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9"/>
  </p:notesMasterIdLst>
  <p:handoutMasterIdLst>
    <p:handoutMasterId r:id="rId60"/>
  </p:handoutMasterIdLst>
  <p:sldIdLst>
    <p:sldId id="332" r:id="rId2"/>
    <p:sldId id="929" r:id="rId3"/>
    <p:sldId id="751" r:id="rId4"/>
    <p:sldId id="752" r:id="rId5"/>
    <p:sldId id="910" r:id="rId6"/>
    <p:sldId id="1006" r:id="rId7"/>
    <p:sldId id="1000" r:id="rId8"/>
    <p:sldId id="939" r:id="rId9"/>
    <p:sldId id="753" r:id="rId10"/>
    <p:sldId id="762" r:id="rId11"/>
    <p:sldId id="742" r:id="rId12"/>
    <p:sldId id="763" r:id="rId13"/>
    <p:sldId id="755" r:id="rId14"/>
    <p:sldId id="915" r:id="rId15"/>
    <p:sldId id="926" r:id="rId16"/>
    <p:sldId id="964" r:id="rId17"/>
    <p:sldId id="847" r:id="rId18"/>
    <p:sldId id="931" r:id="rId19"/>
    <p:sldId id="940" r:id="rId20"/>
    <p:sldId id="998" r:id="rId21"/>
    <p:sldId id="967" r:id="rId22"/>
    <p:sldId id="968" r:id="rId23"/>
    <p:sldId id="1017" r:id="rId24"/>
    <p:sldId id="971" r:id="rId25"/>
    <p:sldId id="972" r:id="rId26"/>
    <p:sldId id="973" r:id="rId27"/>
    <p:sldId id="974" r:id="rId28"/>
    <p:sldId id="975" r:id="rId29"/>
    <p:sldId id="976" r:id="rId30"/>
    <p:sldId id="980" r:id="rId31"/>
    <p:sldId id="1032" r:id="rId32"/>
    <p:sldId id="1010" r:id="rId33"/>
    <p:sldId id="978" r:id="rId34"/>
    <p:sldId id="981" r:id="rId35"/>
    <p:sldId id="1020" r:id="rId36"/>
    <p:sldId id="1021" r:id="rId37"/>
    <p:sldId id="1022" r:id="rId38"/>
    <p:sldId id="1023" r:id="rId39"/>
    <p:sldId id="1024" r:id="rId40"/>
    <p:sldId id="1025" r:id="rId41"/>
    <p:sldId id="1026" r:id="rId42"/>
    <p:sldId id="1027" r:id="rId43"/>
    <p:sldId id="1028" r:id="rId44"/>
    <p:sldId id="1029" r:id="rId45"/>
    <p:sldId id="1030" r:id="rId46"/>
    <p:sldId id="982" r:id="rId47"/>
    <p:sldId id="1008" r:id="rId48"/>
    <p:sldId id="1033" r:id="rId49"/>
    <p:sldId id="941" r:id="rId50"/>
    <p:sldId id="856" r:id="rId51"/>
    <p:sldId id="835" r:id="rId52"/>
    <p:sldId id="782" r:id="rId53"/>
    <p:sldId id="780" r:id="rId54"/>
    <p:sldId id="773" r:id="rId55"/>
    <p:sldId id="774" r:id="rId56"/>
    <p:sldId id="866" r:id="rId57"/>
    <p:sldId id="1031" r:id="rId58"/>
  </p:sldIdLst>
  <p:sldSz cx="9144000" cy="6858000" type="screen4x3"/>
  <p:notesSz cx="7010400" cy="9296400"/>
  <p:defaultTextStyle>
    <a:defPPr>
      <a:defRPr lang="en-US"/>
    </a:defPPr>
    <a:lvl1pPr algn="l" rtl="0" eaLnBrk="0" fontAlgn="base" hangingPunct="0">
      <a:spcBef>
        <a:spcPct val="0"/>
      </a:spcBef>
      <a:spcAft>
        <a:spcPct val="0"/>
      </a:spcAft>
      <a:defRPr sz="1600" b="1" kern="1200">
        <a:solidFill>
          <a:schemeClr val="tx1"/>
        </a:solidFill>
        <a:latin typeface="Arial" charset="0"/>
        <a:ea typeface="+mn-ea"/>
        <a:cs typeface="+mn-cs"/>
      </a:defRPr>
    </a:lvl1pPr>
    <a:lvl2pPr marL="457200" algn="l" rtl="0" eaLnBrk="0" fontAlgn="base" hangingPunct="0">
      <a:spcBef>
        <a:spcPct val="0"/>
      </a:spcBef>
      <a:spcAft>
        <a:spcPct val="0"/>
      </a:spcAft>
      <a:defRPr sz="1600" b="1" kern="1200">
        <a:solidFill>
          <a:schemeClr val="tx1"/>
        </a:solidFill>
        <a:latin typeface="Arial" charset="0"/>
        <a:ea typeface="+mn-ea"/>
        <a:cs typeface="+mn-cs"/>
      </a:defRPr>
    </a:lvl2pPr>
    <a:lvl3pPr marL="914400" algn="l" rtl="0" eaLnBrk="0" fontAlgn="base" hangingPunct="0">
      <a:spcBef>
        <a:spcPct val="0"/>
      </a:spcBef>
      <a:spcAft>
        <a:spcPct val="0"/>
      </a:spcAft>
      <a:defRPr sz="1600" b="1" kern="1200">
        <a:solidFill>
          <a:schemeClr val="tx1"/>
        </a:solidFill>
        <a:latin typeface="Arial" charset="0"/>
        <a:ea typeface="+mn-ea"/>
        <a:cs typeface="+mn-cs"/>
      </a:defRPr>
    </a:lvl3pPr>
    <a:lvl4pPr marL="1371600" algn="l" rtl="0" eaLnBrk="0" fontAlgn="base" hangingPunct="0">
      <a:spcBef>
        <a:spcPct val="0"/>
      </a:spcBef>
      <a:spcAft>
        <a:spcPct val="0"/>
      </a:spcAft>
      <a:defRPr sz="1600" b="1" kern="1200">
        <a:solidFill>
          <a:schemeClr val="tx1"/>
        </a:solidFill>
        <a:latin typeface="Arial" charset="0"/>
        <a:ea typeface="+mn-ea"/>
        <a:cs typeface="+mn-cs"/>
      </a:defRPr>
    </a:lvl4pPr>
    <a:lvl5pPr marL="1828800" algn="l" rtl="0" eaLnBrk="0" fontAlgn="base" hangingPunct="0">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0AE20"/>
    <a:srgbClr val="E6AF00"/>
    <a:srgbClr val="00FF00"/>
    <a:srgbClr val="FEFFEB"/>
    <a:srgbClr val="FFFF00"/>
    <a:srgbClr val="FBFFC5"/>
    <a:srgbClr val="FF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8990" autoAdjust="0"/>
  </p:normalViewPr>
  <p:slideViewPr>
    <p:cSldViewPr snapToGrid="0">
      <p:cViewPr varScale="1">
        <p:scale>
          <a:sx n="87" d="100"/>
          <a:sy n="87" d="100"/>
        </p:scale>
        <p:origin x="-13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732"/>
    </p:cViewPr>
  </p:sorterViewPr>
  <p:notesViewPr>
    <p:cSldViewPr snapToGrid="0">
      <p:cViewPr varScale="1">
        <p:scale>
          <a:sx n="97" d="100"/>
          <a:sy n="97" d="100"/>
        </p:scale>
        <p:origin x="-2664"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1" y="0"/>
            <a:ext cx="3036888" cy="465138"/>
          </a:xfrm>
          <a:prstGeom prst="rect">
            <a:avLst/>
          </a:prstGeom>
          <a:noFill/>
          <a:ln w="9525">
            <a:noFill/>
            <a:miter lim="800000"/>
            <a:headEnd/>
            <a:tailEnd/>
          </a:ln>
          <a:effectLst/>
        </p:spPr>
        <p:txBody>
          <a:bodyPr vert="horz" wrap="square" lIns="93145" tIns="46573" rIns="93145" bIns="46573" numCol="1" anchor="t" anchorCtr="0" compatLnSpc="1">
            <a:prstTxWarp prst="textNoShape">
              <a:avLst/>
            </a:prstTxWarp>
          </a:bodyPr>
          <a:lstStyle>
            <a:lvl1pPr defTabSz="932141">
              <a:defRPr sz="1200" b="0">
                <a:latin typeface="Times" pitchFamily="18" charset="0"/>
              </a:defRPr>
            </a:lvl1pPr>
          </a:lstStyle>
          <a:p>
            <a:pPr>
              <a:defRPr/>
            </a:pPr>
            <a:endParaRPr lang="en-US"/>
          </a:p>
        </p:txBody>
      </p:sp>
      <p:sp>
        <p:nvSpPr>
          <p:cNvPr id="46083" name="Rectangle 3"/>
          <p:cNvSpPr>
            <a:spLocks noGrp="1" noChangeArrowheads="1"/>
          </p:cNvSpPr>
          <p:nvPr>
            <p:ph type="dt" sz="quarter" idx="1"/>
          </p:nvPr>
        </p:nvSpPr>
        <p:spPr bwMode="auto">
          <a:xfrm>
            <a:off x="3973514" y="0"/>
            <a:ext cx="3036887" cy="465138"/>
          </a:xfrm>
          <a:prstGeom prst="rect">
            <a:avLst/>
          </a:prstGeom>
          <a:noFill/>
          <a:ln w="9525">
            <a:noFill/>
            <a:miter lim="800000"/>
            <a:headEnd/>
            <a:tailEnd/>
          </a:ln>
          <a:effectLst/>
        </p:spPr>
        <p:txBody>
          <a:bodyPr vert="horz" wrap="square" lIns="93145" tIns="46573" rIns="93145" bIns="46573" numCol="1" anchor="t" anchorCtr="0" compatLnSpc="1">
            <a:prstTxWarp prst="textNoShape">
              <a:avLst/>
            </a:prstTxWarp>
          </a:bodyPr>
          <a:lstStyle>
            <a:lvl1pPr algn="r" defTabSz="932141">
              <a:defRPr sz="1200" b="0">
                <a:latin typeface="Times" pitchFamily="18" charset="0"/>
              </a:defRPr>
            </a:lvl1pPr>
          </a:lstStyle>
          <a:p>
            <a:pPr>
              <a:defRPr/>
            </a:pPr>
            <a:endParaRPr lang="en-US"/>
          </a:p>
        </p:txBody>
      </p:sp>
      <p:sp>
        <p:nvSpPr>
          <p:cNvPr id="46084" name="Rectangle 4"/>
          <p:cNvSpPr>
            <a:spLocks noGrp="1" noChangeArrowheads="1"/>
          </p:cNvSpPr>
          <p:nvPr>
            <p:ph type="ftr" sz="quarter" idx="2"/>
          </p:nvPr>
        </p:nvSpPr>
        <p:spPr bwMode="auto">
          <a:xfrm>
            <a:off x="1" y="8831264"/>
            <a:ext cx="3036888" cy="465137"/>
          </a:xfrm>
          <a:prstGeom prst="rect">
            <a:avLst/>
          </a:prstGeom>
          <a:noFill/>
          <a:ln w="9525">
            <a:noFill/>
            <a:miter lim="800000"/>
            <a:headEnd/>
            <a:tailEnd/>
          </a:ln>
          <a:effectLst/>
        </p:spPr>
        <p:txBody>
          <a:bodyPr vert="horz" wrap="square" lIns="93145" tIns="46573" rIns="93145" bIns="46573" numCol="1" anchor="b" anchorCtr="0" compatLnSpc="1">
            <a:prstTxWarp prst="textNoShape">
              <a:avLst/>
            </a:prstTxWarp>
          </a:bodyPr>
          <a:lstStyle>
            <a:lvl1pPr defTabSz="932141">
              <a:defRPr sz="1200" b="0">
                <a:latin typeface="Times" pitchFamily="18" charset="0"/>
              </a:defRPr>
            </a:lvl1pPr>
          </a:lstStyle>
          <a:p>
            <a:pPr>
              <a:defRPr/>
            </a:pPr>
            <a:endParaRPr lang="en-US"/>
          </a:p>
        </p:txBody>
      </p:sp>
      <p:sp>
        <p:nvSpPr>
          <p:cNvPr id="46085" name="Rectangle 5"/>
          <p:cNvSpPr>
            <a:spLocks noGrp="1" noChangeArrowheads="1"/>
          </p:cNvSpPr>
          <p:nvPr>
            <p:ph type="sldNum" sz="quarter" idx="3"/>
          </p:nvPr>
        </p:nvSpPr>
        <p:spPr bwMode="auto">
          <a:xfrm>
            <a:off x="3973514" y="8831264"/>
            <a:ext cx="3036887" cy="465137"/>
          </a:xfrm>
          <a:prstGeom prst="rect">
            <a:avLst/>
          </a:prstGeom>
          <a:noFill/>
          <a:ln w="9525">
            <a:noFill/>
            <a:miter lim="800000"/>
            <a:headEnd/>
            <a:tailEnd/>
          </a:ln>
          <a:effectLst/>
        </p:spPr>
        <p:txBody>
          <a:bodyPr vert="horz" wrap="square" lIns="93145" tIns="46573" rIns="93145" bIns="46573" numCol="1" anchor="b" anchorCtr="0" compatLnSpc="1">
            <a:prstTxWarp prst="textNoShape">
              <a:avLst/>
            </a:prstTxWarp>
          </a:bodyPr>
          <a:lstStyle>
            <a:lvl1pPr algn="r" defTabSz="932141">
              <a:defRPr sz="1200" b="0">
                <a:latin typeface="Times" pitchFamily="18" charset="0"/>
              </a:defRPr>
            </a:lvl1pPr>
          </a:lstStyle>
          <a:p>
            <a:pPr>
              <a:defRPr/>
            </a:pPr>
            <a:fld id="{AF437FCD-9C83-44ED-BB07-AB3A4AD0FAEB}"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1" y="0"/>
            <a:ext cx="3036888" cy="465138"/>
          </a:xfrm>
          <a:prstGeom prst="rect">
            <a:avLst/>
          </a:prstGeom>
          <a:noFill/>
          <a:ln w="9525">
            <a:noFill/>
            <a:miter lim="800000"/>
            <a:headEnd/>
            <a:tailEnd/>
          </a:ln>
          <a:effectLst/>
        </p:spPr>
        <p:txBody>
          <a:bodyPr vert="horz" wrap="square" lIns="93145" tIns="46573" rIns="93145" bIns="46573" numCol="1" anchor="t" anchorCtr="0" compatLnSpc="1">
            <a:prstTxWarp prst="textNoShape">
              <a:avLst/>
            </a:prstTxWarp>
          </a:bodyPr>
          <a:lstStyle>
            <a:lvl1pPr defTabSz="932141">
              <a:defRPr sz="1200" b="0">
                <a:latin typeface="Times" pitchFamily="18" charset="0"/>
              </a:defRPr>
            </a:lvl1pPr>
          </a:lstStyle>
          <a:p>
            <a:pPr>
              <a:defRPr/>
            </a:pPr>
            <a:endParaRPr lang="en-US"/>
          </a:p>
        </p:txBody>
      </p:sp>
      <p:sp>
        <p:nvSpPr>
          <p:cNvPr id="99331" name="Rectangle 3"/>
          <p:cNvSpPr>
            <a:spLocks noGrp="1" noChangeArrowheads="1"/>
          </p:cNvSpPr>
          <p:nvPr>
            <p:ph type="dt" idx="1"/>
          </p:nvPr>
        </p:nvSpPr>
        <p:spPr bwMode="auto">
          <a:xfrm>
            <a:off x="3973514" y="0"/>
            <a:ext cx="3036887" cy="465138"/>
          </a:xfrm>
          <a:prstGeom prst="rect">
            <a:avLst/>
          </a:prstGeom>
          <a:noFill/>
          <a:ln w="9525">
            <a:noFill/>
            <a:miter lim="800000"/>
            <a:headEnd/>
            <a:tailEnd/>
          </a:ln>
          <a:effectLst/>
        </p:spPr>
        <p:txBody>
          <a:bodyPr vert="horz" wrap="square" lIns="93145" tIns="46573" rIns="93145" bIns="46573" numCol="1" anchor="t" anchorCtr="0" compatLnSpc="1">
            <a:prstTxWarp prst="textNoShape">
              <a:avLst/>
            </a:prstTxWarp>
          </a:bodyPr>
          <a:lstStyle>
            <a:lvl1pPr algn="r" defTabSz="932141">
              <a:defRPr sz="1200" b="0">
                <a:latin typeface="Times" pitchFamily="18" charset="0"/>
              </a:defRPr>
            </a:lvl1pPr>
          </a:lstStyle>
          <a:p>
            <a:pPr>
              <a:defRPr/>
            </a:pPr>
            <a:endParaRPr lang="en-US"/>
          </a:p>
        </p:txBody>
      </p:sp>
      <p:sp>
        <p:nvSpPr>
          <p:cNvPr id="901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9333" name="Rectangle 5"/>
          <p:cNvSpPr>
            <a:spLocks noGrp="1" noChangeArrowheads="1"/>
          </p:cNvSpPr>
          <p:nvPr>
            <p:ph type="body" sz="quarter" idx="3"/>
          </p:nvPr>
        </p:nvSpPr>
        <p:spPr bwMode="auto">
          <a:xfrm>
            <a:off x="935039" y="4416426"/>
            <a:ext cx="5140325" cy="4183063"/>
          </a:xfrm>
          <a:prstGeom prst="rect">
            <a:avLst/>
          </a:prstGeom>
          <a:noFill/>
          <a:ln w="9525">
            <a:noFill/>
            <a:miter lim="800000"/>
            <a:headEnd/>
            <a:tailEnd/>
          </a:ln>
          <a:effectLst/>
        </p:spPr>
        <p:txBody>
          <a:bodyPr vert="horz" wrap="square" lIns="93145" tIns="46573" rIns="93145" bIns="465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9334" name="Rectangle 6"/>
          <p:cNvSpPr>
            <a:spLocks noGrp="1" noChangeArrowheads="1"/>
          </p:cNvSpPr>
          <p:nvPr>
            <p:ph type="ftr" sz="quarter" idx="4"/>
          </p:nvPr>
        </p:nvSpPr>
        <p:spPr bwMode="auto">
          <a:xfrm>
            <a:off x="1" y="8831264"/>
            <a:ext cx="3036888" cy="465137"/>
          </a:xfrm>
          <a:prstGeom prst="rect">
            <a:avLst/>
          </a:prstGeom>
          <a:noFill/>
          <a:ln w="9525">
            <a:noFill/>
            <a:miter lim="800000"/>
            <a:headEnd/>
            <a:tailEnd/>
          </a:ln>
          <a:effectLst/>
        </p:spPr>
        <p:txBody>
          <a:bodyPr vert="horz" wrap="square" lIns="93145" tIns="46573" rIns="93145" bIns="46573" numCol="1" anchor="b" anchorCtr="0" compatLnSpc="1">
            <a:prstTxWarp prst="textNoShape">
              <a:avLst/>
            </a:prstTxWarp>
          </a:bodyPr>
          <a:lstStyle>
            <a:lvl1pPr defTabSz="932141">
              <a:defRPr sz="1200" b="0">
                <a:latin typeface="Times" pitchFamily="18" charset="0"/>
              </a:defRPr>
            </a:lvl1pPr>
          </a:lstStyle>
          <a:p>
            <a:pPr>
              <a:defRPr/>
            </a:pPr>
            <a:endParaRPr lang="en-US"/>
          </a:p>
        </p:txBody>
      </p:sp>
      <p:sp>
        <p:nvSpPr>
          <p:cNvPr id="99335" name="Rectangle 7"/>
          <p:cNvSpPr>
            <a:spLocks noGrp="1" noChangeArrowheads="1"/>
          </p:cNvSpPr>
          <p:nvPr>
            <p:ph type="sldNum" sz="quarter" idx="5"/>
          </p:nvPr>
        </p:nvSpPr>
        <p:spPr bwMode="auto">
          <a:xfrm>
            <a:off x="3973514" y="8831264"/>
            <a:ext cx="3036887" cy="465137"/>
          </a:xfrm>
          <a:prstGeom prst="rect">
            <a:avLst/>
          </a:prstGeom>
          <a:noFill/>
          <a:ln w="9525">
            <a:noFill/>
            <a:miter lim="800000"/>
            <a:headEnd/>
            <a:tailEnd/>
          </a:ln>
          <a:effectLst/>
        </p:spPr>
        <p:txBody>
          <a:bodyPr vert="horz" wrap="square" lIns="93145" tIns="46573" rIns="93145" bIns="46573" numCol="1" anchor="b" anchorCtr="0" compatLnSpc="1">
            <a:prstTxWarp prst="textNoShape">
              <a:avLst/>
            </a:prstTxWarp>
          </a:bodyPr>
          <a:lstStyle>
            <a:lvl1pPr algn="r" defTabSz="932141">
              <a:defRPr sz="1200" b="0">
                <a:latin typeface="Times" pitchFamily="18" charset="0"/>
              </a:defRPr>
            </a:lvl1pPr>
          </a:lstStyle>
          <a:p>
            <a:pPr>
              <a:defRPr/>
            </a:pPr>
            <a:fld id="{110B62FE-7F85-482A-B203-A15BD838E94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0D69488-BA45-42F1-8186-B56DB158AF55}" type="slidenum">
              <a:rPr lang="en-US"/>
              <a:pPr/>
              <a:t>5</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4813" y="152400"/>
            <a:ext cx="2198687" cy="622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7163" y="152400"/>
            <a:ext cx="6445250" cy="622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254875" cy="406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7163" y="1066800"/>
            <a:ext cx="4321175" cy="530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0738" y="1066800"/>
            <a:ext cx="4322762" cy="530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7163" y="1066800"/>
            <a:ext cx="4321175" cy="530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0738" y="1066800"/>
            <a:ext cx="4322762" cy="530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9"/>
          <p:cNvSpPr>
            <a:spLocks noGrp="1" noChangeArrowheads="1"/>
          </p:cNvSpPr>
          <p:nvPr>
            <p:ph type="title"/>
          </p:nvPr>
        </p:nvSpPr>
        <p:spPr bwMode="auto">
          <a:xfrm>
            <a:off x="914400" y="152400"/>
            <a:ext cx="7254875" cy="406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10"/>
          <p:cNvSpPr>
            <a:spLocks noGrp="1" noChangeArrowheads="1"/>
          </p:cNvSpPr>
          <p:nvPr>
            <p:ph type="body" idx="1"/>
          </p:nvPr>
        </p:nvSpPr>
        <p:spPr bwMode="auto">
          <a:xfrm>
            <a:off x="157163" y="1066800"/>
            <a:ext cx="8796337" cy="530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5" name="Rectangle 11"/>
          <p:cNvSpPr>
            <a:spLocks noChangeArrowheads="1"/>
          </p:cNvSpPr>
          <p:nvPr/>
        </p:nvSpPr>
        <p:spPr bwMode="auto">
          <a:xfrm>
            <a:off x="8667750" y="6586538"/>
            <a:ext cx="371475" cy="258762"/>
          </a:xfrm>
          <a:prstGeom prst="rect">
            <a:avLst/>
          </a:prstGeom>
          <a:noFill/>
          <a:ln w="12700">
            <a:noFill/>
            <a:miter lim="800000"/>
            <a:headEnd/>
            <a:tailEnd/>
          </a:ln>
          <a:effectLst/>
        </p:spPr>
        <p:txBody>
          <a:bodyPr wrap="none">
            <a:spAutoFit/>
          </a:bodyPr>
          <a:lstStyle/>
          <a:p>
            <a:pPr algn="r">
              <a:lnSpc>
                <a:spcPct val="90000"/>
              </a:lnSpc>
              <a:defRPr/>
            </a:pPr>
            <a:fld id="{1C6CE681-B705-44A4-8B10-9032CD92A2A8}" type="slidenum">
              <a:rPr lang="en-US" sz="1200">
                <a:solidFill>
                  <a:srgbClr val="BB0018"/>
                </a:solidFill>
              </a:rPr>
              <a:pPr algn="r">
                <a:lnSpc>
                  <a:spcPct val="90000"/>
                </a:lnSpc>
                <a:defRPr/>
              </a:pPr>
              <a:t>‹#›</a:t>
            </a:fld>
            <a:endParaRPr lang="en-US" sz="1200" dirty="0">
              <a:solidFill>
                <a:srgbClr val="BB0018"/>
              </a:solidFill>
            </a:endParaRPr>
          </a:p>
        </p:txBody>
      </p:sp>
      <p:sp>
        <p:nvSpPr>
          <p:cNvPr id="1037" name="Line 13"/>
          <p:cNvSpPr>
            <a:spLocks noChangeShapeType="1"/>
          </p:cNvSpPr>
          <p:nvPr/>
        </p:nvSpPr>
        <p:spPr bwMode="auto">
          <a:xfrm>
            <a:off x="925513" y="685800"/>
            <a:ext cx="8077200" cy="0"/>
          </a:xfrm>
          <a:prstGeom prst="line">
            <a:avLst/>
          </a:prstGeom>
          <a:noFill/>
          <a:ln w="38100">
            <a:solidFill>
              <a:srgbClr val="BB0018"/>
            </a:solidFill>
            <a:round/>
            <a:headEnd/>
            <a:tailEnd/>
          </a:ln>
          <a:effectLst/>
        </p:spPr>
        <p:txBody>
          <a:bodyPr wrap="none" anchor="ctr"/>
          <a:lstStyle/>
          <a:p>
            <a:pPr algn="ctr">
              <a:defRPr/>
            </a:pPr>
            <a:endParaRPr lang="en-US" dirty="0"/>
          </a:p>
        </p:txBody>
      </p:sp>
      <p:pic>
        <p:nvPicPr>
          <p:cNvPr id="22534" name="Picture 9"/>
          <p:cNvPicPr>
            <a:picLocks noChangeAspect="1" noChangeArrowheads="1"/>
          </p:cNvPicPr>
          <p:nvPr/>
        </p:nvPicPr>
        <p:blipFill>
          <a:blip r:embed="rId15" cstate="print"/>
          <a:srcRect/>
          <a:stretch>
            <a:fillRect/>
          </a:stretch>
        </p:blipFill>
        <p:spPr bwMode="auto">
          <a:xfrm>
            <a:off x="0" y="0"/>
            <a:ext cx="993775" cy="8778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spcBef>
          <a:spcPct val="0"/>
        </a:spcBef>
        <a:spcAft>
          <a:spcPct val="0"/>
        </a:spcAft>
        <a:defRPr sz="2400" b="1">
          <a:solidFill>
            <a:srgbClr val="BB0018"/>
          </a:solidFill>
          <a:latin typeface="+mj-lt"/>
          <a:ea typeface="+mj-ea"/>
          <a:cs typeface="+mj-cs"/>
        </a:defRPr>
      </a:lvl1pPr>
      <a:lvl2pPr algn="l" rtl="0" eaLnBrk="0" fontAlgn="base" hangingPunct="0">
        <a:spcBef>
          <a:spcPct val="0"/>
        </a:spcBef>
        <a:spcAft>
          <a:spcPct val="0"/>
        </a:spcAft>
        <a:defRPr sz="2400" b="1">
          <a:solidFill>
            <a:srgbClr val="BB0018"/>
          </a:solidFill>
          <a:latin typeface="Arial" charset="0"/>
        </a:defRPr>
      </a:lvl2pPr>
      <a:lvl3pPr algn="l" rtl="0" eaLnBrk="0" fontAlgn="base" hangingPunct="0">
        <a:spcBef>
          <a:spcPct val="0"/>
        </a:spcBef>
        <a:spcAft>
          <a:spcPct val="0"/>
        </a:spcAft>
        <a:defRPr sz="2400" b="1">
          <a:solidFill>
            <a:srgbClr val="BB0018"/>
          </a:solidFill>
          <a:latin typeface="Arial" charset="0"/>
        </a:defRPr>
      </a:lvl3pPr>
      <a:lvl4pPr algn="l" rtl="0" eaLnBrk="0" fontAlgn="base" hangingPunct="0">
        <a:spcBef>
          <a:spcPct val="0"/>
        </a:spcBef>
        <a:spcAft>
          <a:spcPct val="0"/>
        </a:spcAft>
        <a:defRPr sz="2400" b="1">
          <a:solidFill>
            <a:srgbClr val="BB0018"/>
          </a:solidFill>
          <a:latin typeface="Arial" charset="0"/>
        </a:defRPr>
      </a:lvl4pPr>
      <a:lvl5pPr algn="l" rtl="0" eaLnBrk="0" fontAlgn="base" hangingPunct="0">
        <a:spcBef>
          <a:spcPct val="0"/>
        </a:spcBef>
        <a:spcAft>
          <a:spcPct val="0"/>
        </a:spcAft>
        <a:defRPr sz="2400" b="1">
          <a:solidFill>
            <a:srgbClr val="BB0018"/>
          </a:solidFill>
          <a:latin typeface="Arial" charset="0"/>
        </a:defRPr>
      </a:lvl5pPr>
      <a:lvl6pPr marL="457200" algn="l" rtl="0" fontAlgn="base">
        <a:spcBef>
          <a:spcPct val="0"/>
        </a:spcBef>
        <a:spcAft>
          <a:spcPct val="0"/>
        </a:spcAft>
        <a:defRPr sz="2400" b="1">
          <a:solidFill>
            <a:srgbClr val="BB0018"/>
          </a:solidFill>
          <a:latin typeface="Arial" charset="0"/>
        </a:defRPr>
      </a:lvl6pPr>
      <a:lvl7pPr marL="914400" algn="l" rtl="0" fontAlgn="base">
        <a:spcBef>
          <a:spcPct val="0"/>
        </a:spcBef>
        <a:spcAft>
          <a:spcPct val="0"/>
        </a:spcAft>
        <a:defRPr sz="2400" b="1">
          <a:solidFill>
            <a:srgbClr val="BB0018"/>
          </a:solidFill>
          <a:latin typeface="Arial" charset="0"/>
        </a:defRPr>
      </a:lvl7pPr>
      <a:lvl8pPr marL="1371600" algn="l" rtl="0" fontAlgn="base">
        <a:spcBef>
          <a:spcPct val="0"/>
        </a:spcBef>
        <a:spcAft>
          <a:spcPct val="0"/>
        </a:spcAft>
        <a:defRPr sz="2400" b="1">
          <a:solidFill>
            <a:srgbClr val="BB0018"/>
          </a:solidFill>
          <a:latin typeface="Arial" charset="0"/>
        </a:defRPr>
      </a:lvl8pPr>
      <a:lvl9pPr marL="1828800" algn="l" rtl="0" fontAlgn="base">
        <a:spcBef>
          <a:spcPct val="0"/>
        </a:spcBef>
        <a:spcAft>
          <a:spcPct val="0"/>
        </a:spcAft>
        <a:defRPr sz="2400" b="1">
          <a:solidFill>
            <a:srgbClr val="BB0018"/>
          </a:solidFill>
          <a:latin typeface="Arial" charset="0"/>
        </a:defRPr>
      </a:lvl9pPr>
    </p:titleStyle>
    <p:bodyStyle>
      <a:lvl1pPr marL="342900" indent="-342900" algn="l" rtl="0" eaLnBrk="0" fontAlgn="base" hangingPunct="0">
        <a:spcBef>
          <a:spcPct val="20000"/>
        </a:spcBef>
        <a:spcAft>
          <a:spcPct val="40000"/>
        </a:spcAft>
        <a:buClr>
          <a:srgbClr val="BB0018"/>
        </a:buClr>
        <a:buFont typeface="Wingdings" pitchFamily="2" charset="2"/>
        <a:buChar char="l"/>
        <a:defRPr b="1">
          <a:solidFill>
            <a:schemeClr val="tx1"/>
          </a:solidFill>
          <a:latin typeface="+mn-lt"/>
          <a:ea typeface="+mn-ea"/>
          <a:cs typeface="+mn-cs"/>
        </a:defRPr>
      </a:lvl1pPr>
      <a:lvl2pPr marL="742950" indent="-285750" algn="l" rtl="0" eaLnBrk="0" fontAlgn="base" hangingPunct="0">
        <a:spcBef>
          <a:spcPct val="0"/>
        </a:spcBef>
        <a:spcAft>
          <a:spcPct val="35000"/>
        </a:spcAft>
        <a:buClr>
          <a:srgbClr val="BB0018"/>
        </a:buClr>
        <a:buSzPct val="75000"/>
        <a:buFont typeface="Wingdings" pitchFamily="2" charset="2"/>
        <a:buChar char="n"/>
        <a:defRPr>
          <a:solidFill>
            <a:schemeClr val="tx1"/>
          </a:solidFill>
          <a:latin typeface="+mn-lt"/>
        </a:defRPr>
      </a:lvl2pPr>
      <a:lvl3pPr marL="1143000" indent="-228600" algn="l" rtl="0" eaLnBrk="0" fontAlgn="base" hangingPunct="0">
        <a:spcBef>
          <a:spcPct val="0"/>
        </a:spcBef>
        <a:spcAft>
          <a:spcPct val="35000"/>
        </a:spcAft>
        <a:buClr>
          <a:srgbClr val="BB0018"/>
        </a:buClr>
        <a:buChar char="•"/>
        <a:defRPr sz="1600">
          <a:solidFill>
            <a:schemeClr val="tx1"/>
          </a:solidFill>
          <a:latin typeface="+mn-lt"/>
        </a:defRPr>
      </a:lvl3pPr>
      <a:lvl4pPr marL="1600200" indent="-228600" algn="l" rtl="0" eaLnBrk="0" fontAlgn="base" hangingPunct="0">
        <a:spcBef>
          <a:spcPct val="0"/>
        </a:spcBef>
        <a:spcAft>
          <a:spcPct val="35000"/>
        </a:spcAft>
        <a:buClr>
          <a:srgbClr val="BB0018"/>
        </a:buClr>
        <a:buChar char="–"/>
        <a:defRPr sz="1400">
          <a:solidFill>
            <a:schemeClr val="tx1"/>
          </a:solidFill>
          <a:latin typeface="+mn-lt"/>
        </a:defRPr>
      </a:lvl4pPr>
      <a:lvl5pPr marL="2057400" indent="-228600" algn="l" rtl="0" eaLnBrk="0" fontAlgn="base" hangingPunct="0">
        <a:spcBef>
          <a:spcPct val="0"/>
        </a:spcBef>
        <a:spcAft>
          <a:spcPct val="35000"/>
        </a:spcAft>
        <a:buClr>
          <a:srgbClr val="BB0018"/>
        </a:buClr>
        <a:buChar char="»"/>
        <a:defRPr sz="1400">
          <a:solidFill>
            <a:schemeClr val="tx1"/>
          </a:solidFill>
          <a:latin typeface="+mn-lt"/>
        </a:defRPr>
      </a:lvl5pPr>
      <a:lvl6pPr marL="2514600" indent="-228600" algn="l" rtl="0" eaLnBrk="0" fontAlgn="base" hangingPunct="0">
        <a:spcBef>
          <a:spcPct val="0"/>
        </a:spcBef>
        <a:spcAft>
          <a:spcPct val="35000"/>
        </a:spcAft>
        <a:buClr>
          <a:srgbClr val="BB0018"/>
        </a:buClr>
        <a:buChar char="»"/>
        <a:defRPr sz="1400">
          <a:solidFill>
            <a:schemeClr val="tx1"/>
          </a:solidFill>
          <a:latin typeface="+mn-lt"/>
        </a:defRPr>
      </a:lvl6pPr>
      <a:lvl7pPr marL="2971800" indent="-228600" algn="l" rtl="0" eaLnBrk="0" fontAlgn="base" hangingPunct="0">
        <a:spcBef>
          <a:spcPct val="0"/>
        </a:spcBef>
        <a:spcAft>
          <a:spcPct val="35000"/>
        </a:spcAft>
        <a:buClr>
          <a:srgbClr val="BB0018"/>
        </a:buClr>
        <a:buChar char="»"/>
        <a:defRPr sz="1400">
          <a:solidFill>
            <a:schemeClr val="tx1"/>
          </a:solidFill>
          <a:latin typeface="+mn-lt"/>
        </a:defRPr>
      </a:lvl7pPr>
      <a:lvl8pPr marL="3429000" indent="-228600" algn="l" rtl="0" eaLnBrk="0" fontAlgn="base" hangingPunct="0">
        <a:spcBef>
          <a:spcPct val="0"/>
        </a:spcBef>
        <a:spcAft>
          <a:spcPct val="35000"/>
        </a:spcAft>
        <a:buClr>
          <a:srgbClr val="BB0018"/>
        </a:buClr>
        <a:buChar char="»"/>
        <a:defRPr sz="1400">
          <a:solidFill>
            <a:schemeClr val="tx1"/>
          </a:solidFill>
          <a:latin typeface="+mn-lt"/>
        </a:defRPr>
      </a:lvl8pPr>
      <a:lvl9pPr marL="3886200" indent="-228600" algn="l" rtl="0" eaLnBrk="0" fontAlgn="base" hangingPunct="0">
        <a:spcBef>
          <a:spcPct val="0"/>
        </a:spcBef>
        <a:spcAft>
          <a:spcPct val="35000"/>
        </a:spcAft>
        <a:buClr>
          <a:srgbClr val="BB0018"/>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hyperlink" Target="https://xspaces.gsfc.nasa.gov/display/EMCWG/Tutorials" TargetMode="External"/><Relationship Id="rId2" Type="http://schemas.openxmlformats.org/officeDocument/2006/relationships/hyperlink" Target="https://xspaces.gsfc.nasa.gov/display/EMCWG/Hom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hyperlink" Target="https://xspaces.gsfc.nasa.gov/display/EMCWG/Hom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766159"/>
            <a:ext cx="7772400" cy="1470025"/>
          </a:xfrm>
        </p:spPr>
        <p:txBody>
          <a:bodyPr/>
          <a:lstStyle/>
          <a:p>
            <a:pPr algn="ctr" eaLnBrk="1" hangingPunct="1"/>
            <a:r>
              <a:rPr lang="en-US" sz="2800" dirty="0" smtClean="0"/>
              <a:t>Fundamentals of EMC</a:t>
            </a:r>
            <a:br>
              <a:rPr lang="en-US" sz="2800" dirty="0" smtClean="0"/>
            </a:br>
            <a:r>
              <a:rPr lang="en-US" sz="2800" dirty="0" smtClean="0"/>
              <a:t/>
            </a:r>
            <a:br>
              <a:rPr lang="en-US" sz="2800" dirty="0" smtClean="0"/>
            </a:br>
            <a:r>
              <a:rPr lang="en-US" sz="2800" dirty="0" smtClean="0"/>
              <a:t>Grounding</a:t>
            </a:r>
            <a:endParaRPr lang="en-US" sz="2800" dirty="0"/>
          </a:p>
        </p:txBody>
      </p:sp>
      <p:sp>
        <p:nvSpPr>
          <p:cNvPr id="7" name="Subtitle 6"/>
          <p:cNvSpPr>
            <a:spLocks noGrp="1"/>
          </p:cNvSpPr>
          <p:nvPr>
            <p:ph type="subTitle" idx="1"/>
          </p:nvPr>
        </p:nvSpPr>
        <p:spPr>
          <a:xfrm>
            <a:off x="1371600" y="3915936"/>
            <a:ext cx="6400800" cy="1752600"/>
          </a:xfrm>
        </p:spPr>
        <p:txBody>
          <a:bodyPr/>
          <a:lstStyle/>
          <a:p>
            <a:pPr marL="342900" indent="-342900">
              <a:spcBef>
                <a:spcPts val="0"/>
              </a:spcBef>
              <a:spcAft>
                <a:spcPts val="600"/>
              </a:spcAft>
            </a:pPr>
            <a:r>
              <a:rPr lang="en-US" sz="2800" dirty="0" smtClean="0"/>
              <a:t>John McCloskey</a:t>
            </a:r>
          </a:p>
          <a:p>
            <a:pPr marL="342900" indent="-342900">
              <a:spcBef>
                <a:spcPts val="0"/>
              </a:spcBef>
              <a:spcAft>
                <a:spcPts val="0"/>
              </a:spcAft>
            </a:pPr>
            <a:r>
              <a:rPr lang="en-US" sz="2800" dirty="0" smtClean="0"/>
              <a:t> </a:t>
            </a:r>
            <a:r>
              <a:rPr lang="en-US" dirty="0" smtClean="0"/>
              <a:t>NASA/GSFC Chief EMC Engineer</a:t>
            </a:r>
          </a:p>
          <a:p>
            <a:pPr marL="342900" indent="-342900">
              <a:spcBef>
                <a:spcPts val="0"/>
              </a:spcBef>
              <a:spcAft>
                <a:spcPts val="0"/>
              </a:spcAft>
            </a:pPr>
            <a:r>
              <a:rPr lang="en-US" dirty="0" smtClean="0"/>
              <a:t>Code 565</a:t>
            </a:r>
          </a:p>
          <a:p>
            <a:pPr marL="342900" indent="-342900">
              <a:spcBef>
                <a:spcPts val="0"/>
              </a:spcBef>
              <a:spcAft>
                <a:spcPts val="0"/>
              </a:spcAft>
            </a:pPr>
            <a:r>
              <a:rPr lang="en-US" dirty="0" smtClean="0"/>
              <a:t>Building 23, room </a:t>
            </a:r>
            <a:r>
              <a:rPr lang="en-US" dirty="0" err="1" smtClean="0"/>
              <a:t>E203</a:t>
            </a:r>
            <a:endParaRPr lang="en-US" dirty="0" smtClean="0"/>
          </a:p>
          <a:p>
            <a:pPr marL="342900" indent="-342900">
              <a:spcBef>
                <a:spcPts val="0"/>
              </a:spcBef>
              <a:spcAft>
                <a:spcPts val="0"/>
              </a:spcAft>
            </a:pPr>
            <a:r>
              <a:rPr lang="en-US" dirty="0" smtClean="0"/>
              <a:t>301-286-5498</a:t>
            </a:r>
          </a:p>
          <a:p>
            <a:pPr marL="342900" indent="-342900">
              <a:spcBef>
                <a:spcPts val="0"/>
              </a:spcBef>
              <a:spcAft>
                <a:spcPts val="0"/>
              </a:spcAft>
            </a:pPr>
            <a:r>
              <a:rPr lang="en-US" dirty="0" err="1" smtClean="0"/>
              <a:t>John.C.McCloskey@nasa.gov</a:t>
            </a:r>
            <a:endParaRPr lang="en-US" dirty="0"/>
          </a:p>
        </p:txBody>
      </p:sp>
      <p:sp>
        <p:nvSpPr>
          <p:cNvPr id="4" name="Text Box 1027" descr="ABL"/>
          <p:cNvSpPr txBox="1">
            <a:spLocks noChangeArrowheads="1"/>
          </p:cNvSpPr>
          <p:nvPr/>
        </p:nvSpPr>
        <p:spPr bwMode="auto">
          <a:xfrm>
            <a:off x="976313" y="1238250"/>
            <a:ext cx="184150" cy="366713"/>
          </a:xfrm>
          <a:prstGeom prst="rect">
            <a:avLst/>
          </a:prstGeom>
          <a:noFill/>
          <a:ln w="76200">
            <a:noFill/>
            <a:miter lim="800000"/>
            <a:headEnd/>
            <a:tailEnd/>
          </a:ln>
          <a:effectLst/>
        </p:spPr>
        <p:txBody>
          <a:bodyPr wrap="none">
            <a:spAutoFit/>
          </a:bodyPr>
          <a:lstStyle/>
          <a:p>
            <a:pPr algn="ctr"/>
            <a:endParaRPr lang="en-US" sz="1800" b="1">
              <a:latin typeface="Arial" charset="0"/>
            </a:endParaRPr>
          </a:p>
        </p:txBody>
      </p:sp>
      <p:pic>
        <p:nvPicPr>
          <p:cNvPr id="5" name="Picture 1032" descr="j0398579"/>
          <p:cNvPicPr>
            <a:picLocks noChangeAspect="1" noChangeArrowheads="1"/>
          </p:cNvPicPr>
          <p:nvPr/>
        </p:nvPicPr>
        <p:blipFill>
          <a:blip r:embed="rId2" cstate="print"/>
          <a:srcRect/>
          <a:stretch>
            <a:fillRect/>
          </a:stretch>
        </p:blipFill>
        <p:spPr bwMode="auto">
          <a:xfrm>
            <a:off x="63500" y="2593975"/>
            <a:ext cx="1358900" cy="1855788"/>
          </a:xfrm>
          <a:prstGeom prst="rect">
            <a:avLst/>
          </a:prstGeom>
          <a:noFill/>
        </p:spPr>
      </p:pic>
      <p:pic>
        <p:nvPicPr>
          <p:cNvPr id="8" name="Picture 1034" descr="so02028_"/>
          <p:cNvPicPr>
            <a:picLocks noChangeAspect="1" noChangeArrowheads="1"/>
          </p:cNvPicPr>
          <p:nvPr/>
        </p:nvPicPr>
        <p:blipFill>
          <a:blip r:embed="rId3" cstate="print"/>
          <a:srcRect/>
          <a:stretch>
            <a:fillRect/>
          </a:stretch>
        </p:blipFill>
        <p:spPr bwMode="auto">
          <a:xfrm>
            <a:off x="152400" y="5114925"/>
            <a:ext cx="1295400" cy="1427163"/>
          </a:xfrm>
          <a:prstGeom prst="rect">
            <a:avLst/>
          </a:prstGeom>
          <a:noFill/>
        </p:spPr>
      </p:pic>
      <p:pic>
        <p:nvPicPr>
          <p:cNvPr id="9" name="Picture 1035" descr="j0311600"/>
          <p:cNvPicPr>
            <a:picLocks noChangeAspect="1" noChangeArrowheads="1"/>
          </p:cNvPicPr>
          <p:nvPr/>
        </p:nvPicPr>
        <p:blipFill>
          <a:blip r:embed="rId4" cstate="print"/>
          <a:srcRect/>
          <a:stretch>
            <a:fillRect/>
          </a:stretch>
        </p:blipFill>
        <p:spPr bwMode="auto">
          <a:xfrm>
            <a:off x="107950" y="942975"/>
            <a:ext cx="1276350" cy="1165225"/>
          </a:xfrm>
          <a:prstGeom prst="rect">
            <a:avLst/>
          </a:prstGeom>
          <a:noFill/>
        </p:spPr>
      </p:pic>
      <p:pic>
        <p:nvPicPr>
          <p:cNvPr id="10" name="Picture 1029" descr="so01662_"/>
          <p:cNvPicPr>
            <a:picLocks noChangeAspect="1" noChangeArrowheads="1"/>
          </p:cNvPicPr>
          <p:nvPr/>
        </p:nvPicPr>
        <p:blipFill>
          <a:blip r:embed="rId5" cstate="print"/>
          <a:srcRect/>
          <a:stretch>
            <a:fillRect/>
          </a:stretch>
        </p:blipFill>
        <p:spPr bwMode="auto">
          <a:xfrm>
            <a:off x="6972300" y="2546350"/>
            <a:ext cx="1939925" cy="1719263"/>
          </a:xfrm>
          <a:prstGeom prst="rect">
            <a:avLst/>
          </a:prstGeom>
          <a:noFill/>
        </p:spPr>
      </p:pic>
      <p:pic>
        <p:nvPicPr>
          <p:cNvPr id="11" name="Picture 1031" descr="j0354219"/>
          <p:cNvPicPr>
            <a:picLocks noChangeAspect="1" noChangeArrowheads="1"/>
          </p:cNvPicPr>
          <p:nvPr/>
        </p:nvPicPr>
        <p:blipFill>
          <a:blip r:embed="rId6" cstate="print"/>
          <a:srcRect/>
          <a:stretch>
            <a:fillRect/>
          </a:stretch>
        </p:blipFill>
        <p:spPr bwMode="auto">
          <a:xfrm>
            <a:off x="7278688" y="958850"/>
            <a:ext cx="1617662" cy="1325563"/>
          </a:xfrm>
          <a:prstGeom prst="rect">
            <a:avLst/>
          </a:prstGeom>
          <a:noFill/>
        </p:spPr>
      </p:pic>
      <p:pic>
        <p:nvPicPr>
          <p:cNvPr id="12" name="Picture 1033" descr="so02068_"/>
          <p:cNvPicPr>
            <a:picLocks noChangeAspect="1" noChangeArrowheads="1"/>
          </p:cNvPicPr>
          <p:nvPr/>
        </p:nvPicPr>
        <p:blipFill>
          <a:blip r:embed="rId7" cstate="print"/>
          <a:srcRect/>
          <a:stretch>
            <a:fillRect/>
          </a:stretch>
        </p:blipFill>
        <p:spPr bwMode="auto">
          <a:xfrm>
            <a:off x="7054850" y="4565650"/>
            <a:ext cx="1936750" cy="1938338"/>
          </a:xfrm>
          <a:prstGeom prst="rect">
            <a:avLst/>
          </a:prstGeom>
          <a:noFill/>
        </p:spPr>
      </p:pic>
      <p:pic>
        <p:nvPicPr>
          <p:cNvPr id="13" name="Picture 1036" descr="j0347509"/>
          <p:cNvPicPr>
            <a:picLocks noChangeAspect="1" noChangeArrowheads="1"/>
          </p:cNvPicPr>
          <p:nvPr/>
        </p:nvPicPr>
        <p:blipFill>
          <a:blip r:embed="rId8" cstate="print"/>
          <a:srcRect/>
          <a:stretch>
            <a:fillRect/>
          </a:stretch>
        </p:blipFill>
        <p:spPr bwMode="auto">
          <a:xfrm>
            <a:off x="8245058" y="73025"/>
            <a:ext cx="606425" cy="5699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accel="50000" decel="50000" fill="hold" nodeType="clickEffect">
                                  <p:stCondLst>
                                    <p:cond delay="0"/>
                                  </p:stCondLst>
                                  <p:childTnLst>
                                    <p:animMotion origin="layout" path="M -0.0349 0.00023 L -0.81355 0.00023 " pathEditMode="relative" ptsTypes="AA">
                                      <p:cBhvr>
                                        <p:cTn id="6"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encrypted-tbn3.gstatic.com/images?q=tbn:ANd9GcTQdWP3Lpnlij0tDWrlT_tuOgVzFicmLBf9HMs0a8zGMM7tKteB1g"/>
          <p:cNvPicPr>
            <a:picLocks noChangeAspect="1" noChangeArrowheads="1"/>
          </p:cNvPicPr>
          <p:nvPr/>
        </p:nvPicPr>
        <p:blipFill>
          <a:blip r:embed="rId2" cstate="print"/>
          <a:srcRect/>
          <a:stretch>
            <a:fillRect/>
          </a:stretch>
        </p:blipFill>
        <p:spPr bwMode="auto">
          <a:xfrm>
            <a:off x="4697838" y="2799381"/>
            <a:ext cx="3166581" cy="3266882"/>
          </a:xfrm>
          <a:prstGeom prst="rect">
            <a:avLst/>
          </a:prstGeom>
          <a:noFill/>
        </p:spPr>
      </p:pic>
      <p:cxnSp>
        <p:nvCxnSpPr>
          <p:cNvPr id="129" name="Straight Connector 128"/>
          <p:cNvCxnSpPr/>
          <p:nvPr/>
        </p:nvCxnSpPr>
        <p:spPr bwMode="auto">
          <a:xfrm>
            <a:off x="1482212" y="4896465"/>
            <a:ext cx="0" cy="427703"/>
          </a:xfrm>
          <a:prstGeom prst="line">
            <a:avLst/>
          </a:prstGeom>
          <a:solidFill>
            <a:schemeClr val="accent1"/>
          </a:solidFill>
          <a:ln w="76200" cap="flat" cmpd="sng" algn="ctr">
            <a:solidFill>
              <a:srgbClr val="E6AF00"/>
            </a:solidFill>
            <a:prstDash val="solid"/>
            <a:round/>
            <a:headEnd type="none" w="med" len="med"/>
            <a:tailEnd type="none" w="lg" len="lg"/>
          </a:ln>
          <a:effectLst/>
        </p:spPr>
      </p:cxnSp>
      <p:cxnSp>
        <p:nvCxnSpPr>
          <p:cNvPr id="131" name="Straight Connector 130"/>
          <p:cNvCxnSpPr/>
          <p:nvPr/>
        </p:nvCxnSpPr>
        <p:spPr bwMode="auto">
          <a:xfrm>
            <a:off x="1482212" y="5324168"/>
            <a:ext cx="0" cy="1165122"/>
          </a:xfrm>
          <a:prstGeom prst="line">
            <a:avLst/>
          </a:prstGeom>
          <a:solidFill>
            <a:schemeClr val="accent1"/>
          </a:solidFill>
          <a:ln w="76200" cap="flat" cmpd="sng" algn="ctr">
            <a:solidFill>
              <a:srgbClr val="E6AF00"/>
            </a:solidFill>
            <a:prstDash val="solid"/>
            <a:round/>
            <a:headEnd type="none" w="med" len="med"/>
            <a:tailEnd type="none" w="lg" len="lg"/>
          </a:ln>
          <a:effectLst/>
        </p:spPr>
      </p:cxnSp>
      <p:sp>
        <p:nvSpPr>
          <p:cNvPr id="2051" name="Title 1"/>
          <p:cNvSpPr>
            <a:spLocks noGrp="1"/>
          </p:cNvSpPr>
          <p:nvPr>
            <p:ph type="title"/>
          </p:nvPr>
        </p:nvSpPr>
        <p:spPr/>
        <p:txBody>
          <a:bodyPr/>
          <a:lstStyle/>
          <a:p>
            <a:r>
              <a:rPr lang="en-US" dirty="0" smtClean="0"/>
              <a:t>Safety Ground – Facility Power (cont.)</a:t>
            </a:r>
          </a:p>
        </p:txBody>
      </p:sp>
      <p:sp>
        <p:nvSpPr>
          <p:cNvPr id="2060" name="Rectangle 9"/>
          <p:cNvSpPr>
            <a:spLocks noChangeArrowheads="1"/>
          </p:cNvSpPr>
          <p:nvPr/>
        </p:nvSpPr>
        <p:spPr bwMode="auto">
          <a:xfrm>
            <a:off x="4165600" y="2330245"/>
            <a:ext cx="1033206" cy="1555955"/>
          </a:xfrm>
          <a:prstGeom prst="rect">
            <a:avLst/>
          </a:prstGeom>
          <a:noFill/>
          <a:ln w="12700" algn="ctr">
            <a:solidFill>
              <a:schemeClr val="tx1"/>
            </a:solidFill>
            <a:round/>
            <a:headEnd/>
            <a:tailEnd type="triangle" w="lg" len="lg"/>
          </a:ln>
        </p:spPr>
        <p:txBody>
          <a:bodyPr/>
          <a:lstStyle/>
          <a:p>
            <a:endParaRPr lang="en-US"/>
          </a:p>
        </p:txBody>
      </p:sp>
      <p:sp>
        <p:nvSpPr>
          <p:cNvPr id="2061" name="TextBox 10"/>
          <p:cNvSpPr txBox="1">
            <a:spLocks noChangeArrowheads="1"/>
          </p:cNvSpPr>
          <p:nvPr/>
        </p:nvSpPr>
        <p:spPr bwMode="auto">
          <a:xfrm>
            <a:off x="4320819" y="2129137"/>
            <a:ext cx="753732" cy="246221"/>
          </a:xfrm>
          <a:prstGeom prst="rect">
            <a:avLst/>
          </a:prstGeom>
          <a:noFill/>
          <a:ln w="9525">
            <a:noFill/>
            <a:miter lim="800000"/>
            <a:headEnd/>
            <a:tailEnd/>
          </a:ln>
        </p:spPr>
        <p:txBody>
          <a:bodyPr wrap="none">
            <a:spAutoFit/>
          </a:bodyPr>
          <a:lstStyle/>
          <a:p>
            <a:pPr algn="ctr"/>
            <a:r>
              <a:rPr lang="en-US" sz="1000" dirty="0" smtClean="0"/>
              <a:t>CHASSIS</a:t>
            </a:r>
            <a:endParaRPr lang="en-US" sz="1000" dirty="0"/>
          </a:p>
        </p:txBody>
      </p:sp>
      <p:cxnSp>
        <p:nvCxnSpPr>
          <p:cNvPr id="2069" name="Straight Connector 38"/>
          <p:cNvCxnSpPr>
            <a:cxnSpLocks noChangeShapeType="1"/>
            <a:stCxn id="159" idx="6"/>
          </p:cNvCxnSpPr>
          <p:nvPr/>
        </p:nvCxnSpPr>
        <p:spPr bwMode="auto">
          <a:xfrm>
            <a:off x="2205494" y="3026263"/>
            <a:ext cx="1958519" cy="1100"/>
          </a:xfrm>
          <a:prstGeom prst="line">
            <a:avLst/>
          </a:prstGeom>
          <a:noFill/>
          <a:ln w="38100" algn="ctr">
            <a:solidFill>
              <a:schemeClr val="tx1"/>
            </a:solidFill>
            <a:round/>
            <a:headEnd/>
            <a:tailEnd type="none" w="lg" len="lg"/>
          </a:ln>
        </p:spPr>
      </p:cxnSp>
      <p:cxnSp>
        <p:nvCxnSpPr>
          <p:cNvPr id="2078" name="Straight Connector 52"/>
          <p:cNvCxnSpPr>
            <a:cxnSpLocks noChangeShapeType="1"/>
          </p:cNvCxnSpPr>
          <p:nvPr/>
        </p:nvCxnSpPr>
        <p:spPr bwMode="auto">
          <a:xfrm flipH="1">
            <a:off x="957263" y="5843388"/>
            <a:ext cx="5104324" cy="0"/>
          </a:xfrm>
          <a:prstGeom prst="line">
            <a:avLst/>
          </a:prstGeom>
          <a:noFill/>
          <a:ln w="28575" algn="ctr">
            <a:solidFill>
              <a:schemeClr val="tx1"/>
            </a:solidFill>
            <a:round/>
            <a:headEnd/>
            <a:tailEnd type="none" w="lg" len="lg"/>
          </a:ln>
        </p:spPr>
      </p:cxnSp>
      <p:cxnSp>
        <p:nvCxnSpPr>
          <p:cNvPr id="2096" name="Straight Connector 71"/>
          <p:cNvCxnSpPr>
            <a:cxnSpLocks noChangeShapeType="1"/>
          </p:cNvCxnSpPr>
          <p:nvPr/>
        </p:nvCxnSpPr>
        <p:spPr bwMode="auto">
          <a:xfrm rot="5400000">
            <a:off x="5808663" y="5843388"/>
            <a:ext cx="123825" cy="123825"/>
          </a:xfrm>
          <a:prstGeom prst="line">
            <a:avLst/>
          </a:prstGeom>
          <a:noFill/>
          <a:ln w="28575" algn="ctr">
            <a:solidFill>
              <a:schemeClr val="tx1"/>
            </a:solidFill>
            <a:round/>
            <a:headEnd/>
            <a:tailEnd type="none" w="lg" len="lg"/>
          </a:ln>
        </p:spPr>
      </p:cxnSp>
      <p:cxnSp>
        <p:nvCxnSpPr>
          <p:cNvPr id="2097" name="Straight Connector 72"/>
          <p:cNvCxnSpPr>
            <a:cxnSpLocks noChangeShapeType="1"/>
          </p:cNvCxnSpPr>
          <p:nvPr/>
        </p:nvCxnSpPr>
        <p:spPr bwMode="auto">
          <a:xfrm rot="5400000">
            <a:off x="5662613" y="5843388"/>
            <a:ext cx="123825" cy="123825"/>
          </a:xfrm>
          <a:prstGeom prst="line">
            <a:avLst/>
          </a:prstGeom>
          <a:noFill/>
          <a:ln w="28575" algn="ctr">
            <a:solidFill>
              <a:schemeClr val="tx1"/>
            </a:solidFill>
            <a:round/>
            <a:headEnd/>
            <a:tailEnd type="none" w="lg" len="lg"/>
          </a:ln>
        </p:spPr>
      </p:cxnSp>
      <p:cxnSp>
        <p:nvCxnSpPr>
          <p:cNvPr id="2098" name="Straight Connector 73"/>
          <p:cNvCxnSpPr>
            <a:cxnSpLocks noChangeShapeType="1"/>
          </p:cNvCxnSpPr>
          <p:nvPr/>
        </p:nvCxnSpPr>
        <p:spPr bwMode="auto">
          <a:xfrm rot="5400000">
            <a:off x="5516563" y="5843388"/>
            <a:ext cx="123825" cy="123825"/>
          </a:xfrm>
          <a:prstGeom prst="line">
            <a:avLst/>
          </a:prstGeom>
          <a:noFill/>
          <a:ln w="28575" algn="ctr">
            <a:solidFill>
              <a:schemeClr val="tx1"/>
            </a:solidFill>
            <a:round/>
            <a:headEnd/>
            <a:tailEnd type="none" w="lg" len="lg"/>
          </a:ln>
        </p:spPr>
      </p:cxnSp>
      <p:cxnSp>
        <p:nvCxnSpPr>
          <p:cNvPr id="2099" name="Straight Connector 74"/>
          <p:cNvCxnSpPr>
            <a:cxnSpLocks noChangeShapeType="1"/>
          </p:cNvCxnSpPr>
          <p:nvPr/>
        </p:nvCxnSpPr>
        <p:spPr bwMode="auto">
          <a:xfrm rot="5400000">
            <a:off x="5370513" y="5843388"/>
            <a:ext cx="123825" cy="123825"/>
          </a:xfrm>
          <a:prstGeom prst="line">
            <a:avLst/>
          </a:prstGeom>
          <a:noFill/>
          <a:ln w="28575" algn="ctr">
            <a:solidFill>
              <a:schemeClr val="tx1"/>
            </a:solidFill>
            <a:round/>
            <a:headEnd/>
            <a:tailEnd type="none" w="lg" len="lg"/>
          </a:ln>
        </p:spPr>
      </p:cxnSp>
      <p:cxnSp>
        <p:nvCxnSpPr>
          <p:cNvPr id="2100" name="Straight Connector 75"/>
          <p:cNvCxnSpPr>
            <a:cxnSpLocks noChangeShapeType="1"/>
          </p:cNvCxnSpPr>
          <p:nvPr/>
        </p:nvCxnSpPr>
        <p:spPr bwMode="auto">
          <a:xfrm rot="5400000">
            <a:off x="5224463" y="5843388"/>
            <a:ext cx="123825" cy="123825"/>
          </a:xfrm>
          <a:prstGeom prst="line">
            <a:avLst/>
          </a:prstGeom>
          <a:noFill/>
          <a:ln w="28575" algn="ctr">
            <a:solidFill>
              <a:schemeClr val="tx1"/>
            </a:solidFill>
            <a:round/>
            <a:headEnd/>
            <a:tailEnd type="none" w="lg" len="lg"/>
          </a:ln>
        </p:spPr>
      </p:cxnSp>
      <p:cxnSp>
        <p:nvCxnSpPr>
          <p:cNvPr id="2101" name="Straight Connector 76"/>
          <p:cNvCxnSpPr>
            <a:cxnSpLocks noChangeShapeType="1"/>
          </p:cNvCxnSpPr>
          <p:nvPr/>
        </p:nvCxnSpPr>
        <p:spPr bwMode="auto">
          <a:xfrm rot="5400000">
            <a:off x="5078413" y="5843388"/>
            <a:ext cx="123825" cy="123825"/>
          </a:xfrm>
          <a:prstGeom prst="line">
            <a:avLst/>
          </a:prstGeom>
          <a:noFill/>
          <a:ln w="28575" algn="ctr">
            <a:solidFill>
              <a:schemeClr val="tx1"/>
            </a:solidFill>
            <a:round/>
            <a:headEnd/>
            <a:tailEnd type="none" w="lg" len="lg"/>
          </a:ln>
        </p:spPr>
      </p:cxnSp>
      <p:cxnSp>
        <p:nvCxnSpPr>
          <p:cNvPr id="2102" name="Straight Connector 77"/>
          <p:cNvCxnSpPr>
            <a:cxnSpLocks noChangeShapeType="1"/>
          </p:cNvCxnSpPr>
          <p:nvPr/>
        </p:nvCxnSpPr>
        <p:spPr bwMode="auto">
          <a:xfrm rot="5400000">
            <a:off x="4932363" y="5843388"/>
            <a:ext cx="123825" cy="123825"/>
          </a:xfrm>
          <a:prstGeom prst="line">
            <a:avLst/>
          </a:prstGeom>
          <a:noFill/>
          <a:ln w="28575" algn="ctr">
            <a:solidFill>
              <a:schemeClr val="tx1"/>
            </a:solidFill>
            <a:round/>
            <a:headEnd/>
            <a:tailEnd type="none" w="lg" len="lg"/>
          </a:ln>
        </p:spPr>
      </p:cxnSp>
      <p:cxnSp>
        <p:nvCxnSpPr>
          <p:cNvPr id="2103" name="Straight Connector 78"/>
          <p:cNvCxnSpPr>
            <a:cxnSpLocks noChangeShapeType="1"/>
          </p:cNvCxnSpPr>
          <p:nvPr/>
        </p:nvCxnSpPr>
        <p:spPr bwMode="auto">
          <a:xfrm rot="5400000">
            <a:off x="4786313" y="5843388"/>
            <a:ext cx="123825" cy="123825"/>
          </a:xfrm>
          <a:prstGeom prst="line">
            <a:avLst/>
          </a:prstGeom>
          <a:noFill/>
          <a:ln w="28575" algn="ctr">
            <a:solidFill>
              <a:schemeClr val="tx1"/>
            </a:solidFill>
            <a:round/>
            <a:headEnd/>
            <a:tailEnd type="none" w="lg" len="lg"/>
          </a:ln>
        </p:spPr>
      </p:cxnSp>
      <p:cxnSp>
        <p:nvCxnSpPr>
          <p:cNvPr id="2104" name="Straight Connector 79"/>
          <p:cNvCxnSpPr>
            <a:cxnSpLocks noChangeShapeType="1"/>
          </p:cNvCxnSpPr>
          <p:nvPr/>
        </p:nvCxnSpPr>
        <p:spPr bwMode="auto">
          <a:xfrm rot="5400000">
            <a:off x="4640263" y="5843388"/>
            <a:ext cx="123825" cy="123825"/>
          </a:xfrm>
          <a:prstGeom prst="line">
            <a:avLst/>
          </a:prstGeom>
          <a:noFill/>
          <a:ln w="28575" algn="ctr">
            <a:solidFill>
              <a:schemeClr val="tx1"/>
            </a:solidFill>
            <a:round/>
            <a:headEnd/>
            <a:tailEnd type="none" w="lg" len="lg"/>
          </a:ln>
        </p:spPr>
      </p:cxnSp>
      <p:cxnSp>
        <p:nvCxnSpPr>
          <p:cNvPr id="2105" name="Straight Connector 80"/>
          <p:cNvCxnSpPr>
            <a:cxnSpLocks noChangeShapeType="1"/>
          </p:cNvCxnSpPr>
          <p:nvPr/>
        </p:nvCxnSpPr>
        <p:spPr bwMode="auto">
          <a:xfrm rot="5400000">
            <a:off x="4494213" y="5843388"/>
            <a:ext cx="123825" cy="123825"/>
          </a:xfrm>
          <a:prstGeom prst="line">
            <a:avLst/>
          </a:prstGeom>
          <a:noFill/>
          <a:ln w="28575" algn="ctr">
            <a:solidFill>
              <a:schemeClr val="tx1"/>
            </a:solidFill>
            <a:round/>
            <a:headEnd/>
            <a:tailEnd type="none" w="lg" len="lg"/>
          </a:ln>
        </p:spPr>
      </p:cxnSp>
      <p:cxnSp>
        <p:nvCxnSpPr>
          <p:cNvPr id="2106" name="Straight Connector 81"/>
          <p:cNvCxnSpPr>
            <a:cxnSpLocks noChangeShapeType="1"/>
          </p:cNvCxnSpPr>
          <p:nvPr/>
        </p:nvCxnSpPr>
        <p:spPr bwMode="auto">
          <a:xfrm rot="5400000">
            <a:off x="4348163" y="5843388"/>
            <a:ext cx="123825" cy="123825"/>
          </a:xfrm>
          <a:prstGeom prst="line">
            <a:avLst/>
          </a:prstGeom>
          <a:noFill/>
          <a:ln w="28575" algn="ctr">
            <a:solidFill>
              <a:schemeClr val="tx1"/>
            </a:solidFill>
            <a:round/>
            <a:headEnd/>
            <a:tailEnd type="none" w="lg" len="lg"/>
          </a:ln>
        </p:spPr>
      </p:cxnSp>
      <p:cxnSp>
        <p:nvCxnSpPr>
          <p:cNvPr id="2107" name="Straight Connector 82"/>
          <p:cNvCxnSpPr>
            <a:cxnSpLocks noChangeShapeType="1"/>
          </p:cNvCxnSpPr>
          <p:nvPr/>
        </p:nvCxnSpPr>
        <p:spPr bwMode="auto">
          <a:xfrm rot="5400000">
            <a:off x="4202113" y="5843388"/>
            <a:ext cx="123825" cy="123825"/>
          </a:xfrm>
          <a:prstGeom prst="line">
            <a:avLst/>
          </a:prstGeom>
          <a:noFill/>
          <a:ln w="28575" algn="ctr">
            <a:solidFill>
              <a:schemeClr val="tx1"/>
            </a:solidFill>
            <a:round/>
            <a:headEnd/>
            <a:tailEnd type="none" w="lg" len="lg"/>
          </a:ln>
        </p:spPr>
      </p:cxnSp>
      <p:cxnSp>
        <p:nvCxnSpPr>
          <p:cNvPr id="2108" name="Straight Connector 83"/>
          <p:cNvCxnSpPr>
            <a:cxnSpLocks noChangeShapeType="1"/>
          </p:cNvCxnSpPr>
          <p:nvPr/>
        </p:nvCxnSpPr>
        <p:spPr bwMode="auto">
          <a:xfrm rot="5400000">
            <a:off x="4056063" y="5843388"/>
            <a:ext cx="123825" cy="123825"/>
          </a:xfrm>
          <a:prstGeom prst="line">
            <a:avLst/>
          </a:prstGeom>
          <a:noFill/>
          <a:ln w="28575" algn="ctr">
            <a:solidFill>
              <a:schemeClr val="tx1"/>
            </a:solidFill>
            <a:round/>
            <a:headEnd/>
            <a:tailEnd type="none" w="lg" len="lg"/>
          </a:ln>
        </p:spPr>
      </p:cxnSp>
      <p:cxnSp>
        <p:nvCxnSpPr>
          <p:cNvPr id="2109" name="Straight Connector 84"/>
          <p:cNvCxnSpPr>
            <a:cxnSpLocks noChangeShapeType="1"/>
          </p:cNvCxnSpPr>
          <p:nvPr/>
        </p:nvCxnSpPr>
        <p:spPr bwMode="auto">
          <a:xfrm rot="5400000">
            <a:off x="3910013" y="5843388"/>
            <a:ext cx="123825" cy="123825"/>
          </a:xfrm>
          <a:prstGeom prst="line">
            <a:avLst/>
          </a:prstGeom>
          <a:noFill/>
          <a:ln w="28575" algn="ctr">
            <a:solidFill>
              <a:schemeClr val="tx1"/>
            </a:solidFill>
            <a:round/>
            <a:headEnd/>
            <a:tailEnd type="none" w="lg" len="lg"/>
          </a:ln>
        </p:spPr>
      </p:cxnSp>
      <p:cxnSp>
        <p:nvCxnSpPr>
          <p:cNvPr id="2110" name="Straight Connector 85"/>
          <p:cNvCxnSpPr>
            <a:cxnSpLocks noChangeShapeType="1"/>
          </p:cNvCxnSpPr>
          <p:nvPr/>
        </p:nvCxnSpPr>
        <p:spPr bwMode="auto">
          <a:xfrm rot="5400000">
            <a:off x="3763963" y="5843388"/>
            <a:ext cx="123825" cy="123825"/>
          </a:xfrm>
          <a:prstGeom prst="line">
            <a:avLst/>
          </a:prstGeom>
          <a:noFill/>
          <a:ln w="28575" algn="ctr">
            <a:solidFill>
              <a:schemeClr val="tx1"/>
            </a:solidFill>
            <a:round/>
            <a:headEnd/>
            <a:tailEnd type="none" w="lg" len="lg"/>
          </a:ln>
        </p:spPr>
      </p:cxnSp>
      <p:cxnSp>
        <p:nvCxnSpPr>
          <p:cNvPr id="2111" name="Straight Connector 86"/>
          <p:cNvCxnSpPr>
            <a:cxnSpLocks noChangeShapeType="1"/>
          </p:cNvCxnSpPr>
          <p:nvPr/>
        </p:nvCxnSpPr>
        <p:spPr bwMode="auto">
          <a:xfrm rot="5400000">
            <a:off x="3617913" y="5843388"/>
            <a:ext cx="123825" cy="123825"/>
          </a:xfrm>
          <a:prstGeom prst="line">
            <a:avLst/>
          </a:prstGeom>
          <a:noFill/>
          <a:ln w="28575" algn="ctr">
            <a:solidFill>
              <a:schemeClr val="tx1"/>
            </a:solidFill>
            <a:round/>
            <a:headEnd/>
            <a:tailEnd type="none" w="lg" len="lg"/>
          </a:ln>
        </p:spPr>
      </p:cxnSp>
      <p:cxnSp>
        <p:nvCxnSpPr>
          <p:cNvPr id="2112" name="Straight Connector 87"/>
          <p:cNvCxnSpPr>
            <a:cxnSpLocks noChangeShapeType="1"/>
          </p:cNvCxnSpPr>
          <p:nvPr/>
        </p:nvCxnSpPr>
        <p:spPr bwMode="auto">
          <a:xfrm rot="5400000">
            <a:off x="3471863" y="5843388"/>
            <a:ext cx="123825" cy="123825"/>
          </a:xfrm>
          <a:prstGeom prst="line">
            <a:avLst/>
          </a:prstGeom>
          <a:noFill/>
          <a:ln w="28575" algn="ctr">
            <a:solidFill>
              <a:schemeClr val="tx1"/>
            </a:solidFill>
            <a:round/>
            <a:headEnd/>
            <a:tailEnd type="none" w="lg" len="lg"/>
          </a:ln>
        </p:spPr>
      </p:cxnSp>
      <p:cxnSp>
        <p:nvCxnSpPr>
          <p:cNvPr id="2113" name="Straight Connector 88"/>
          <p:cNvCxnSpPr>
            <a:cxnSpLocks noChangeShapeType="1"/>
          </p:cNvCxnSpPr>
          <p:nvPr/>
        </p:nvCxnSpPr>
        <p:spPr bwMode="auto">
          <a:xfrm rot="5400000">
            <a:off x="3325813" y="5843388"/>
            <a:ext cx="123825" cy="123825"/>
          </a:xfrm>
          <a:prstGeom prst="line">
            <a:avLst/>
          </a:prstGeom>
          <a:noFill/>
          <a:ln w="28575" algn="ctr">
            <a:solidFill>
              <a:schemeClr val="tx1"/>
            </a:solidFill>
            <a:round/>
            <a:headEnd/>
            <a:tailEnd type="none" w="lg" len="lg"/>
          </a:ln>
        </p:spPr>
      </p:cxnSp>
      <p:cxnSp>
        <p:nvCxnSpPr>
          <p:cNvPr id="2114" name="Straight Connector 89"/>
          <p:cNvCxnSpPr>
            <a:cxnSpLocks noChangeShapeType="1"/>
          </p:cNvCxnSpPr>
          <p:nvPr/>
        </p:nvCxnSpPr>
        <p:spPr bwMode="auto">
          <a:xfrm rot="5400000">
            <a:off x="3179763" y="5843388"/>
            <a:ext cx="123825" cy="123825"/>
          </a:xfrm>
          <a:prstGeom prst="line">
            <a:avLst/>
          </a:prstGeom>
          <a:noFill/>
          <a:ln w="28575" algn="ctr">
            <a:solidFill>
              <a:schemeClr val="tx1"/>
            </a:solidFill>
            <a:round/>
            <a:headEnd/>
            <a:tailEnd type="none" w="lg" len="lg"/>
          </a:ln>
        </p:spPr>
      </p:cxnSp>
      <p:cxnSp>
        <p:nvCxnSpPr>
          <p:cNvPr id="2115" name="Straight Connector 90"/>
          <p:cNvCxnSpPr>
            <a:cxnSpLocks noChangeShapeType="1"/>
          </p:cNvCxnSpPr>
          <p:nvPr/>
        </p:nvCxnSpPr>
        <p:spPr bwMode="auto">
          <a:xfrm rot="5400000">
            <a:off x="3033713" y="5843388"/>
            <a:ext cx="123825" cy="123825"/>
          </a:xfrm>
          <a:prstGeom prst="line">
            <a:avLst/>
          </a:prstGeom>
          <a:noFill/>
          <a:ln w="28575" algn="ctr">
            <a:solidFill>
              <a:schemeClr val="tx1"/>
            </a:solidFill>
            <a:round/>
            <a:headEnd/>
            <a:tailEnd type="none" w="lg" len="lg"/>
          </a:ln>
        </p:spPr>
      </p:cxnSp>
      <p:cxnSp>
        <p:nvCxnSpPr>
          <p:cNvPr id="2116" name="Straight Connector 91"/>
          <p:cNvCxnSpPr>
            <a:cxnSpLocks noChangeShapeType="1"/>
          </p:cNvCxnSpPr>
          <p:nvPr/>
        </p:nvCxnSpPr>
        <p:spPr bwMode="auto">
          <a:xfrm rot="5400000">
            <a:off x="2887663" y="5843388"/>
            <a:ext cx="123825" cy="123825"/>
          </a:xfrm>
          <a:prstGeom prst="line">
            <a:avLst/>
          </a:prstGeom>
          <a:noFill/>
          <a:ln w="28575" algn="ctr">
            <a:solidFill>
              <a:schemeClr val="tx1"/>
            </a:solidFill>
            <a:round/>
            <a:headEnd/>
            <a:tailEnd type="none" w="lg" len="lg"/>
          </a:ln>
        </p:spPr>
      </p:cxnSp>
      <p:cxnSp>
        <p:nvCxnSpPr>
          <p:cNvPr id="2117" name="Straight Connector 92"/>
          <p:cNvCxnSpPr>
            <a:cxnSpLocks noChangeShapeType="1"/>
          </p:cNvCxnSpPr>
          <p:nvPr/>
        </p:nvCxnSpPr>
        <p:spPr bwMode="auto">
          <a:xfrm rot="5400000">
            <a:off x="2741613" y="5843388"/>
            <a:ext cx="123825" cy="123825"/>
          </a:xfrm>
          <a:prstGeom prst="line">
            <a:avLst/>
          </a:prstGeom>
          <a:noFill/>
          <a:ln w="28575" algn="ctr">
            <a:solidFill>
              <a:schemeClr val="tx1"/>
            </a:solidFill>
            <a:round/>
            <a:headEnd/>
            <a:tailEnd type="none" w="lg" len="lg"/>
          </a:ln>
        </p:spPr>
      </p:cxnSp>
      <p:cxnSp>
        <p:nvCxnSpPr>
          <p:cNvPr id="2118" name="Straight Connector 93"/>
          <p:cNvCxnSpPr>
            <a:cxnSpLocks noChangeShapeType="1"/>
          </p:cNvCxnSpPr>
          <p:nvPr/>
        </p:nvCxnSpPr>
        <p:spPr bwMode="auto">
          <a:xfrm rot="5400000">
            <a:off x="2595563" y="5843388"/>
            <a:ext cx="123825" cy="123825"/>
          </a:xfrm>
          <a:prstGeom prst="line">
            <a:avLst/>
          </a:prstGeom>
          <a:noFill/>
          <a:ln w="28575" algn="ctr">
            <a:solidFill>
              <a:schemeClr val="tx1"/>
            </a:solidFill>
            <a:round/>
            <a:headEnd/>
            <a:tailEnd type="none" w="lg" len="lg"/>
          </a:ln>
        </p:spPr>
      </p:cxnSp>
      <p:cxnSp>
        <p:nvCxnSpPr>
          <p:cNvPr id="2119" name="Straight Connector 94"/>
          <p:cNvCxnSpPr>
            <a:cxnSpLocks noChangeShapeType="1"/>
          </p:cNvCxnSpPr>
          <p:nvPr/>
        </p:nvCxnSpPr>
        <p:spPr bwMode="auto">
          <a:xfrm rot="5400000">
            <a:off x="2449513" y="5843388"/>
            <a:ext cx="123825" cy="123825"/>
          </a:xfrm>
          <a:prstGeom prst="line">
            <a:avLst/>
          </a:prstGeom>
          <a:noFill/>
          <a:ln w="28575" algn="ctr">
            <a:solidFill>
              <a:schemeClr val="tx1"/>
            </a:solidFill>
            <a:round/>
            <a:headEnd/>
            <a:tailEnd type="none" w="lg" len="lg"/>
          </a:ln>
        </p:spPr>
      </p:cxnSp>
      <p:cxnSp>
        <p:nvCxnSpPr>
          <p:cNvPr id="2120" name="Straight Connector 95"/>
          <p:cNvCxnSpPr>
            <a:cxnSpLocks noChangeShapeType="1"/>
          </p:cNvCxnSpPr>
          <p:nvPr/>
        </p:nvCxnSpPr>
        <p:spPr bwMode="auto">
          <a:xfrm rot="5400000">
            <a:off x="2303463" y="5843388"/>
            <a:ext cx="123825" cy="123825"/>
          </a:xfrm>
          <a:prstGeom prst="line">
            <a:avLst/>
          </a:prstGeom>
          <a:noFill/>
          <a:ln w="28575" algn="ctr">
            <a:solidFill>
              <a:schemeClr val="tx1"/>
            </a:solidFill>
            <a:round/>
            <a:headEnd/>
            <a:tailEnd type="none" w="lg" len="lg"/>
          </a:ln>
        </p:spPr>
      </p:cxnSp>
      <p:cxnSp>
        <p:nvCxnSpPr>
          <p:cNvPr id="2121" name="Straight Connector 96"/>
          <p:cNvCxnSpPr>
            <a:cxnSpLocks noChangeShapeType="1"/>
          </p:cNvCxnSpPr>
          <p:nvPr/>
        </p:nvCxnSpPr>
        <p:spPr bwMode="auto">
          <a:xfrm rot="5400000">
            <a:off x="2157413" y="5843388"/>
            <a:ext cx="123825" cy="123825"/>
          </a:xfrm>
          <a:prstGeom prst="line">
            <a:avLst/>
          </a:prstGeom>
          <a:noFill/>
          <a:ln w="28575" algn="ctr">
            <a:solidFill>
              <a:schemeClr val="tx1"/>
            </a:solidFill>
            <a:round/>
            <a:headEnd/>
            <a:tailEnd type="none" w="lg" len="lg"/>
          </a:ln>
        </p:spPr>
      </p:cxnSp>
      <p:cxnSp>
        <p:nvCxnSpPr>
          <p:cNvPr id="2122" name="Straight Connector 97"/>
          <p:cNvCxnSpPr>
            <a:cxnSpLocks noChangeShapeType="1"/>
          </p:cNvCxnSpPr>
          <p:nvPr/>
        </p:nvCxnSpPr>
        <p:spPr bwMode="auto">
          <a:xfrm rot="5400000">
            <a:off x="2011363" y="5843388"/>
            <a:ext cx="123825" cy="123825"/>
          </a:xfrm>
          <a:prstGeom prst="line">
            <a:avLst/>
          </a:prstGeom>
          <a:noFill/>
          <a:ln w="28575" algn="ctr">
            <a:solidFill>
              <a:schemeClr val="tx1"/>
            </a:solidFill>
            <a:round/>
            <a:headEnd/>
            <a:tailEnd type="none" w="lg" len="lg"/>
          </a:ln>
        </p:spPr>
      </p:cxnSp>
      <p:cxnSp>
        <p:nvCxnSpPr>
          <p:cNvPr id="2123" name="Straight Connector 98"/>
          <p:cNvCxnSpPr>
            <a:cxnSpLocks noChangeShapeType="1"/>
          </p:cNvCxnSpPr>
          <p:nvPr/>
        </p:nvCxnSpPr>
        <p:spPr bwMode="auto">
          <a:xfrm rot="5400000">
            <a:off x="1865313" y="5843388"/>
            <a:ext cx="123825" cy="123825"/>
          </a:xfrm>
          <a:prstGeom prst="line">
            <a:avLst/>
          </a:prstGeom>
          <a:noFill/>
          <a:ln w="28575" algn="ctr">
            <a:solidFill>
              <a:schemeClr val="tx1"/>
            </a:solidFill>
            <a:round/>
            <a:headEnd/>
            <a:tailEnd type="none" w="lg" len="lg"/>
          </a:ln>
        </p:spPr>
      </p:cxnSp>
      <p:cxnSp>
        <p:nvCxnSpPr>
          <p:cNvPr id="2124" name="Straight Connector 99"/>
          <p:cNvCxnSpPr>
            <a:cxnSpLocks noChangeShapeType="1"/>
          </p:cNvCxnSpPr>
          <p:nvPr/>
        </p:nvCxnSpPr>
        <p:spPr bwMode="auto">
          <a:xfrm rot="5400000">
            <a:off x="1719263" y="5843388"/>
            <a:ext cx="123825" cy="123825"/>
          </a:xfrm>
          <a:prstGeom prst="line">
            <a:avLst/>
          </a:prstGeom>
          <a:noFill/>
          <a:ln w="28575" algn="ctr">
            <a:solidFill>
              <a:schemeClr val="tx1"/>
            </a:solidFill>
            <a:round/>
            <a:headEnd/>
            <a:tailEnd type="none" w="lg" len="lg"/>
          </a:ln>
        </p:spPr>
      </p:cxnSp>
      <p:cxnSp>
        <p:nvCxnSpPr>
          <p:cNvPr id="2125" name="Straight Connector 100"/>
          <p:cNvCxnSpPr>
            <a:cxnSpLocks noChangeShapeType="1"/>
          </p:cNvCxnSpPr>
          <p:nvPr/>
        </p:nvCxnSpPr>
        <p:spPr bwMode="auto">
          <a:xfrm rot="5400000">
            <a:off x="1573213" y="5843388"/>
            <a:ext cx="123825" cy="123825"/>
          </a:xfrm>
          <a:prstGeom prst="line">
            <a:avLst/>
          </a:prstGeom>
          <a:noFill/>
          <a:ln w="28575" algn="ctr">
            <a:solidFill>
              <a:schemeClr val="tx1"/>
            </a:solidFill>
            <a:round/>
            <a:headEnd/>
            <a:tailEnd type="none" w="lg" len="lg"/>
          </a:ln>
        </p:spPr>
      </p:cxnSp>
      <p:cxnSp>
        <p:nvCxnSpPr>
          <p:cNvPr id="2126" name="Straight Connector 101"/>
          <p:cNvCxnSpPr>
            <a:cxnSpLocks noChangeShapeType="1"/>
          </p:cNvCxnSpPr>
          <p:nvPr/>
        </p:nvCxnSpPr>
        <p:spPr bwMode="auto">
          <a:xfrm rot="5400000">
            <a:off x="1427163" y="5843388"/>
            <a:ext cx="123825" cy="123825"/>
          </a:xfrm>
          <a:prstGeom prst="line">
            <a:avLst/>
          </a:prstGeom>
          <a:noFill/>
          <a:ln w="28575" algn="ctr">
            <a:solidFill>
              <a:schemeClr val="tx1"/>
            </a:solidFill>
            <a:round/>
            <a:headEnd/>
            <a:tailEnd type="none" w="lg" len="lg"/>
          </a:ln>
        </p:spPr>
      </p:cxnSp>
      <p:cxnSp>
        <p:nvCxnSpPr>
          <p:cNvPr id="2127" name="Straight Connector 102"/>
          <p:cNvCxnSpPr>
            <a:cxnSpLocks noChangeShapeType="1"/>
          </p:cNvCxnSpPr>
          <p:nvPr/>
        </p:nvCxnSpPr>
        <p:spPr bwMode="auto">
          <a:xfrm rot="5400000">
            <a:off x="1281113" y="5843388"/>
            <a:ext cx="123825" cy="123825"/>
          </a:xfrm>
          <a:prstGeom prst="line">
            <a:avLst/>
          </a:prstGeom>
          <a:noFill/>
          <a:ln w="28575" algn="ctr">
            <a:solidFill>
              <a:schemeClr val="tx1"/>
            </a:solidFill>
            <a:round/>
            <a:headEnd/>
            <a:tailEnd type="none" w="lg" len="lg"/>
          </a:ln>
        </p:spPr>
      </p:cxnSp>
      <p:cxnSp>
        <p:nvCxnSpPr>
          <p:cNvPr id="2128" name="Straight Connector 103"/>
          <p:cNvCxnSpPr>
            <a:cxnSpLocks noChangeShapeType="1"/>
          </p:cNvCxnSpPr>
          <p:nvPr/>
        </p:nvCxnSpPr>
        <p:spPr bwMode="auto">
          <a:xfrm rot="5400000">
            <a:off x="1135063" y="5843388"/>
            <a:ext cx="123825" cy="123825"/>
          </a:xfrm>
          <a:prstGeom prst="line">
            <a:avLst/>
          </a:prstGeom>
          <a:noFill/>
          <a:ln w="28575" algn="ctr">
            <a:solidFill>
              <a:schemeClr val="tx1"/>
            </a:solidFill>
            <a:round/>
            <a:headEnd/>
            <a:tailEnd type="none" w="lg" len="lg"/>
          </a:ln>
        </p:spPr>
      </p:cxnSp>
      <p:cxnSp>
        <p:nvCxnSpPr>
          <p:cNvPr id="2129" name="Straight Connector 104"/>
          <p:cNvCxnSpPr>
            <a:cxnSpLocks noChangeShapeType="1"/>
          </p:cNvCxnSpPr>
          <p:nvPr/>
        </p:nvCxnSpPr>
        <p:spPr bwMode="auto">
          <a:xfrm rot="5400000">
            <a:off x="989013" y="5843388"/>
            <a:ext cx="123825" cy="123825"/>
          </a:xfrm>
          <a:prstGeom prst="line">
            <a:avLst/>
          </a:prstGeom>
          <a:noFill/>
          <a:ln w="28575" algn="ctr">
            <a:solidFill>
              <a:schemeClr val="tx1"/>
            </a:solidFill>
            <a:round/>
            <a:headEnd/>
            <a:tailEnd type="none" w="lg" len="lg"/>
          </a:ln>
        </p:spPr>
      </p:cxnSp>
      <p:sp>
        <p:nvSpPr>
          <p:cNvPr id="133" name="TextBox 132"/>
          <p:cNvSpPr txBox="1"/>
          <p:nvPr/>
        </p:nvSpPr>
        <p:spPr>
          <a:xfrm>
            <a:off x="942975" y="1263650"/>
            <a:ext cx="1585913" cy="415925"/>
          </a:xfrm>
          <a:prstGeom prst="rect">
            <a:avLst/>
          </a:prstGeom>
          <a:noFill/>
        </p:spPr>
        <p:txBody>
          <a:bodyPr>
            <a:spAutoFit/>
          </a:bodyPr>
          <a:lstStyle/>
          <a:p>
            <a:pPr algn="ctr">
              <a:defRPr/>
            </a:pPr>
            <a:r>
              <a:rPr lang="en-US" sz="1050" dirty="0"/>
              <a:t>SERVICE ENTRANCE PANEL</a:t>
            </a:r>
          </a:p>
        </p:txBody>
      </p:sp>
      <p:sp>
        <p:nvSpPr>
          <p:cNvPr id="2134" name="Rectangle 116"/>
          <p:cNvSpPr>
            <a:spLocks noChangeArrowheads="1"/>
          </p:cNvSpPr>
          <p:nvPr/>
        </p:nvSpPr>
        <p:spPr bwMode="auto">
          <a:xfrm>
            <a:off x="963613" y="1277938"/>
            <a:ext cx="1558925" cy="4044950"/>
          </a:xfrm>
          <a:prstGeom prst="rect">
            <a:avLst/>
          </a:prstGeom>
          <a:noFill/>
          <a:ln w="19050" algn="ctr">
            <a:solidFill>
              <a:schemeClr val="tx1"/>
            </a:solidFill>
            <a:prstDash val="dash"/>
            <a:round/>
            <a:headEnd/>
            <a:tailEnd type="triangle" w="lg" len="lg"/>
          </a:ln>
        </p:spPr>
        <p:txBody>
          <a:bodyPr/>
          <a:lstStyle/>
          <a:p>
            <a:endParaRPr lang="en-US"/>
          </a:p>
        </p:txBody>
      </p:sp>
      <p:sp>
        <p:nvSpPr>
          <p:cNvPr id="111" name="Rectangle 110"/>
          <p:cNvSpPr/>
          <p:nvPr/>
        </p:nvSpPr>
        <p:spPr bwMode="auto">
          <a:xfrm>
            <a:off x="1401097" y="2101644"/>
            <a:ext cx="154858" cy="3016045"/>
          </a:xfrm>
          <a:prstGeom prst="rect">
            <a:avLst/>
          </a:prstGeom>
          <a:solidFill>
            <a:srgbClr val="E6AF00"/>
          </a:solidFill>
          <a:ln w="127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12" name="Rectangle 111"/>
          <p:cNvSpPr/>
          <p:nvPr/>
        </p:nvSpPr>
        <p:spPr bwMode="auto">
          <a:xfrm>
            <a:off x="1686218" y="1818968"/>
            <a:ext cx="147484" cy="2794820"/>
          </a:xfrm>
          <a:prstGeom prst="rect">
            <a:avLst/>
          </a:prstGeom>
          <a:solidFill>
            <a:schemeClr val="tx1"/>
          </a:solidFill>
          <a:ln w="127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cxnSp>
        <p:nvCxnSpPr>
          <p:cNvPr id="41" name="Straight Connector 40"/>
          <p:cNvCxnSpPr/>
          <p:nvPr/>
        </p:nvCxnSpPr>
        <p:spPr bwMode="auto">
          <a:xfrm>
            <a:off x="1467465" y="3254375"/>
            <a:ext cx="2690198" cy="0"/>
          </a:xfrm>
          <a:prstGeom prst="line">
            <a:avLst/>
          </a:prstGeom>
          <a:solidFill>
            <a:schemeClr val="accent1"/>
          </a:solidFill>
          <a:ln w="38100" cap="flat" cmpd="sng" algn="ctr">
            <a:solidFill>
              <a:schemeClr val="bg1">
                <a:lumMod val="75000"/>
              </a:schemeClr>
            </a:solidFill>
            <a:prstDash val="solid"/>
            <a:round/>
            <a:headEnd type="none" w="med" len="med"/>
            <a:tailEnd type="none" w="lg" len="lg"/>
          </a:ln>
          <a:effectLst/>
        </p:spPr>
      </p:cxnSp>
      <p:sp>
        <p:nvSpPr>
          <p:cNvPr id="132" name="Oval 131"/>
          <p:cNvSpPr/>
          <p:nvPr/>
        </p:nvSpPr>
        <p:spPr bwMode="auto">
          <a:xfrm>
            <a:off x="1401096" y="5235678"/>
            <a:ext cx="162232" cy="162232"/>
          </a:xfrm>
          <a:prstGeom prst="ellipse">
            <a:avLst/>
          </a:prstGeom>
          <a:solidFill>
            <a:schemeClr val="tx1"/>
          </a:solidFill>
          <a:ln w="952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nvGrpSpPr>
          <p:cNvPr id="2" name="Group 155"/>
          <p:cNvGrpSpPr/>
          <p:nvPr/>
        </p:nvGrpSpPr>
        <p:grpSpPr>
          <a:xfrm>
            <a:off x="1817120" y="2924251"/>
            <a:ext cx="388374" cy="135195"/>
            <a:chOff x="2293374" y="840658"/>
            <a:chExt cx="388374" cy="135195"/>
          </a:xfrm>
        </p:grpSpPr>
        <p:cxnSp>
          <p:nvCxnSpPr>
            <p:cNvPr id="157" name="Straight Connector 156"/>
            <p:cNvCxnSpPr/>
            <p:nvPr/>
          </p:nvCxnSpPr>
          <p:spPr bwMode="auto">
            <a:xfrm>
              <a:off x="2293374" y="942669"/>
              <a:ext cx="162232" cy="0"/>
            </a:xfrm>
            <a:prstGeom prst="line">
              <a:avLst/>
            </a:prstGeom>
            <a:solidFill>
              <a:schemeClr val="accent1"/>
            </a:solidFill>
            <a:ln w="38100" cap="flat" cmpd="sng" algn="ctr">
              <a:solidFill>
                <a:schemeClr val="tx1"/>
              </a:solidFill>
              <a:prstDash val="solid"/>
              <a:round/>
              <a:headEnd type="none" w="med" len="med"/>
              <a:tailEnd type="none" w="lg" len="lg"/>
            </a:ln>
            <a:effectLst/>
          </p:spPr>
        </p:cxnSp>
        <p:sp>
          <p:nvSpPr>
            <p:cNvPr id="158" name="Oval 157"/>
            <p:cNvSpPr/>
            <p:nvPr/>
          </p:nvSpPr>
          <p:spPr bwMode="auto">
            <a:xfrm>
              <a:off x="2462981" y="909486"/>
              <a:ext cx="66367" cy="66367"/>
            </a:xfrm>
            <a:prstGeom prst="ellipse">
              <a:avLst/>
            </a:prstGeom>
            <a:solidFill>
              <a:schemeClr val="tx1"/>
            </a:solidFill>
            <a:ln w="381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59" name="Oval 158"/>
            <p:cNvSpPr/>
            <p:nvPr/>
          </p:nvSpPr>
          <p:spPr bwMode="auto">
            <a:xfrm>
              <a:off x="2615381" y="909486"/>
              <a:ext cx="66367" cy="66367"/>
            </a:xfrm>
            <a:prstGeom prst="ellipse">
              <a:avLst/>
            </a:prstGeom>
            <a:solidFill>
              <a:schemeClr val="tx1"/>
            </a:solidFill>
            <a:ln w="381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60" name="Freeform 159"/>
            <p:cNvSpPr/>
            <p:nvPr/>
          </p:nvSpPr>
          <p:spPr bwMode="auto">
            <a:xfrm>
              <a:off x="2507225" y="840658"/>
              <a:ext cx="137959" cy="36871"/>
            </a:xfrm>
            <a:custGeom>
              <a:avLst/>
              <a:gdLst>
                <a:gd name="connsiteX0" fmla="*/ 0 w 147484"/>
                <a:gd name="connsiteY0" fmla="*/ 36871 h 36871"/>
                <a:gd name="connsiteX1" fmla="*/ 66368 w 147484"/>
                <a:gd name="connsiteY1" fmla="*/ 0 h 36871"/>
                <a:gd name="connsiteX2" fmla="*/ 147484 w 147484"/>
                <a:gd name="connsiteY2" fmla="*/ 36871 h 36871"/>
                <a:gd name="connsiteX0" fmla="*/ 0 w 137959"/>
                <a:gd name="connsiteY0" fmla="*/ 36871 h 36871"/>
                <a:gd name="connsiteX1" fmla="*/ 66368 w 137959"/>
                <a:gd name="connsiteY1" fmla="*/ 0 h 36871"/>
                <a:gd name="connsiteX2" fmla="*/ 137959 w 137959"/>
                <a:gd name="connsiteY2" fmla="*/ 36871 h 36871"/>
                <a:gd name="connsiteX0" fmla="*/ 0 w 137959"/>
                <a:gd name="connsiteY0" fmla="*/ 36871 h 36871"/>
                <a:gd name="connsiteX1" fmla="*/ 73512 w 137959"/>
                <a:gd name="connsiteY1" fmla="*/ 0 h 36871"/>
                <a:gd name="connsiteX2" fmla="*/ 137959 w 137959"/>
                <a:gd name="connsiteY2" fmla="*/ 36871 h 36871"/>
                <a:gd name="connsiteX0" fmla="*/ 0 w 137959"/>
                <a:gd name="connsiteY0" fmla="*/ 36871 h 36871"/>
                <a:gd name="connsiteX1" fmla="*/ 73512 w 137959"/>
                <a:gd name="connsiteY1" fmla="*/ 0 h 36871"/>
                <a:gd name="connsiteX2" fmla="*/ 137959 w 137959"/>
                <a:gd name="connsiteY2" fmla="*/ 36871 h 36871"/>
                <a:gd name="connsiteX0" fmla="*/ 0 w 137959"/>
                <a:gd name="connsiteY0" fmla="*/ 36871 h 36871"/>
                <a:gd name="connsiteX1" fmla="*/ 73512 w 137959"/>
                <a:gd name="connsiteY1" fmla="*/ 0 h 36871"/>
                <a:gd name="connsiteX2" fmla="*/ 137959 w 137959"/>
                <a:gd name="connsiteY2" fmla="*/ 36871 h 36871"/>
              </a:gdLst>
              <a:ahLst/>
              <a:cxnLst>
                <a:cxn ang="0">
                  <a:pos x="connsiteX0" y="connsiteY0"/>
                </a:cxn>
                <a:cxn ang="0">
                  <a:pos x="connsiteX1" y="connsiteY1"/>
                </a:cxn>
                <a:cxn ang="0">
                  <a:pos x="connsiteX2" y="connsiteY2"/>
                </a:cxn>
              </a:cxnLst>
              <a:rect l="l" t="t" r="r" b="b"/>
              <a:pathLst>
                <a:path w="137959" h="36871">
                  <a:moveTo>
                    <a:pt x="0" y="36871"/>
                  </a:moveTo>
                  <a:cubicBezTo>
                    <a:pt x="20893" y="18435"/>
                    <a:pt x="50519" y="0"/>
                    <a:pt x="73512" y="0"/>
                  </a:cubicBezTo>
                  <a:cubicBezTo>
                    <a:pt x="96505" y="0"/>
                    <a:pt x="116835" y="16054"/>
                    <a:pt x="137959" y="36871"/>
                  </a:cubicBezTo>
                </a:path>
              </a:pathLst>
            </a:custGeom>
            <a:noFill/>
            <a:ln w="12700" cap="flat" cmpd="sng" algn="ctr">
              <a:solidFill>
                <a:schemeClr val="tx1"/>
              </a:solidFill>
              <a:prstDash val="solid"/>
              <a:round/>
              <a:headEnd type="none" w="med" len="med"/>
              <a:tailEnd type="none" w="lg" len="lg"/>
            </a:ln>
            <a:effectLst/>
          </p:spPr>
          <p:txBody>
            <a:bodyPr rtlCol="0" anchor="ctr"/>
            <a:lstStyle/>
            <a:p>
              <a:pPr algn="ctr"/>
              <a:endParaRPr lang="en-US"/>
            </a:p>
          </p:txBody>
        </p:sp>
      </p:grpSp>
      <p:sp>
        <p:nvSpPr>
          <p:cNvPr id="170" name="TextBox 169"/>
          <p:cNvSpPr txBox="1"/>
          <p:nvPr/>
        </p:nvSpPr>
        <p:spPr>
          <a:xfrm>
            <a:off x="730043" y="5471651"/>
            <a:ext cx="780968" cy="400110"/>
          </a:xfrm>
          <a:prstGeom prst="rect">
            <a:avLst/>
          </a:prstGeom>
          <a:noFill/>
        </p:spPr>
        <p:txBody>
          <a:bodyPr wrap="square" rtlCol="0">
            <a:spAutoFit/>
          </a:bodyPr>
          <a:lstStyle/>
          <a:p>
            <a:pPr algn="r"/>
            <a:r>
              <a:rPr lang="en-US" sz="1000" dirty="0" smtClean="0">
                <a:solidFill>
                  <a:srgbClr val="E6AF00"/>
                </a:solidFill>
              </a:rPr>
              <a:t>GROUND ROD</a:t>
            </a:r>
            <a:endParaRPr lang="en-US" sz="1000" dirty="0">
              <a:solidFill>
                <a:srgbClr val="E6AF00"/>
              </a:solidFill>
            </a:endParaRPr>
          </a:p>
        </p:txBody>
      </p:sp>
      <p:sp>
        <p:nvSpPr>
          <p:cNvPr id="171" name="Rectangle 170"/>
          <p:cNvSpPr/>
          <p:nvPr/>
        </p:nvSpPr>
        <p:spPr bwMode="auto">
          <a:xfrm>
            <a:off x="4409768" y="2883310"/>
            <a:ext cx="162232" cy="508819"/>
          </a:xfrm>
          <a:prstGeom prst="rect">
            <a:avLst/>
          </a:prstGeom>
          <a:noFill/>
          <a:ln w="127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72" name="Freeform 171"/>
          <p:cNvSpPr/>
          <p:nvPr/>
        </p:nvSpPr>
        <p:spPr bwMode="auto">
          <a:xfrm>
            <a:off x="4166419" y="2772467"/>
            <a:ext cx="331839" cy="258096"/>
          </a:xfrm>
          <a:custGeom>
            <a:avLst/>
            <a:gdLst>
              <a:gd name="connsiteX0" fmla="*/ 0 w 331839"/>
              <a:gd name="connsiteY0" fmla="*/ 258096 h 258096"/>
              <a:gd name="connsiteX1" fmla="*/ 103239 w 331839"/>
              <a:gd name="connsiteY1" fmla="*/ 258096 h 258096"/>
              <a:gd name="connsiteX2" fmla="*/ 103239 w 331839"/>
              <a:gd name="connsiteY2" fmla="*/ 0 h 258096"/>
              <a:gd name="connsiteX3" fmla="*/ 331839 w 331839"/>
              <a:gd name="connsiteY3" fmla="*/ 0 h 258096"/>
              <a:gd name="connsiteX4" fmla="*/ 331839 w 331839"/>
              <a:gd name="connsiteY4" fmla="*/ 103238 h 258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39" h="258096">
                <a:moveTo>
                  <a:pt x="0" y="258096"/>
                </a:moveTo>
                <a:lnTo>
                  <a:pt x="103239" y="258096"/>
                </a:lnTo>
                <a:lnTo>
                  <a:pt x="103239" y="0"/>
                </a:lnTo>
                <a:lnTo>
                  <a:pt x="331839" y="0"/>
                </a:lnTo>
                <a:lnTo>
                  <a:pt x="331839" y="103238"/>
                </a:lnTo>
              </a:path>
            </a:pathLst>
          </a:custGeom>
          <a:noFill/>
          <a:ln w="38100" cap="flat" cmpd="sng" algn="ctr">
            <a:solidFill>
              <a:schemeClr val="tx1"/>
            </a:solidFill>
            <a:prstDash val="solid"/>
            <a:round/>
            <a:headEnd type="none" w="med" len="med"/>
            <a:tailEnd type="none" w="lg" len="lg"/>
          </a:ln>
          <a:effectLst/>
        </p:spPr>
        <p:txBody>
          <a:bodyPr rtlCol="0" anchor="ctr"/>
          <a:lstStyle/>
          <a:p>
            <a:pPr algn="ctr"/>
            <a:endParaRPr lang="en-US"/>
          </a:p>
        </p:txBody>
      </p:sp>
      <p:sp>
        <p:nvSpPr>
          <p:cNvPr id="173" name="Freeform 172"/>
          <p:cNvSpPr/>
          <p:nvPr/>
        </p:nvSpPr>
        <p:spPr bwMode="auto">
          <a:xfrm>
            <a:off x="4166419" y="3259163"/>
            <a:ext cx="331839" cy="228600"/>
          </a:xfrm>
          <a:custGeom>
            <a:avLst/>
            <a:gdLst>
              <a:gd name="connsiteX0" fmla="*/ 0 w 331839"/>
              <a:gd name="connsiteY0" fmla="*/ 0 h 228600"/>
              <a:gd name="connsiteX1" fmla="*/ 103239 w 331839"/>
              <a:gd name="connsiteY1" fmla="*/ 0 h 228600"/>
              <a:gd name="connsiteX2" fmla="*/ 103239 w 331839"/>
              <a:gd name="connsiteY2" fmla="*/ 228600 h 228600"/>
              <a:gd name="connsiteX3" fmla="*/ 331839 w 331839"/>
              <a:gd name="connsiteY3" fmla="*/ 228600 h 228600"/>
              <a:gd name="connsiteX4" fmla="*/ 331839 w 331839"/>
              <a:gd name="connsiteY4" fmla="*/ 14011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39" h="228600">
                <a:moveTo>
                  <a:pt x="0" y="0"/>
                </a:moveTo>
                <a:lnTo>
                  <a:pt x="103239" y="0"/>
                </a:lnTo>
                <a:lnTo>
                  <a:pt x="103239" y="228600"/>
                </a:lnTo>
                <a:lnTo>
                  <a:pt x="331839" y="228600"/>
                </a:lnTo>
                <a:lnTo>
                  <a:pt x="331839" y="140110"/>
                </a:lnTo>
              </a:path>
            </a:pathLst>
          </a:custGeom>
          <a:noFill/>
          <a:ln w="38100" cap="flat" cmpd="sng" algn="ctr">
            <a:solidFill>
              <a:schemeClr val="bg1">
                <a:lumMod val="75000"/>
              </a:schemeClr>
            </a:solidFill>
            <a:prstDash val="solid"/>
            <a:round/>
            <a:headEnd type="none" w="med" len="med"/>
            <a:tailEnd type="none" w="lg" len="lg"/>
          </a:ln>
          <a:effectLst/>
        </p:spPr>
        <p:txBody>
          <a:bodyPr rtlCol="0" anchor="ctr"/>
          <a:lstStyle/>
          <a:p>
            <a:pPr algn="ctr"/>
            <a:endParaRPr lang="en-US"/>
          </a:p>
        </p:txBody>
      </p:sp>
      <p:sp>
        <p:nvSpPr>
          <p:cNvPr id="178" name="TextBox 177"/>
          <p:cNvSpPr txBox="1"/>
          <p:nvPr/>
        </p:nvSpPr>
        <p:spPr>
          <a:xfrm>
            <a:off x="4505634" y="3008671"/>
            <a:ext cx="548548" cy="246221"/>
          </a:xfrm>
          <a:prstGeom prst="rect">
            <a:avLst/>
          </a:prstGeom>
          <a:noFill/>
        </p:spPr>
        <p:txBody>
          <a:bodyPr wrap="none" rtlCol="0">
            <a:spAutoFit/>
          </a:bodyPr>
          <a:lstStyle/>
          <a:p>
            <a:r>
              <a:rPr lang="en-US" sz="1000" dirty="0" smtClean="0"/>
              <a:t>LOAD</a:t>
            </a:r>
            <a:endParaRPr lang="en-US" sz="1000" dirty="0"/>
          </a:p>
        </p:txBody>
      </p:sp>
      <p:sp>
        <p:nvSpPr>
          <p:cNvPr id="180" name="TextBox 179"/>
          <p:cNvSpPr txBox="1"/>
          <p:nvPr/>
        </p:nvSpPr>
        <p:spPr>
          <a:xfrm>
            <a:off x="2492480" y="2824314"/>
            <a:ext cx="1194558" cy="215444"/>
          </a:xfrm>
          <a:prstGeom prst="rect">
            <a:avLst/>
          </a:prstGeom>
          <a:noFill/>
        </p:spPr>
        <p:txBody>
          <a:bodyPr wrap="none" rtlCol="0">
            <a:spAutoFit/>
          </a:bodyPr>
          <a:lstStyle/>
          <a:p>
            <a:r>
              <a:rPr lang="en-US" sz="800" i="1" dirty="0" smtClean="0"/>
              <a:t>120 V @ 60 Hz (HOT)</a:t>
            </a:r>
            <a:endParaRPr lang="en-US" sz="800" i="1" dirty="0"/>
          </a:p>
        </p:txBody>
      </p:sp>
      <p:sp>
        <p:nvSpPr>
          <p:cNvPr id="181" name="TextBox 180"/>
          <p:cNvSpPr txBox="1"/>
          <p:nvPr/>
        </p:nvSpPr>
        <p:spPr>
          <a:xfrm>
            <a:off x="2492481" y="3067664"/>
            <a:ext cx="673582" cy="215444"/>
          </a:xfrm>
          <a:prstGeom prst="rect">
            <a:avLst/>
          </a:prstGeom>
          <a:noFill/>
        </p:spPr>
        <p:txBody>
          <a:bodyPr wrap="none" rtlCol="0">
            <a:spAutoFit/>
          </a:bodyPr>
          <a:lstStyle/>
          <a:p>
            <a:r>
              <a:rPr lang="en-US" sz="800" i="1" dirty="0" smtClean="0">
                <a:solidFill>
                  <a:schemeClr val="bg1">
                    <a:lumMod val="50000"/>
                  </a:schemeClr>
                </a:solidFill>
              </a:rPr>
              <a:t>NEUTRAL</a:t>
            </a:r>
            <a:endParaRPr lang="en-US" sz="800" i="1" dirty="0">
              <a:solidFill>
                <a:schemeClr val="bg1">
                  <a:lumMod val="50000"/>
                </a:schemeClr>
              </a:solidFill>
            </a:endParaRPr>
          </a:p>
        </p:txBody>
      </p:sp>
      <p:sp>
        <p:nvSpPr>
          <p:cNvPr id="64" name="TextBox 63"/>
          <p:cNvSpPr txBox="1"/>
          <p:nvPr/>
        </p:nvSpPr>
        <p:spPr>
          <a:xfrm>
            <a:off x="5213550" y="2794819"/>
            <a:ext cx="606256" cy="246221"/>
          </a:xfrm>
          <a:prstGeom prst="rect">
            <a:avLst/>
          </a:prstGeom>
          <a:noFill/>
        </p:spPr>
        <p:txBody>
          <a:bodyPr wrap="none" rtlCol="0">
            <a:spAutoFit/>
          </a:bodyPr>
          <a:lstStyle/>
          <a:p>
            <a:r>
              <a:rPr lang="en-US" sz="1000" dirty="0" smtClean="0">
                <a:solidFill>
                  <a:srgbClr val="0000FF"/>
                </a:solidFill>
              </a:rPr>
              <a:t>FAULT</a:t>
            </a:r>
            <a:endParaRPr lang="en-US" sz="1000" dirty="0">
              <a:solidFill>
                <a:srgbClr val="0000FF"/>
              </a:solidFill>
            </a:endParaRPr>
          </a:p>
        </p:txBody>
      </p:sp>
      <p:sp>
        <p:nvSpPr>
          <p:cNvPr id="65" name="Freeform 64"/>
          <p:cNvSpPr/>
          <p:nvPr/>
        </p:nvSpPr>
        <p:spPr bwMode="auto">
          <a:xfrm>
            <a:off x="4579374" y="2816942"/>
            <a:ext cx="501445" cy="110613"/>
          </a:xfrm>
          <a:custGeom>
            <a:avLst/>
            <a:gdLst>
              <a:gd name="connsiteX0" fmla="*/ 0 w 575187"/>
              <a:gd name="connsiteY0" fmla="*/ 0 h 103239"/>
              <a:gd name="connsiteX1" fmla="*/ 0 w 575187"/>
              <a:gd name="connsiteY1" fmla="*/ 0 h 103239"/>
              <a:gd name="connsiteX2" fmla="*/ 317091 w 575187"/>
              <a:gd name="connsiteY2" fmla="*/ 22123 h 103239"/>
              <a:gd name="connsiteX3" fmla="*/ 117987 w 575187"/>
              <a:gd name="connsiteY3" fmla="*/ 88490 h 103239"/>
              <a:gd name="connsiteX4" fmla="*/ 575187 w 575187"/>
              <a:gd name="connsiteY4" fmla="*/ 103239 h 103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87" h="103239">
                <a:moveTo>
                  <a:pt x="0" y="0"/>
                </a:moveTo>
                <a:lnTo>
                  <a:pt x="0" y="0"/>
                </a:lnTo>
                <a:lnTo>
                  <a:pt x="317091" y="22123"/>
                </a:lnTo>
                <a:lnTo>
                  <a:pt x="117987" y="88490"/>
                </a:lnTo>
                <a:lnTo>
                  <a:pt x="575187" y="103239"/>
                </a:lnTo>
              </a:path>
            </a:pathLst>
          </a:custGeom>
          <a:noFill/>
          <a:ln w="12700" cap="flat" cmpd="sng" algn="ctr">
            <a:solidFill>
              <a:srgbClr val="0000FF"/>
            </a:solidFill>
            <a:prstDash val="solid"/>
            <a:round/>
            <a:headEnd type="none" w="med" len="med"/>
            <a:tailEnd type="triangle" w="med" len="med"/>
          </a:ln>
          <a:effectLst/>
        </p:spPr>
        <p:txBody>
          <a:bodyPr rtlCol="0" anchor="ctr"/>
          <a:lstStyle/>
          <a:p>
            <a:pPr algn="ctr"/>
            <a:endParaRPr lang="en-US"/>
          </a:p>
        </p:txBody>
      </p:sp>
      <p:sp>
        <p:nvSpPr>
          <p:cNvPr id="72" name="TextBox 71"/>
          <p:cNvSpPr txBox="1"/>
          <p:nvPr/>
        </p:nvSpPr>
        <p:spPr>
          <a:xfrm>
            <a:off x="5574289" y="889823"/>
            <a:ext cx="2803994" cy="1815882"/>
          </a:xfrm>
          <a:prstGeom prst="rect">
            <a:avLst/>
          </a:prstGeom>
          <a:noFill/>
          <a:ln w="25400">
            <a:solidFill>
              <a:srgbClr val="FF0000"/>
            </a:solidFill>
          </a:ln>
        </p:spPr>
        <p:txBody>
          <a:bodyPr wrap="square" rtlCol="0">
            <a:spAutoFit/>
          </a:bodyPr>
          <a:lstStyle/>
          <a:p>
            <a:pPr algn="ctr"/>
            <a:r>
              <a:rPr lang="en-US" sz="1400" dirty="0" smtClean="0">
                <a:solidFill>
                  <a:srgbClr val="FF0000"/>
                </a:solidFill>
              </a:rPr>
              <a:t>WITHOUT GREEN WIRE:</a:t>
            </a:r>
            <a:endParaRPr lang="en-US" sz="1000" dirty="0" smtClean="0">
              <a:solidFill>
                <a:srgbClr val="FF0000"/>
              </a:solidFill>
            </a:endParaRPr>
          </a:p>
          <a:p>
            <a:pPr algn="ctr"/>
            <a:endParaRPr lang="en-US" sz="1000" dirty="0" smtClean="0">
              <a:solidFill>
                <a:srgbClr val="FF0000"/>
              </a:solidFill>
            </a:endParaRPr>
          </a:p>
          <a:p>
            <a:pPr algn="ctr"/>
            <a:r>
              <a:rPr lang="en-US" sz="2800" dirty="0" smtClean="0">
                <a:solidFill>
                  <a:srgbClr val="FF0000"/>
                </a:solidFill>
              </a:rPr>
              <a:t>YOU</a:t>
            </a:r>
            <a:endParaRPr lang="en-US" dirty="0" smtClean="0">
              <a:solidFill>
                <a:srgbClr val="FF0000"/>
              </a:solidFill>
            </a:endParaRPr>
          </a:p>
          <a:p>
            <a:pPr algn="ctr"/>
            <a:r>
              <a:rPr lang="en-US" dirty="0" smtClean="0">
                <a:solidFill>
                  <a:srgbClr val="FF0000"/>
                </a:solidFill>
              </a:rPr>
              <a:t>ARE THE FAULT CURRENT RETURN PATH</a:t>
            </a:r>
          </a:p>
          <a:p>
            <a:pPr algn="ctr"/>
            <a:r>
              <a:rPr lang="en-US" sz="2800" dirty="0" smtClean="0">
                <a:solidFill>
                  <a:srgbClr val="FF0000"/>
                </a:solidFill>
              </a:rPr>
              <a:t>(BAD)</a:t>
            </a:r>
          </a:p>
        </p:txBody>
      </p:sp>
      <p:sp>
        <p:nvSpPr>
          <p:cNvPr id="74" name="TextBox 21"/>
          <p:cNvSpPr txBox="1">
            <a:spLocks noChangeArrowheads="1"/>
          </p:cNvSpPr>
          <p:nvPr/>
        </p:nvSpPr>
        <p:spPr bwMode="auto">
          <a:xfrm>
            <a:off x="5965467" y="5822546"/>
            <a:ext cx="656559" cy="246221"/>
          </a:xfrm>
          <a:prstGeom prst="rect">
            <a:avLst/>
          </a:prstGeom>
          <a:noFill/>
          <a:ln w="9525">
            <a:noFill/>
            <a:miter lim="800000"/>
            <a:headEnd/>
            <a:tailEnd/>
          </a:ln>
        </p:spPr>
        <p:txBody>
          <a:bodyPr wrap="square">
            <a:spAutoFit/>
          </a:bodyPr>
          <a:lstStyle/>
          <a:p>
            <a:r>
              <a:rPr lang="en-US" sz="1000" dirty="0" smtClean="0"/>
              <a:t>EARTH</a:t>
            </a:r>
            <a:endParaRPr lang="en-US" sz="1000" dirty="0"/>
          </a:p>
        </p:txBody>
      </p:sp>
      <p:sp>
        <p:nvSpPr>
          <p:cNvPr id="78" name="Freeform 77"/>
          <p:cNvSpPr/>
          <p:nvPr/>
        </p:nvSpPr>
        <p:spPr bwMode="auto">
          <a:xfrm>
            <a:off x="1069277" y="3052956"/>
            <a:ext cx="5288156" cy="3060390"/>
          </a:xfrm>
          <a:custGeom>
            <a:avLst/>
            <a:gdLst>
              <a:gd name="connsiteX0" fmla="*/ 1014761 w 5290634"/>
              <a:gd name="connsiteY0" fmla="*/ 47083 h 3040566"/>
              <a:gd name="connsiteX1" fmla="*/ 3304478 w 5290634"/>
              <a:gd name="connsiteY1" fmla="*/ 17346 h 3040566"/>
              <a:gd name="connsiteX2" fmla="*/ 4085063 w 5290634"/>
              <a:gd name="connsiteY2" fmla="*/ 151161 h 3040566"/>
              <a:gd name="connsiteX3" fmla="*/ 4137102 w 5290634"/>
              <a:gd name="connsiteY3" fmla="*/ 894576 h 3040566"/>
              <a:gd name="connsiteX4" fmla="*/ 5125844 w 5290634"/>
              <a:gd name="connsiteY4" fmla="*/ 790498 h 3040566"/>
              <a:gd name="connsiteX5" fmla="*/ 5125844 w 5290634"/>
              <a:gd name="connsiteY5" fmla="*/ 1526478 h 3040566"/>
              <a:gd name="connsiteX6" fmla="*/ 4315522 w 5290634"/>
              <a:gd name="connsiteY6" fmla="*/ 2522654 h 3040566"/>
              <a:gd name="connsiteX7" fmla="*/ 3713356 w 5290634"/>
              <a:gd name="connsiteY7" fmla="*/ 2946400 h 3040566"/>
              <a:gd name="connsiteX8" fmla="*/ 576146 w 5290634"/>
              <a:gd name="connsiteY8" fmla="*/ 2953834 h 3040566"/>
              <a:gd name="connsiteX9" fmla="*/ 256478 w 5290634"/>
              <a:gd name="connsiteY9" fmla="*/ 2426010 h 3040566"/>
              <a:gd name="connsiteX10" fmla="*/ 286215 w 5290634"/>
              <a:gd name="connsiteY10" fmla="*/ 396488 h 3040566"/>
              <a:gd name="connsiteX0" fmla="*/ 1012283 w 5288156"/>
              <a:gd name="connsiteY0" fmla="*/ 47083 h 3060390"/>
              <a:gd name="connsiteX1" fmla="*/ 3302000 w 5288156"/>
              <a:gd name="connsiteY1" fmla="*/ 17346 h 3060390"/>
              <a:gd name="connsiteX2" fmla="*/ 4082585 w 5288156"/>
              <a:gd name="connsiteY2" fmla="*/ 151161 h 3060390"/>
              <a:gd name="connsiteX3" fmla="*/ 4134624 w 5288156"/>
              <a:gd name="connsiteY3" fmla="*/ 894576 h 3060390"/>
              <a:gd name="connsiteX4" fmla="*/ 5123366 w 5288156"/>
              <a:gd name="connsiteY4" fmla="*/ 790498 h 3060390"/>
              <a:gd name="connsiteX5" fmla="*/ 5123366 w 5288156"/>
              <a:gd name="connsiteY5" fmla="*/ 1526478 h 3060390"/>
              <a:gd name="connsiteX6" fmla="*/ 4313044 w 5288156"/>
              <a:gd name="connsiteY6" fmla="*/ 2522654 h 3060390"/>
              <a:gd name="connsiteX7" fmla="*/ 3710878 w 5288156"/>
              <a:gd name="connsiteY7" fmla="*/ 2946400 h 3060390"/>
              <a:gd name="connsiteX8" fmla="*/ 573668 w 5288156"/>
              <a:gd name="connsiteY8" fmla="*/ 2953834 h 3060390"/>
              <a:gd name="connsiteX9" fmla="*/ 268868 w 5288156"/>
              <a:gd name="connsiteY9" fmla="*/ 2307064 h 3060390"/>
              <a:gd name="connsiteX10" fmla="*/ 283737 w 5288156"/>
              <a:gd name="connsiteY10" fmla="*/ 396488 h 3060390"/>
              <a:gd name="connsiteX0" fmla="*/ 1007327 w 5283200"/>
              <a:gd name="connsiteY0" fmla="*/ 47083 h 3029414"/>
              <a:gd name="connsiteX1" fmla="*/ 3297044 w 5283200"/>
              <a:gd name="connsiteY1" fmla="*/ 17346 h 3029414"/>
              <a:gd name="connsiteX2" fmla="*/ 4077629 w 5283200"/>
              <a:gd name="connsiteY2" fmla="*/ 151161 h 3029414"/>
              <a:gd name="connsiteX3" fmla="*/ 4129668 w 5283200"/>
              <a:gd name="connsiteY3" fmla="*/ 894576 h 3029414"/>
              <a:gd name="connsiteX4" fmla="*/ 5118410 w 5283200"/>
              <a:gd name="connsiteY4" fmla="*/ 790498 h 3029414"/>
              <a:gd name="connsiteX5" fmla="*/ 5118410 w 5283200"/>
              <a:gd name="connsiteY5" fmla="*/ 1526478 h 3029414"/>
              <a:gd name="connsiteX6" fmla="*/ 4308088 w 5283200"/>
              <a:gd name="connsiteY6" fmla="*/ 2522654 h 3029414"/>
              <a:gd name="connsiteX7" fmla="*/ 3705922 w 5283200"/>
              <a:gd name="connsiteY7" fmla="*/ 2946400 h 3029414"/>
              <a:gd name="connsiteX8" fmla="*/ 568712 w 5283200"/>
              <a:gd name="connsiteY8" fmla="*/ 2953834 h 3029414"/>
              <a:gd name="connsiteX9" fmla="*/ 293649 w 5283200"/>
              <a:gd name="connsiteY9" fmla="*/ 2492917 h 3029414"/>
              <a:gd name="connsiteX10" fmla="*/ 263912 w 5283200"/>
              <a:gd name="connsiteY10" fmla="*/ 2307064 h 3029414"/>
              <a:gd name="connsiteX11" fmla="*/ 278781 w 5283200"/>
              <a:gd name="connsiteY11" fmla="*/ 396488 h 3029414"/>
              <a:gd name="connsiteX0" fmla="*/ 1007327 w 5283200"/>
              <a:gd name="connsiteY0" fmla="*/ 47083 h 3029414"/>
              <a:gd name="connsiteX1" fmla="*/ 3297044 w 5283200"/>
              <a:gd name="connsiteY1" fmla="*/ 17346 h 3029414"/>
              <a:gd name="connsiteX2" fmla="*/ 4077629 w 5283200"/>
              <a:gd name="connsiteY2" fmla="*/ 151161 h 3029414"/>
              <a:gd name="connsiteX3" fmla="*/ 4129668 w 5283200"/>
              <a:gd name="connsiteY3" fmla="*/ 894576 h 3029414"/>
              <a:gd name="connsiteX4" fmla="*/ 5118410 w 5283200"/>
              <a:gd name="connsiteY4" fmla="*/ 790498 h 3029414"/>
              <a:gd name="connsiteX5" fmla="*/ 5118410 w 5283200"/>
              <a:gd name="connsiteY5" fmla="*/ 1526478 h 3029414"/>
              <a:gd name="connsiteX6" fmla="*/ 4308088 w 5283200"/>
              <a:gd name="connsiteY6" fmla="*/ 2522654 h 3029414"/>
              <a:gd name="connsiteX7" fmla="*/ 3705922 w 5283200"/>
              <a:gd name="connsiteY7" fmla="*/ 2946400 h 3029414"/>
              <a:gd name="connsiteX8" fmla="*/ 568712 w 5283200"/>
              <a:gd name="connsiteY8" fmla="*/ 2953834 h 3029414"/>
              <a:gd name="connsiteX9" fmla="*/ 293649 w 5283200"/>
              <a:gd name="connsiteY9" fmla="*/ 2492917 h 3029414"/>
              <a:gd name="connsiteX10" fmla="*/ 263912 w 5283200"/>
              <a:gd name="connsiteY10" fmla="*/ 2307064 h 3029414"/>
              <a:gd name="connsiteX11" fmla="*/ 278781 w 5283200"/>
              <a:gd name="connsiteY11" fmla="*/ 396488 h 3029414"/>
              <a:gd name="connsiteX0" fmla="*/ 1007327 w 5283200"/>
              <a:gd name="connsiteY0" fmla="*/ 47083 h 3029414"/>
              <a:gd name="connsiteX1" fmla="*/ 3297044 w 5283200"/>
              <a:gd name="connsiteY1" fmla="*/ 17346 h 3029414"/>
              <a:gd name="connsiteX2" fmla="*/ 4077629 w 5283200"/>
              <a:gd name="connsiteY2" fmla="*/ 151161 h 3029414"/>
              <a:gd name="connsiteX3" fmla="*/ 4129668 w 5283200"/>
              <a:gd name="connsiteY3" fmla="*/ 894576 h 3029414"/>
              <a:gd name="connsiteX4" fmla="*/ 5118410 w 5283200"/>
              <a:gd name="connsiteY4" fmla="*/ 790498 h 3029414"/>
              <a:gd name="connsiteX5" fmla="*/ 5118410 w 5283200"/>
              <a:gd name="connsiteY5" fmla="*/ 1526478 h 3029414"/>
              <a:gd name="connsiteX6" fmla="*/ 4308088 w 5283200"/>
              <a:gd name="connsiteY6" fmla="*/ 2522654 h 3029414"/>
              <a:gd name="connsiteX7" fmla="*/ 3705922 w 5283200"/>
              <a:gd name="connsiteY7" fmla="*/ 2946400 h 3029414"/>
              <a:gd name="connsiteX8" fmla="*/ 568712 w 5283200"/>
              <a:gd name="connsiteY8" fmla="*/ 2953834 h 3029414"/>
              <a:gd name="connsiteX9" fmla="*/ 293649 w 5283200"/>
              <a:gd name="connsiteY9" fmla="*/ 2492917 h 3029414"/>
              <a:gd name="connsiteX10" fmla="*/ 263912 w 5283200"/>
              <a:gd name="connsiteY10" fmla="*/ 2307064 h 3029414"/>
              <a:gd name="connsiteX11" fmla="*/ 278781 w 5283200"/>
              <a:gd name="connsiteY11" fmla="*/ 396488 h 3029414"/>
              <a:gd name="connsiteX0" fmla="*/ 1011044 w 5286917"/>
              <a:gd name="connsiteY0" fmla="*/ 47083 h 3026937"/>
              <a:gd name="connsiteX1" fmla="*/ 3300761 w 5286917"/>
              <a:gd name="connsiteY1" fmla="*/ 17346 h 3026937"/>
              <a:gd name="connsiteX2" fmla="*/ 4081346 w 5286917"/>
              <a:gd name="connsiteY2" fmla="*/ 151161 h 3026937"/>
              <a:gd name="connsiteX3" fmla="*/ 4133385 w 5286917"/>
              <a:gd name="connsiteY3" fmla="*/ 894576 h 3026937"/>
              <a:gd name="connsiteX4" fmla="*/ 5122127 w 5286917"/>
              <a:gd name="connsiteY4" fmla="*/ 790498 h 3026937"/>
              <a:gd name="connsiteX5" fmla="*/ 5122127 w 5286917"/>
              <a:gd name="connsiteY5" fmla="*/ 1526478 h 3026937"/>
              <a:gd name="connsiteX6" fmla="*/ 4311805 w 5286917"/>
              <a:gd name="connsiteY6" fmla="*/ 2522654 h 3026937"/>
              <a:gd name="connsiteX7" fmla="*/ 3709639 w 5286917"/>
              <a:gd name="connsiteY7" fmla="*/ 2946400 h 3026937"/>
              <a:gd name="connsiteX8" fmla="*/ 572429 w 5286917"/>
              <a:gd name="connsiteY8" fmla="*/ 2953834 h 3026937"/>
              <a:gd name="connsiteX9" fmla="*/ 275063 w 5286917"/>
              <a:gd name="connsiteY9" fmla="*/ 2507785 h 3026937"/>
              <a:gd name="connsiteX10" fmla="*/ 267629 w 5286917"/>
              <a:gd name="connsiteY10" fmla="*/ 2307064 h 3026937"/>
              <a:gd name="connsiteX11" fmla="*/ 282498 w 5286917"/>
              <a:gd name="connsiteY11" fmla="*/ 396488 h 3026937"/>
              <a:gd name="connsiteX0" fmla="*/ 1012283 w 5288156"/>
              <a:gd name="connsiteY0" fmla="*/ 47083 h 3060390"/>
              <a:gd name="connsiteX1" fmla="*/ 3302000 w 5288156"/>
              <a:gd name="connsiteY1" fmla="*/ 17346 h 3060390"/>
              <a:gd name="connsiteX2" fmla="*/ 4082585 w 5288156"/>
              <a:gd name="connsiteY2" fmla="*/ 151161 h 3060390"/>
              <a:gd name="connsiteX3" fmla="*/ 4134624 w 5288156"/>
              <a:gd name="connsiteY3" fmla="*/ 894576 h 3060390"/>
              <a:gd name="connsiteX4" fmla="*/ 5123366 w 5288156"/>
              <a:gd name="connsiteY4" fmla="*/ 790498 h 3060390"/>
              <a:gd name="connsiteX5" fmla="*/ 5123366 w 5288156"/>
              <a:gd name="connsiteY5" fmla="*/ 1526478 h 3060390"/>
              <a:gd name="connsiteX6" fmla="*/ 4313044 w 5288156"/>
              <a:gd name="connsiteY6" fmla="*/ 2522654 h 3060390"/>
              <a:gd name="connsiteX7" fmla="*/ 3710878 w 5288156"/>
              <a:gd name="connsiteY7" fmla="*/ 2946400 h 3060390"/>
              <a:gd name="connsiteX8" fmla="*/ 573668 w 5288156"/>
              <a:gd name="connsiteY8" fmla="*/ 2953834 h 3060390"/>
              <a:gd name="connsiteX9" fmla="*/ 268868 w 5288156"/>
              <a:gd name="connsiteY9" fmla="*/ 2307064 h 3060390"/>
              <a:gd name="connsiteX10" fmla="*/ 283737 w 5288156"/>
              <a:gd name="connsiteY10" fmla="*/ 396488 h 306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8156" h="3060390">
                <a:moveTo>
                  <a:pt x="1012283" y="47083"/>
                </a:moveTo>
                <a:cubicBezTo>
                  <a:pt x="1901283" y="23541"/>
                  <a:pt x="2790283" y="0"/>
                  <a:pt x="3302000" y="17346"/>
                </a:cubicBezTo>
                <a:cubicBezTo>
                  <a:pt x="3813717" y="34692"/>
                  <a:pt x="3943814" y="4956"/>
                  <a:pt x="4082585" y="151161"/>
                </a:cubicBezTo>
                <a:cubicBezTo>
                  <a:pt x="4221356" y="297366"/>
                  <a:pt x="3961161" y="788020"/>
                  <a:pt x="4134624" y="894576"/>
                </a:cubicBezTo>
                <a:cubicBezTo>
                  <a:pt x="4308088" y="1001132"/>
                  <a:pt x="4958576" y="685181"/>
                  <a:pt x="5123366" y="790498"/>
                </a:cubicBezTo>
                <a:cubicBezTo>
                  <a:pt x="5288156" y="895815"/>
                  <a:pt x="5258420" y="1237786"/>
                  <a:pt x="5123366" y="1526478"/>
                </a:cubicBezTo>
                <a:cubicBezTo>
                  <a:pt x="4988312" y="1815170"/>
                  <a:pt x="4548459" y="2286000"/>
                  <a:pt x="4313044" y="2522654"/>
                </a:cubicBezTo>
                <a:cubicBezTo>
                  <a:pt x="4077629" y="2759308"/>
                  <a:pt x="4334107" y="2874537"/>
                  <a:pt x="3710878" y="2946400"/>
                </a:cubicBezTo>
                <a:cubicBezTo>
                  <a:pt x="3087649" y="3018263"/>
                  <a:pt x="1147336" y="3060390"/>
                  <a:pt x="573668" y="2953834"/>
                </a:cubicBezTo>
                <a:cubicBezTo>
                  <a:pt x="0" y="2847278"/>
                  <a:pt x="317190" y="2733288"/>
                  <a:pt x="268868" y="2307064"/>
                </a:cubicBezTo>
                <a:cubicBezTo>
                  <a:pt x="270107" y="1955181"/>
                  <a:pt x="244707" y="1198137"/>
                  <a:pt x="283737" y="396488"/>
                </a:cubicBezTo>
              </a:path>
            </a:pathLst>
          </a:custGeom>
          <a:noFill/>
          <a:ln w="57150" cap="flat" cmpd="sng" algn="ctr">
            <a:solidFill>
              <a:srgbClr val="FF0000"/>
            </a:solidFill>
            <a:prstDash val="solid"/>
            <a:round/>
            <a:headEnd type="none" w="med" len="med"/>
            <a:tailEnd type="triangle" w="med" len="med"/>
          </a:ln>
          <a:effectLst/>
        </p:spPr>
        <p:txBody>
          <a:bodyPr rtlCol="0" anchor="ctr"/>
          <a:lstStyle/>
          <a:p>
            <a:pPr algn="ctr"/>
            <a:endParaRPr lang="en-US"/>
          </a:p>
        </p:txBody>
      </p:sp>
      <p:sp>
        <p:nvSpPr>
          <p:cNvPr id="82" name="TextBox 81"/>
          <p:cNvSpPr txBox="1"/>
          <p:nvPr/>
        </p:nvSpPr>
        <p:spPr>
          <a:xfrm>
            <a:off x="2684207" y="2013155"/>
            <a:ext cx="1352534" cy="646331"/>
          </a:xfrm>
          <a:prstGeom prst="rect">
            <a:avLst/>
          </a:prstGeom>
          <a:noFill/>
        </p:spPr>
        <p:txBody>
          <a:bodyPr wrap="square" rtlCol="0">
            <a:spAutoFit/>
          </a:bodyPr>
          <a:lstStyle/>
          <a:p>
            <a:r>
              <a:rPr lang="en-US" sz="1200" dirty="0" smtClean="0">
                <a:solidFill>
                  <a:srgbClr val="0000FF"/>
                </a:solidFill>
              </a:rPr>
              <a:t>BREAKER MAY NOT  TRIP</a:t>
            </a:r>
          </a:p>
          <a:p>
            <a:r>
              <a:rPr lang="en-US" sz="1200" dirty="0" smtClean="0">
                <a:solidFill>
                  <a:srgbClr val="0000FF"/>
                </a:solidFill>
              </a:rPr>
              <a:t>(BAD)</a:t>
            </a:r>
            <a:endParaRPr lang="en-US" sz="1200" dirty="0">
              <a:solidFill>
                <a:srgbClr val="0000FF"/>
              </a:solidFill>
            </a:endParaRPr>
          </a:p>
        </p:txBody>
      </p:sp>
      <p:cxnSp>
        <p:nvCxnSpPr>
          <p:cNvPr id="84" name="Straight Arrow Connector 83"/>
          <p:cNvCxnSpPr/>
          <p:nvPr/>
        </p:nvCxnSpPr>
        <p:spPr bwMode="auto">
          <a:xfrm flipH="1">
            <a:off x="2252861" y="2352368"/>
            <a:ext cx="490339" cy="557417"/>
          </a:xfrm>
          <a:prstGeom prst="straightConnector1">
            <a:avLst/>
          </a:prstGeom>
          <a:solidFill>
            <a:schemeClr val="accent1"/>
          </a:solidFill>
          <a:ln w="9525" cap="flat" cmpd="sng" algn="ctr">
            <a:solidFill>
              <a:srgbClr val="0000FF"/>
            </a:solidFill>
            <a:prstDash val="solid"/>
            <a:round/>
            <a:headEnd type="none" w="med" len="med"/>
            <a:tailEnd type="triangle" w="med" len="med"/>
          </a:ln>
          <a:effectLst/>
        </p:spPr>
      </p:cxnSp>
      <p:sp>
        <p:nvSpPr>
          <p:cNvPr id="85" name="TextBox 84"/>
          <p:cNvSpPr txBox="1"/>
          <p:nvPr/>
        </p:nvSpPr>
        <p:spPr>
          <a:xfrm>
            <a:off x="2641163" y="3464854"/>
            <a:ext cx="1403013" cy="584775"/>
          </a:xfrm>
          <a:prstGeom prst="rect">
            <a:avLst/>
          </a:prstGeom>
          <a:noFill/>
        </p:spPr>
        <p:txBody>
          <a:bodyPr wrap="square" rtlCol="0">
            <a:spAutoFit/>
          </a:bodyPr>
          <a:lstStyle/>
          <a:p>
            <a:pPr algn="ctr"/>
            <a:r>
              <a:rPr lang="en-US" i="1" dirty="0" smtClean="0">
                <a:solidFill>
                  <a:srgbClr val="00FF00"/>
                </a:solidFill>
              </a:rPr>
              <a:t>NO GREEN WIRE</a:t>
            </a:r>
            <a:endParaRPr lang="en-US" i="1" dirty="0">
              <a:solidFill>
                <a:srgbClr val="00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157163" y="1066800"/>
            <a:ext cx="8796337" cy="1004888"/>
          </a:xfrm>
        </p:spPr>
        <p:txBody>
          <a:bodyPr/>
          <a:lstStyle/>
          <a:p>
            <a:r>
              <a:rPr lang="en-US" dirty="0" smtClean="0"/>
              <a:t>On spacecraft, structure provides return path</a:t>
            </a:r>
          </a:p>
          <a:p>
            <a:pPr lvl="1"/>
            <a:r>
              <a:rPr lang="en-US" dirty="0" smtClean="0"/>
              <a:t>Performs same function as green wire</a:t>
            </a:r>
          </a:p>
        </p:txBody>
      </p:sp>
      <p:sp>
        <p:nvSpPr>
          <p:cNvPr id="56323" name="Rectangle 2"/>
          <p:cNvSpPr>
            <a:spLocks noGrp="1" noChangeArrowheads="1"/>
          </p:cNvSpPr>
          <p:nvPr>
            <p:ph type="title"/>
          </p:nvPr>
        </p:nvSpPr>
        <p:spPr/>
        <p:txBody>
          <a:bodyPr/>
          <a:lstStyle/>
          <a:p>
            <a:r>
              <a:rPr lang="en-US" dirty="0" smtClean="0"/>
              <a:t>Safety Ground – Spacecraft Power (Structure)</a:t>
            </a:r>
          </a:p>
        </p:txBody>
      </p:sp>
      <p:grpSp>
        <p:nvGrpSpPr>
          <p:cNvPr id="2" name="Group 113"/>
          <p:cNvGrpSpPr>
            <a:grpSpLocks/>
          </p:cNvGrpSpPr>
          <p:nvPr/>
        </p:nvGrpSpPr>
        <p:grpSpPr bwMode="auto">
          <a:xfrm rot="5400000">
            <a:off x="5295900" y="3552606"/>
            <a:ext cx="228600" cy="152400"/>
            <a:chOff x="1066800" y="2438400"/>
            <a:chExt cx="1447800" cy="685802"/>
          </a:xfrm>
        </p:grpSpPr>
        <p:cxnSp>
          <p:nvCxnSpPr>
            <p:cNvPr id="56381" name="Straight Connector 114"/>
            <p:cNvCxnSpPr>
              <a:cxnSpLocks noChangeShapeType="1"/>
            </p:cNvCxnSpPr>
            <p:nvPr/>
          </p:nvCxnSpPr>
          <p:spPr bwMode="auto">
            <a:xfrm rot="5400000" flipH="1" flipV="1">
              <a:off x="952500" y="2552700"/>
              <a:ext cx="381000" cy="152400"/>
            </a:xfrm>
            <a:prstGeom prst="line">
              <a:avLst/>
            </a:prstGeom>
            <a:noFill/>
            <a:ln w="6350" algn="ctr">
              <a:solidFill>
                <a:schemeClr val="tx1"/>
              </a:solidFill>
              <a:round/>
              <a:headEnd/>
              <a:tailEnd type="none" w="lg" len="lg"/>
            </a:ln>
          </p:spPr>
        </p:cxnSp>
        <p:cxnSp>
          <p:nvCxnSpPr>
            <p:cNvPr id="56382" name="Straight Connector 115"/>
            <p:cNvCxnSpPr>
              <a:cxnSpLocks noChangeShapeType="1"/>
            </p:cNvCxnSpPr>
            <p:nvPr/>
          </p:nvCxnSpPr>
          <p:spPr bwMode="auto">
            <a:xfrm rot="16200000" flipH="1">
              <a:off x="990600" y="2667000"/>
              <a:ext cx="685800" cy="228600"/>
            </a:xfrm>
            <a:prstGeom prst="line">
              <a:avLst/>
            </a:prstGeom>
            <a:noFill/>
            <a:ln w="6350" algn="ctr">
              <a:solidFill>
                <a:schemeClr val="tx1"/>
              </a:solidFill>
              <a:round/>
              <a:headEnd/>
              <a:tailEnd type="none" w="lg" len="lg"/>
            </a:ln>
          </p:spPr>
        </p:cxnSp>
        <p:cxnSp>
          <p:nvCxnSpPr>
            <p:cNvPr id="56383" name="Straight Connector 116"/>
            <p:cNvCxnSpPr>
              <a:cxnSpLocks noChangeShapeType="1"/>
            </p:cNvCxnSpPr>
            <p:nvPr/>
          </p:nvCxnSpPr>
          <p:spPr bwMode="auto">
            <a:xfrm rot="16200000" flipH="1">
              <a:off x="1447800" y="2667000"/>
              <a:ext cx="685800" cy="228600"/>
            </a:xfrm>
            <a:prstGeom prst="line">
              <a:avLst/>
            </a:prstGeom>
            <a:noFill/>
            <a:ln w="6350" algn="ctr">
              <a:solidFill>
                <a:schemeClr val="tx1"/>
              </a:solidFill>
              <a:round/>
              <a:headEnd/>
              <a:tailEnd type="none" w="lg" len="lg"/>
            </a:ln>
          </p:spPr>
        </p:cxnSp>
        <p:cxnSp>
          <p:nvCxnSpPr>
            <p:cNvPr id="56384" name="Straight Connector 117"/>
            <p:cNvCxnSpPr>
              <a:cxnSpLocks noChangeShapeType="1"/>
            </p:cNvCxnSpPr>
            <p:nvPr/>
          </p:nvCxnSpPr>
          <p:spPr bwMode="auto">
            <a:xfrm rot="16200000" flipH="1">
              <a:off x="1905000" y="2667000"/>
              <a:ext cx="685800" cy="228600"/>
            </a:xfrm>
            <a:prstGeom prst="line">
              <a:avLst/>
            </a:prstGeom>
            <a:noFill/>
            <a:ln w="6350" algn="ctr">
              <a:solidFill>
                <a:schemeClr val="tx1"/>
              </a:solidFill>
              <a:round/>
              <a:headEnd/>
              <a:tailEnd type="none" w="lg" len="lg"/>
            </a:ln>
          </p:spPr>
        </p:cxnSp>
        <p:cxnSp>
          <p:nvCxnSpPr>
            <p:cNvPr id="56385" name="Straight Connector 118"/>
            <p:cNvCxnSpPr>
              <a:cxnSpLocks noChangeShapeType="1"/>
            </p:cNvCxnSpPr>
            <p:nvPr/>
          </p:nvCxnSpPr>
          <p:spPr bwMode="auto">
            <a:xfrm rot="5400000" flipH="1" flipV="1">
              <a:off x="2247900" y="2857500"/>
              <a:ext cx="381000" cy="152400"/>
            </a:xfrm>
            <a:prstGeom prst="line">
              <a:avLst/>
            </a:prstGeom>
            <a:noFill/>
            <a:ln w="6350" algn="ctr">
              <a:solidFill>
                <a:schemeClr val="tx1"/>
              </a:solidFill>
              <a:round/>
              <a:headEnd/>
              <a:tailEnd type="none" w="lg" len="lg"/>
            </a:ln>
          </p:spPr>
        </p:cxnSp>
        <p:cxnSp>
          <p:nvCxnSpPr>
            <p:cNvPr id="56386" name="Straight Connector 119"/>
            <p:cNvCxnSpPr>
              <a:cxnSpLocks noChangeShapeType="1"/>
            </p:cNvCxnSpPr>
            <p:nvPr/>
          </p:nvCxnSpPr>
          <p:spPr bwMode="auto">
            <a:xfrm rot="5400000" flipH="1" flipV="1">
              <a:off x="1219200" y="2667000"/>
              <a:ext cx="685800" cy="228600"/>
            </a:xfrm>
            <a:prstGeom prst="line">
              <a:avLst/>
            </a:prstGeom>
            <a:noFill/>
            <a:ln w="6350" algn="ctr">
              <a:solidFill>
                <a:schemeClr val="tx1"/>
              </a:solidFill>
              <a:round/>
              <a:headEnd/>
              <a:tailEnd type="none" w="lg" len="lg"/>
            </a:ln>
          </p:spPr>
        </p:cxnSp>
        <p:cxnSp>
          <p:nvCxnSpPr>
            <p:cNvPr id="56387" name="Straight Connector 120"/>
            <p:cNvCxnSpPr>
              <a:cxnSpLocks noChangeShapeType="1"/>
            </p:cNvCxnSpPr>
            <p:nvPr/>
          </p:nvCxnSpPr>
          <p:spPr bwMode="auto">
            <a:xfrm rot="5400000" flipH="1" flipV="1">
              <a:off x="1676402" y="2667001"/>
              <a:ext cx="685800" cy="228602"/>
            </a:xfrm>
            <a:prstGeom prst="line">
              <a:avLst/>
            </a:prstGeom>
            <a:noFill/>
            <a:ln w="6350" algn="ctr">
              <a:solidFill>
                <a:schemeClr val="tx1"/>
              </a:solidFill>
              <a:round/>
              <a:headEnd/>
              <a:tailEnd type="none" w="lg" len="lg"/>
            </a:ln>
          </p:spPr>
        </p:cxnSp>
      </p:grpSp>
      <p:cxnSp>
        <p:nvCxnSpPr>
          <p:cNvPr id="56325" name="Straight Connector 130"/>
          <p:cNvCxnSpPr>
            <a:cxnSpLocks noChangeShapeType="1"/>
          </p:cNvCxnSpPr>
          <p:nvPr/>
        </p:nvCxnSpPr>
        <p:spPr bwMode="auto">
          <a:xfrm>
            <a:off x="3270250" y="3362106"/>
            <a:ext cx="2133600" cy="0"/>
          </a:xfrm>
          <a:prstGeom prst="line">
            <a:avLst/>
          </a:prstGeom>
          <a:noFill/>
          <a:ln w="12700" algn="ctr">
            <a:solidFill>
              <a:schemeClr val="tx1"/>
            </a:solidFill>
            <a:round/>
            <a:headEnd/>
            <a:tailEnd type="none" w="lg" len="lg"/>
          </a:ln>
        </p:spPr>
      </p:cxnSp>
      <p:cxnSp>
        <p:nvCxnSpPr>
          <p:cNvPr id="56326" name="Straight Connector 131"/>
          <p:cNvCxnSpPr>
            <a:cxnSpLocks noChangeShapeType="1"/>
          </p:cNvCxnSpPr>
          <p:nvPr/>
        </p:nvCxnSpPr>
        <p:spPr bwMode="auto">
          <a:xfrm rot="5400000">
            <a:off x="5334000" y="3438306"/>
            <a:ext cx="152400" cy="0"/>
          </a:xfrm>
          <a:prstGeom prst="line">
            <a:avLst/>
          </a:prstGeom>
          <a:noFill/>
          <a:ln w="12700" algn="ctr">
            <a:solidFill>
              <a:schemeClr val="tx1"/>
            </a:solidFill>
            <a:round/>
            <a:headEnd/>
            <a:tailEnd type="none" w="lg" len="lg"/>
          </a:ln>
        </p:spPr>
      </p:cxnSp>
      <p:cxnSp>
        <p:nvCxnSpPr>
          <p:cNvPr id="56327" name="Straight Connector 132"/>
          <p:cNvCxnSpPr>
            <a:cxnSpLocks noChangeShapeType="1"/>
          </p:cNvCxnSpPr>
          <p:nvPr/>
        </p:nvCxnSpPr>
        <p:spPr bwMode="auto">
          <a:xfrm rot="5400000">
            <a:off x="2537619" y="3639125"/>
            <a:ext cx="550862" cy="0"/>
          </a:xfrm>
          <a:prstGeom prst="line">
            <a:avLst/>
          </a:prstGeom>
          <a:noFill/>
          <a:ln w="12700" algn="ctr">
            <a:solidFill>
              <a:schemeClr val="tx1"/>
            </a:solidFill>
            <a:round/>
            <a:headEnd/>
            <a:tailEnd type="none" w="lg" len="lg"/>
          </a:ln>
        </p:spPr>
      </p:cxnSp>
      <p:cxnSp>
        <p:nvCxnSpPr>
          <p:cNvPr id="56328" name="Straight Connector 133"/>
          <p:cNvCxnSpPr>
            <a:cxnSpLocks noChangeShapeType="1"/>
          </p:cNvCxnSpPr>
          <p:nvPr/>
        </p:nvCxnSpPr>
        <p:spPr bwMode="auto">
          <a:xfrm rot="5400000">
            <a:off x="5320506" y="3832800"/>
            <a:ext cx="179388" cy="0"/>
          </a:xfrm>
          <a:prstGeom prst="line">
            <a:avLst/>
          </a:prstGeom>
          <a:noFill/>
          <a:ln w="12700" algn="ctr">
            <a:solidFill>
              <a:schemeClr val="tx1"/>
            </a:solidFill>
            <a:round/>
            <a:headEnd/>
            <a:tailEnd type="none" w="lg" len="lg"/>
          </a:ln>
        </p:spPr>
      </p:cxnSp>
      <p:pic>
        <p:nvPicPr>
          <p:cNvPr id="56329" name="Picture 2"/>
          <p:cNvPicPr>
            <a:picLocks noChangeAspect="1" noChangeArrowheads="1"/>
          </p:cNvPicPr>
          <p:nvPr/>
        </p:nvPicPr>
        <p:blipFill>
          <a:blip r:embed="rId2" cstate="print"/>
          <a:srcRect t="8360" b="8858"/>
          <a:stretch>
            <a:fillRect/>
          </a:stretch>
        </p:blipFill>
        <p:spPr bwMode="auto">
          <a:xfrm>
            <a:off x="2660650" y="3452594"/>
            <a:ext cx="306388" cy="304800"/>
          </a:xfrm>
          <a:prstGeom prst="rect">
            <a:avLst/>
          </a:prstGeom>
          <a:solidFill>
            <a:schemeClr val="bg1"/>
          </a:solidFill>
          <a:ln w="38100">
            <a:noFill/>
            <a:miter lim="800000"/>
            <a:headEnd/>
            <a:tailEnd type="none" w="lg" len="lg"/>
          </a:ln>
        </p:spPr>
      </p:pic>
      <p:sp>
        <p:nvSpPr>
          <p:cNvPr id="56330" name="TextBox 153"/>
          <p:cNvSpPr txBox="1">
            <a:spLocks noChangeArrowheads="1"/>
          </p:cNvSpPr>
          <p:nvPr/>
        </p:nvSpPr>
        <p:spPr bwMode="auto">
          <a:xfrm>
            <a:off x="2355850" y="3470056"/>
            <a:ext cx="355600" cy="276225"/>
          </a:xfrm>
          <a:prstGeom prst="rect">
            <a:avLst/>
          </a:prstGeom>
          <a:noFill/>
          <a:ln w="9525">
            <a:noFill/>
            <a:miter lim="800000"/>
            <a:headEnd/>
            <a:tailEnd/>
          </a:ln>
        </p:spPr>
        <p:txBody>
          <a:bodyPr wrap="none">
            <a:spAutoFit/>
          </a:bodyPr>
          <a:lstStyle/>
          <a:p>
            <a:r>
              <a:rPr lang="en-US" sz="1200" b="0"/>
              <a:t>V</a:t>
            </a:r>
            <a:r>
              <a:rPr lang="en-US" sz="1200" b="0" baseline="-25000"/>
              <a:t>S</a:t>
            </a:r>
          </a:p>
        </p:txBody>
      </p:sp>
      <p:sp>
        <p:nvSpPr>
          <p:cNvPr id="56331" name="TextBox 154"/>
          <p:cNvSpPr txBox="1">
            <a:spLocks noChangeArrowheads="1"/>
          </p:cNvSpPr>
          <p:nvPr/>
        </p:nvSpPr>
        <p:spPr bwMode="auto">
          <a:xfrm>
            <a:off x="5440363" y="3490694"/>
            <a:ext cx="354012" cy="276225"/>
          </a:xfrm>
          <a:prstGeom prst="rect">
            <a:avLst/>
          </a:prstGeom>
          <a:noFill/>
          <a:ln w="9525">
            <a:noFill/>
            <a:miter lim="800000"/>
            <a:headEnd/>
            <a:tailEnd/>
          </a:ln>
        </p:spPr>
        <p:txBody>
          <a:bodyPr wrap="none">
            <a:spAutoFit/>
          </a:bodyPr>
          <a:lstStyle/>
          <a:p>
            <a:r>
              <a:rPr lang="en-US" sz="1200" b="0"/>
              <a:t>R</a:t>
            </a:r>
            <a:r>
              <a:rPr lang="en-US" sz="1200" b="0" baseline="-25000"/>
              <a:t>L</a:t>
            </a:r>
          </a:p>
        </p:txBody>
      </p:sp>
      <p:cxnSp>
        <p:nvCxnSpPr>
          <p:cNvPr id="56332" name="Straight Connector 19"/>
          <p:cNvCxnSpPr>
            <a:cxnSpLocks noChangeShapeType="1"/>
          </p:cNvCxnSpPr>
          <p:nvPr/>
        </p:nvCxnSpPr>
        <p:spPr bwMode="auto">
          <a:xfrm>
            <a:off x="2805113" y="3914556"/>
            <a:ext cx="2603500" cy="0"/>
          </a:xfrm>
          <a:prstGeom prst="line">
            <a:avLst/>
          </a:prstGeom>
          <a:noFill/>
          <a:ln w="12700" algn="ctr">
            <a:solidFill>
              <a:schemeClr val="tx1"/>
            </a:solidFill>
            <a:round/>
            <a:headEnd/>
            <a:tailEnd type="none" w="lg" len="lg"/>
          </a:ln>
        </p:spPr>
      </p:cxnSp>
      <p:sp>
        <p:nvSpPr>
          <p:cNvPr id="56333" name="Rectangle 20"/>
          <p:cNvSpPr>
            <a:spLocks noChangeArrowheads="1"/>
          </p:cNvSpPr>
          <p:nvPr/>
        </p:nvSpPr>
        <p:spPr bwMode="auto">
          <a:xfrm>
            <a:off x="4906963" y="3089056"/>
            <a:ext cx="1541462" cy="1135063"/>
          </a:xfrm>
          <a:prstGeom prst="rect">
            <a:avLst/>
          </a:prstGeom>
          <a:noFill/>
          <a:ln w="19050" algn="ctr">
            <a:solidFill>
              <a:schemeClr val="tx1"/>
            </a:solidFill>
            <a:round/>
            <a:headEnd/>
            <a:tailEnd type="triangle" w="lg" len="lg"/>
          </a:ln>
        </p:spPr>
        <p:txBody>
          <a:bodyPr/>
          <a:lstStyle/>
          <a:p>
            <a:endParaRPr lang="en-US"/>
          </a:p>
        </p:txBody>
      </p:sp>
      <p:grpSp>
        <p:nvGrpSpPr>
          <p:cNvPr id="3" name="Group 23"/>
          <p:cNvGrpSpPr>
            <a:grpSpLocks/>
          </p:cNvGrpSpPr>
          <p:nvPr/>
        </p:nvGrpSpPr>
        <p:grpSpPr bwMode="auto">
          <a:xfrm>
            <a:off x="3036888" y="3287494"/>
            <a:ext cx="241300" cy="139700"/>
            <a:chOff x="2045110" y="6066503"/>
            <a:chExt cx="762000" cy="381000"/>
          </a:xfrm>
        </p:grpSpPr>
        <p:grpSp>
          <p:nvGrpSpPr>
            <p:cNvPr id="4" name="Group 88"/>
            <p:cNvGrpSpPr>
              <a:grpSpLocks/>
            </p:cNvGrpSpPr>
            <p:nvPr/>
          </p:nvGrpSpPr>
          <p:grpSpPr bwMode="auto">
            <a:xfrm>
              <a:off x="2045110" y="6066503"/>
              <a:ext cx="381000" cy="381000"/>
              <a:chOff x="2895600" y="2743200"/>
              <a:chExt cx="381000" cy="381000"/>
            </a:xfrm>
          </p:grpSpPr>
          <p:sp>
            <p:nvSpPr>
              <p:cNvPr id="29" name="Arc 28"/>
              <p:cNvSpPr/>
              <p:nvPr/>
            </p:nvSpPr>
            <p:spPr bwMode="auto">
              <a:xfrm>
                <a:off x="2895600" y="2743200"/>
                <a:ext cx="381000" cy="381000"/>
              </a:xfrm>
              <a:prstGeom prst="arc">
                <a:avLst/>
              </a:prstGeom>
              <a:noFill/>
              <a:ln w="12700" cap="flat" cmpd="sng" algn="ctr">
                <a:solidFill>
                  <a:schemeClr val="tx1"/>
                </a:solidFill>
                <a:prstDash val="solid"/>
                <a:round/>
                <a:headEnd type="none" w="med" len="med"/>
                <a:tailEnd type="none" w="lg" len="lg"/>
              </a:ln>
              <a:effectLst/>
            </p:spPr>
            <p:txBody>
              <a:bodyPr anchor="ctr"/>
              <a:lstStyle/>
              <a:p>
                <a:pPr algn="ctr">
                  <a:defRPr/>
                </a:pPr>
                <a:endParaRPr lang="en-US"/>
              </a:p>
            </p:txBody>
          </p:sp>
          <p:sp>
            <p:nvSpPr>
              <p:cNvPr id="30" name="Arc 29"/>
              <p:cNvSpPr/>
              <p:nvPr/>
            </p:nvSpPr>
            <p:spPr bwMode="auto">
              <a:xfrm flipH="1">
                <a:off x="2895600" y="2743200"/>
                <a:ext cx="381000" cy="381000"/>
              </a:xfrm>
              <a:prstGeom prst="arc">
                <a:avLst/>
              </a:prstGeom>
              <a:noFill/>
              <a:ln w="12700" cap="flat" cmpd="sng" algn="ctr">
                <a:solidFill>
                  <a:schemeClr val="tx1"/>
                </a:solidFill>
                <a:prstDash val="solid"/>
                <a:round/>
                <a:headEnd type="none" w="med" len="med"/>
                <a:tailEnd type="none" w="lg" len="lg"/>
              </a:ln>
              <a:effectLst/>
            </p:spPr>
            <p:txBody>
              <a:bodyPr anchor="ctr"/>
              <a:lstStyle/>
              <a:p>
                <a:pPr algn="ctr">
                  <a:defRPr/>
                </a:pPr>
                <a:endParaRPr lang="en-US"/>
              </a:p>
            </p:txBody>
          </p:sp>
        </p:grpSp>
        <p:grpSp>
          <p:nvGrpSpPr>
            <p:cNvPr id="5" name="Group 90"/>
            <p:cNvGrpSpPr>
              <a:grpSpLocks/>
            </p:cNvGrpSpPr>
            <p:nvPr/>
          </p:nvGrpSpPr>
          <p:grpSpPr bwMode="auto">
            <a:xfrm flipV="1">
              <a:off x="2426110" y="6066503"/>
              <a:ext cx="381000" cy="381000"/>
              <a:chOff x="2895600" y="2743200"/>
              <a:chExt cx="381000" cy="381000"/>
            </a:xfrm>
          </p:grpSpPr>
          <p:sp>
            <p:nvSpPr>
              <p:cNvPr id="27" name="Arc 26"/>
              <p:cNvSpPr/>
              <p:nvPr/>
            </p:nvSpPr>
            <p:spPr bwMode="auto">
              <a:xfrm>
                <a:off x="2895600" y="2743200"/>
                <a:ext cx="381000" cy="381000"/>
              </a:xfrm>
              <a:prstGeom prst="arc">
                <a:avLst/>
              </a:prstGeom>
              <a:noFill/>
              <a:ln w="12700" cap="flat" cmpd="sng" algn="ctr">
                <a:solidFill>
                  <a:schemeClr val="tx1"/>
                </a:solidFill>
                <a:prstDash val="solid"/>
                <a:round/>
                <a:headEnd type="none" w="med" len="med"/>
                <a:tailEnd type="none" w="lg" len="lg"/>
              </a:ln>
              <a:effectLst/>
            </p:spPr>
            <p:txBody>
              <a:bodyPr anchor="ctr"/>
              <a:lstStyle/>
              <a:p>
                <a:pPr algn="ctr">
                  <a:defRPr/>
                </a:pPr>
                <a:endParaRPr lang="en-US"/>
              </a:p>
            </p:txBody>
          </p:sp>
          <p:sp>
            <p:nvSpPr>
              <p:cNvPr id="28" name="Arc 27"/>
              <p:cNvSpPr/>
              <p:nvPr/>
            </p:nvSpPr>
            <p:spPr bwMode="auto">
              <a:xfrm flipH="1">
                <a:off x="2895600" y="2743200"/>
                <a:ext cx="381000" cy="381000"/>
              </a:xfrm>
              <a:prstGeom prst="arc">
                <a:avLst/>
              </a:prstGeom>
              <a:noFill/>
              <a:ln w="12700" cap="flat" cmpd="sng" algn="ctr">
                <a:solidFill>
                  <a:schemeClr val="tx1"/>
                </a:solidFill>
                <a:prstDash val="solid"/>
                <a:round/>
                <a:headEnd type="none" w="med" len="med"/>
                <a:tailEnd type="none" w="lg" len="lg"/>
              </a:ln>
              <a:effectLst/>
            </p:spPr>
            <p:txBody>
              <a:bodyPr anchor="ctr"/>
              <a:lstStyle/>
              <a:p>
                <a:pPr algn="ctr">
                  <a:defRPr/>
                </a:pPr>
                <a:endParaRPr lang="en-US"/>
              </a:p>
            </p:txBody>
          </p:sp>
        </p:grpSp>
      </p:grpSp>
      <p:cxnSp>
        <p:nvCxnSpPr>
          <p:cNvPr id="56335" name="Straight Connector 32"/>
          <p:cNvCxnSpPr>
            <a:cxnSpLocks noChangeShapeType="1"/>
          </p:cNvCxnSpPr>
          <p:nvPr/>
        </p:nvCxnSpPr>
        <p:spPr bwMode="auto">
          <a:xfrm rot="5400000" flipH="1">
            <a:off x="2924969" y="3245425"/>
            <a:ext cx="0" cy="223838"/>
          </a:xfrm>
          <a:prstGeom prst="line">
            <a:avLst/>
          </a:prstGeom>
          <a:noFill/>
          <a:ln w="12700" algn="ctr">
            <a:solidFill>
              <a:schemeClr val="tx1"/>
            </a:solidFill>
            <a:round/>
            <a:headEnd/>
            <a:tailEnd type="none" w="lg" len="lg"/>
          </a:ln>
        </p:spPr>
      </p:cxnSp>
      <p:grpSp>
        <p:nvGrpSpPr>
          <p:cNvPr id="6" name="Group 75"/>
          <p:cNvGrpSpPr>
            <a:grpSpLocks/>
          </p:cNvGrpSpPr>
          <p:nvPr/>
        </p:nvGrpSpPr>
        <p:grpSpPr bwMode="auto">
          <a:xfrm>
            <a:off x="2570163" y="4224119"/>
            <a:ext cx="4056062" cy="103187"/>
            <a:chOff x="3104535" y="4033683"/>
            <a:chExt cx="4055807" cy="103240"/>
          </a:xfrm>
        </p:grpSpPr>
        <p:cxnSp>
          <p:nvCxnSpPr>
            <p:cNvPr id="56344" name="Straight Connector 40"/>
            <p:cNvCxnSpPr>
              <a:cxnSpLocks noChangeShapeType="1"/>
            </p:cNvCxnSpPr>
            <p:nvPr/>
          </p:nvCxnSpPr>
          <p:spPr bwMode="auto">
            <a:xfrm>
              <a:off x="3104535" y="4033683"/>
              <a:ext cx="4055807" cy="0"/>
            </a:xfrm>
            <a:prstGeom prst="line">
              <a:avLst/>
            </a:prstGeom>
            <a:noFill/>
            <a:ln w="28575" algn="ctr">
              <a:solidFill>
                <a:schemeClr val="tx1"/>
              </a:solidFill>
              <a:round/>
              <a:headEnd/>
              <a:tailEnd type="none" w="lg" len="lg"/>
            </a:ln>
          </p:spPr>
        </p:cxnSp>
        <p:cxnSp>
          <p:nvCxnSpPr>
            <p:cNvPr id="56345" name="Straight Connector 42"/>
            <p:cNvCxnSpPr>
              <a:cxnSpLocks noChangeShapeType="1"/>
            </p:cNvCxnSpPr>
            <p:nvPr/>
          </p:nvCxnSpPr>
          <p:spPr bwMode="auto">
            <a:xfrm rot="10800000" flipV="1">
              <a:off x="3104536" y="4033683"/>
              <a:ext cx="132735" cy="103239"/>
            </a:xfrm>
            <a:prstGeom prst="line">
              <a:avLst/>
            </a:prstGeom>
            <a:noFill/>
            <a:ln w="19050" algn="ctr">
              <a:solidFill>
                <a:schemeClr val="tx1"/>
              </a:solidFill>
              <a:round/>
              <a:headEnd/>
              <a:tailEnd type="none" w="lg" len="lg"/>
            </a:ln>
          </p:spPr>
        </p:cxnSp>
        <p:cxnSp>
          <p:nvCxnSpPr>
            <p:cNvPr id="56346" name="Straight Connector 43"/>
            <p:cNvCxnSpPr>
              <a:cxnSpLocks noChangeShapeType="1"/>
            </p:cNvCxnSpPr>
            <p:nvPr/>
          </p:nvCxnSpPr>
          <p:spPr bwMode="auto">
            <a:xfrm rot="10800000" flipV="1">
              <a:off x="3236000" y="4033683"/>
              <a:ext cx="132735" cy="103239"/>
            </a:xfrm>
            <a:prstGeom prst="line">
              <a:avLst/>
            </a:prstGeom>
            <a:noFill/>
            <a:ln w="19050" algn="ctr">
              <a:solidFill>
                <a:schemeClr val="tx1"/>
              </a:solidFill>
              <a:round/>
              <a:headEnd/>
              <a:tailEnd type="none" w="lg" len="lg"/>
            </a:ln>
          </p:spPr>
        </p:cxnSp>
        <p:cxnSp>
          <p:nvCxnSpPr>
            <p:cNvPr id="56347" name="Straight Connector 44"/>
            <p:cNvCxnSpPr>
              <a:cxnSpLocks noChangeShapeType="1"/>
            </p:cNvCxnSpPr>
            <p:nvPr/>
          </p:nvCxnSpPr>
          <p:spPr bwMode="auto">
            <a:xfrm rot="10800000" flipV="1">
              <a:off x="3367464" y="4033683"/>
              <a:ext cx="132735" cy="103239"/>
            </a:xfrm>
            <a:prstGeom prst="line">
              <a:avLst/>
            </a:prstGeom>
            <a:noFill/>
            <a:ln w="19050" algn="ctr">
              <a:solidFill>
                <a:schemeClr val="tx1"/>
              </a:solidFill>
              <a:round/>
              <a:headEnd/>
              <a:tailEnd type="none" w="lg" len="lg"/>
            </a:ln>
          </p:spPr>
        </p:cxnSp>
        <p:cxnSp>
          <p:nvCxnSpPr>
            <p:cNvPr id="56348" name="Straight Connector 45"/>
            <p:cNvCxnSpPr>
              <a:cxnSpLocks noChangeShapeType="1"/>
            </p:cNvCxnSpPr>
            <p:nvPr/>
          </p:nvCxnSpPr>
          <p:spPr bwMode="auto">
            <a:xfrm rot="10800000" flipV="1">
              <a:off x="3498928" y="4033683"/>
              <a:ext cx="132735" cy="103239"/>
            </a:xfrm>
            <a:prstGeom prst="line">
              <a:avLst/>
            </a:prstGeom>
            <a:noFill/>
            <a:ln w="19050" algn="ctr">
              <a:solidFill>
                <a:schemeClr val="tx1"/>
              </a:solidFill>
              <a:round/>
              <a:headEnd/>
              <a:tailEnd type="none" w="lg" len="lg"/>
            </a:ln>
          </p:spPr>
        </p:cxnSp>
        <p:cxnSp>
          <p:nvCxnSpPr>
            <p:cNvPr id="56349" name="Straight Connector 46"/>
            <p:cNvCxnSpPr>
              <a:cxnSpLocks noChangeShapeType="1"/>
            </p:cNvCxnSpPr>
            <p:nvPr/>
          </p:nvCxnSpPr>
          <p:spPr bwMode="auto">
            <a:xfrm rot="10800000" flipV="1">
              <a:off x="3630392" y="4033683"/>
              <a:ext cx="132735" cy="103239"/>
            </a:xfrm>
            <a:prstGeom prst="line">
              <a:avLst/>
            </a:prstGeom>
            <a:noFill/>
            <a:ln w="19050" algn="ctr">
              <a:solidFill>
                <a:schemeClr val="tx1"/>
              </a:solidFill>
              <a:round/>
              <a:headEnd/>
              <a:tailEnd type="none" w="lg" len="lg"/>
            </a:ln>
          </p:spPr>
        </p:cxnSp>
        <p:cxnSp>
          <p:nvCxnSpPr>
            <p:cNvPr id="56350" name="Straight Connector 47"/>
            <p:cNvCxnSpPr>
              <a:cxnSpLocks noChangeShapeType="1"/>
            </p:cNvCxnSpPr>
            <p:nvPr/>
          </p:nvCxnSpPr>
          <p:spPr bwMode="auto">
            <a:xfrm rot="10800000" flipV="1">
              <a:off x="3761856" y="4033683"/>
              <a:ext cx="132735" cy="103239"/>
            </a:xfrm>
            <a:prstGeom prst="line">
              <a:avLst/>
            </a:prstGeom>
            <a:noFill/>
            <a:ln w="19050" algn="ctr">
              <a:solidFill>
                <a:schemeClr val="tx1"/>
              </a:solidFill>
              <a:round/>
              <a:headEnd/>
              <a:tailEnd type="none" w="lg" len="lg"/>
            </a:ln>
          </p:spPr>
        </p:cxnSp>
        <p:cxnSp>
          <p:nvCxnSpPr>
            <p:cNvPr id="56351" name="Straight Connector 48"/>
            <p:cNvCxnSpPr>
              <a:cxnSpLocks noChangeShapeType="1"/>
            </p:cNvCxnSpPr>
            <p:nvPr/>
          </p:nvCxnSpPr>
          <p:spPr bwMode="auto">
            <a:xfrm rot="10800000" flipV="1">
              <a:off x="3893320" y="4033683"/>
              <a:ext cx="132735" cy="103239"/>
            </a:xfrm>
            <a:prstGeom prst="line">
              <a:avLst/>
            </a:prstGeom>
            <a:noFill/>
            <a:ln w="19050" algn="ctr">
              <a:solidFill>
                <a:schemeClr val="tx1"/>
              </a:solidFill>
              <a:round/>
              <a:headEnd/>
              <a:tailEnd type="none" w="lg" len="lg"/>
            </a:ln>
          </p:spPr>
        </p:cxnSp>
        <p:cxnSp>
          <p:nvCxnSpPr>
            <p:cNvPr id="56352" name="Straight Connector 49"/>
            <p:cNvCxnSpPr>
              <a:cxnSpLocks noChangeShapeType="1"/>
            </p:cNvCxnSpPr>
            <p:nvPr/>
          </p:nvCxnSpPr>
          <p:spPr bwMode="auto">
            <a:xfrm rot="10800000" flipV="1">
              <a:off x="4024784" y="4033683"/>
              <a:ext cx="132735" cy="103239"/>
            </a:xfrm>
            <a:prstGeom prst="line">
              <a:avLst/>
            </a:prstGeom>
            <a:noFill/>
            <a:ln w="19050" algn="ctr">
              <a:solidFill>
                <a:schemeClr val="tx1"/>
              </a:solidFill>
              <a:round/>
              <a:headEnd/>
              <a:tailEnd type="none" w="lg" len="lg"/>
            </a:ln>
          </p:spPr>
        </p:cxnSp>
        <p:cxnSp>
          <p:nvCxnSpPr>
            <p:cNvPr id="56353" name="Straight Connector 50"/>
            <p:cNvCxnSpPr>
              <a:cxnSpLocks noChangeShapeType="1"/>
            </p:cNvCxnSpPr>
            <p:nvPr/>
          </p:nvCxnSpPr>
          <p:spPr bwMode="auto">
            <a:xfrm rot="10800000" flipV="1">
              <a:off x="4156248" y="4033683"/>
              <a:ext cx="132735" cy="103239"/>
            </a:xfrm>
            <a:prstGeom prst="line">
              <a:avLst/>
            </a:prstGeom>
            <a:noFill/>
            <a:ln w="19050" algn="ctr">
              <a:solidFill>
                <a:schemeClr val="tx1"/>
              </a:solidFill>
              <a:round/>
              <a:headEnd/>
              <a:tailEnd type="none" w="lg" len="lg"/>
            </a:ln>
          </p:spPr>
        </p:cxnSp>
        <p:cxnSp>
          <p:nvCxnSpPr>
            <p:cNvPr id="56354" name="Straight Connector 51"/>
            <p:cNvCxnSpPr>
              <a:cxnSpLocks noChangeShapeType="1"/>
            </p:cNvCxnSpPr>
            <p:nvPr/>
          </p:nvCxnSpPr>
          <p:spPr bwMode="auto">
            <a:xfrm rot="10800000" flipV="1">
              <a:off x="4287712" y="4033683"/>
              <a:ext cx="132735" cy="103239"/>
            </a:xfrm>
            <a:prstGeom prst="line">
              <a:avLst/>
            </a:prstGeom>
            <a:noFill/>
            <a:ln w="19050" algn="ctr">
              <a:solidFill>
                <a:schemeClr val="tx1"/>
              </a:solidFill>
              <a:round/>
              <a:headEnd/>
              <a:tailEnd type="none" w="lg" len="lg"/>
            </a:ln>
          </p:spPr>
        </p:cxnSp>
        <p:cxnSp>
          <p:nvCxnSpPr>
            <p:cNvPr id="56355" name="Straight Connector 52"/>
            <p:cNvCxnSpPr>
              <a:cxnSpLocks noChangeShapeType="1"/>
            </p:cNvCxnSpPr>
            <p:nvPr/>
          </p:nvCxnSpPr>
          <p:spPr bwMode="auto">
            <a:xfrm rot="10800000" flipV="1">
              <a:off x="4419176" y="4033683"/>
              <a:ext cx="132735" cy="103239"/>
            </a:xfrm>
            <a:prstGeom prst="line">
              <a:avLst/>
            </a:prstGeom>
            <a:noFill/>
            <a:ln w="19050" algn="ctr">
              <a:solidFill>
                <a:schemeClr val="tx1"/>
              </a:solidFill>
              <a:round/>
              <a:headEnd/>
              <a:tailEnd type="none" w="lg" len="lg"/>
            </a:ln>
          </p:spPr>
        </p:cxnSp>
        <p:cxnSp>
          <p:nvCxnSpPr>
            <p:cNvPr id="56356" name="Straight Connector 53"/>
            <p:cNvCxnSpPr>
              <a:cxnSpLocks noChangeShapeType="1"/>
            </p:cNvCxnSpPr>
            <p:nvPr/>
          </p:nvCxnSpPr>
          <p:spPr bwMode="auto">
            <a:xfrm rot="10800000" flipV="1">
              <a:off x="4550640" y="4033683"/>
              <a:ext cx="132735" cy="103239"/>
            </a:xfrm>
            <a:prstGeom prst="line">
              <a:avLst/>
            </a:prstGeom>
            <a:noFill/>
            <a:ln w="19050" algn="ctr">
              <a:solidFill>
                <a:schemeClr val="tx1"/>
              </a:solidFill>
              <a:round/>
              <a:headEnd/>
              <a:tailEnd type="none" w="lg" len="lg"/>
            </a:ln>
          </p:spPr>
        </p:cxnSp>
        <p:cxnSp>
          <p:nvCxnSpPr>
            <p:cNvPr id="56357" name="Straight Connector 54"/>
            <p:cNvCxnSpPr>
              <a:cxnSpLocks noChangeShapeType="1"/>
            </p:cNvCxnSpPr>
            <p:nvPr/>
          </p:nvCxnSpPr>
          <p:spPr bwMode="auto">
            <a:xfrm rot="10800000" flipV="1">
              <a:off x="4682104" y="4033683"/>
              <a:ext cx="132735" cy="103239"/>
            </a:xfrm>
            <a:prstGeom prst="line">
              <a:avLst/>
            </a:prstGeom>
            <a:noFill/>
            <a:ln w="19050" algn="ctr">
              <a:solidFill>
                <a:schemeClr val="tx1"/>
              </a:solidFill>
              <a:round/>
              <a:headEnd/>
              <a:tailEnd type="none" w="lg" len="lg"/>
            </a:ln>
          </p:spPr>
        </p:cxnSp>
        <p:cxnSp>
          <p:nvCxnSpPr>
            <p:cNvPr id="56358" name="Straight Connector 55"/>
            <p:cNvCxnSpPr>
              <a:cxnSpLocks noChangeShapeType="1"/>
            </p:cNvCxnSpPr>
            <p:nvPr/>
          </p:nvCxnSpPr>
          <p:spPr bwMode="auto">
            <a:xfrm rot="10800000" flipV="1">
              <a:off x="4813568" y="4033683"/>
              <a:ext cx="132735" cy="103239"/>
            </a:xfrm>
            <a:prstGeom prst="line">
              <a:avLst/>
            </a:prstGeom>
            <a:noFill/>
            <a:ln w="19050" algn="ctr">
              <a:solidFill>
                <a:schemeClr val="tx1"/>
              </a:solidFill>
              <a:round/>
              <a:headEnd/>
              <a:tailEnd type="none" w="lg" len="lg"/>
            </a:ln>
          </p:spPr>
        </p:cxnSp>
        <p:cxnSp>
          <p:nvCxnSpPr>
            <p:cNvPr id="56359" name="Straight Connector 56"/>
            <p:cNvCxnSpPr>
              <a:cxnSpLocks noChangeShapeType="1"/>
            </p:cNvCxnSpPr>
            <p:nvPr/>
          </p:nvCxnSpPr>
          <p:spPr bwMode="auto">
            <a:xfrm rot="10800000" flipV="1">
              <a:off x="4945032" y="4033683"/>
              <a:ext cx="132735" cy="103239"/>
            </a:xfrm>
            <a:prstGeom prst="line">
              <a:avLst/>
            </a:prstGeom>
            <a:noFill/>
            <a:ln w="19050" algn="ctr">
              <a:solidFill>
                <a:schemeClr val="tx1"/>
              </a:solidFill>
              <a:round/>
              <a:headEnd/>
              <a:tailEnd type="none" w="lg" len="lg"/>
            </a:ln>
          </p:spPr>
        </p:cxnSp>
        <p:cxnSp>
          <p:nvCxnSpPr>
            <p:cNvPr id="56360" name="Straight Connector 57"/>
            <p:cNvCxnSpPr>
              <a:cxnSpLocks noChangeShapeType="1"/>
            </p:cNvCxnSpPr>
            <p:nvPr/>
          </p:nvCxnSpPr>
          <p:spPr bwMode="auto">
            <a:xfrm rot="10800000" flipV="1">
              <a:off x="5076496" y="4033683"/>
              <a:ext cx="132735" cy="103239"/>
            </a:xfrm>
            <a:prstGeom prst="line">
              <a:avLst/>
            </a:prstGeom>
            <a:noFill/>
            <a:ln w="19050" algn="ctr">
              <a:solidFill>
                <a:schemeClr val="tx1"/>
              </a:solidFill>
              <a:round/>
              <a:headEnd/>
              <a:tailEnd type="none" w="lg" len="lg"/>
            </a:ln>
          </p:spPr>
        </p:cxnSp>
        <p:cxnSp>
          <p:nvCxnSpPr>
            <p:cNvPr id="56361" name="Straight Connector 58"/>
            <p:cNvCxnSpPr>
              <a:cxnSpLocks noChangeShapeType="1"/>
            </p:cNvCxnSpPr>
            <p:nvPr/>
          </p:nvCxnSpPr>
          <p:spPr bwMode="auto">
            <a:xfrm rot="10800000" flipV="1">
              <a:off x="5207960" y="4033683"/>
              <a:ext cx="132735" cy="103239"/>
            </a:xfrm>
            <a:prstGeom prst="line">
              <a:avLst/>
            </a:prstGeom>
            <a:noFill/>
            <a:ln w="19050" algn="ctr">
              <a:solidFill>
                <a:schemeClr val="tx1"/>
              </a:solidFill>
              <a:round/>
              <a:headEnd/>
              <a:tailEnd type="none" w="lg" len="lg"/>
            </a:ln>
          </p:spPr>
        </p:cxnSp>
        <p:cxnSp>
          <p:nvCxnSpPr>
            <p:cNvPr id="56362" name="Straight Connector 59"/>
            <p:cNvCxnSpPr>
              <a:cxnSpLocks noChangeShapeType="1"/>
            </p:cNvCxnSpPr>
            <p:nvPr/>
          </p:nvCxnSpPr>
          <p:spPr bwMode="auto">
            <a:xfrm rot="10800000" flipV="1">
              <a:off x="5339424" y="4033683"/>
              <a:ext cx="132735" cy="103239"/>
            </a:xfrm>
            <a:prstGeom prst="line">
              <a:avLst/>
            </a:prstGeom>
            <a:noFill/>
            <a:ln w="19050" algn="ctr">
              <a:solidFill>
                <a:schemeClr val="tx1"/>
              </a:solidFill>
              <a:round/>
              <a:headEnd/>
              <a:tailEnd type="none" w="lg" len="lg"/>
            </a:ln>
          </p:spPr>
        </p:cxnSp>
        <p:cxnSp>
          <p:nvCxnSpPr>
            <p:cNvPr id="56363" name="Straight Connector 60"/>
            <p:cNvCxnSpPr>
              <a:cxnSpLocks noChangeShapeType="1"/>
            </p:cNvCxnSpPr>
            <p:nvPr/>
          </p:nvCxnSpPr>
          <p:spPr bwMode="auto">
            <a:xfrm rot="10800000" flipV="1">
              <a:off x="5470888" y="4033683"/>
              <a:ext cx="132735" cy="103239"/>
            </a:xfrm>
            <a:prstGeom prst="line">
              <a:avLst/>
            </a:prstGeom>
            <a:noFill/>
            <a:ln w="19050" algn="ctr">
              <a:solidFill>
                <a:schemeClr val="tx1"/>
              </a:solidFill>
              <a:round/>
              <a:headEnd/>
              <a:tailEnd type="none" w="lg" len="lg"/>
            </a:ln>
          </p:spPr>
        </p:cxnSp>
        <p:cxnSp>
          <p:nvCxnSpPr>
            <p:cNvPr id="56364" name="Straight Connector 61"/>
            <p:cNvCxnSpPr>
              <a:cxnSpLocks noChangeShapeType="1"/>
            </p:cNvCxnSpPr>
            <p:nvPr/>
          </p:nvCxnSpPr>
          <p:spPr bwMode="auto">
            <a:xfrm rot="10800000" flipV="1">
              <a:off x="5602352" y="4033683"/>
              <a:ext cx="132735" cy="103239"/>
            </a:xfrm>
            <a:prstGeom prst="line">
              <a:avLst/>
            </a:prstGeom>
            <a:noFill/>
            <a:ln w="19050" algn="ctr">
              <a:solidFill>
                <a:schemeClr val="tx1"/>
              </a:solidFill>
              <a:round/>
              <a:headEnd/>
              <a:tailEnd type="none" w="lg" len="lg"/>
            </a:ln>
          </p:spPr>
        </p:cxnSp>
        <p:cxnSp>
          <p:nvCxnSpPr>
            <p:cNvPr id="56365" name="Straight Connector 62"/>
            <p:cNvCxnSpPr>
              <a:cxnSpLocks noChangeShapeType="1"/>
            </p:cNvCxnSpPr>
            <p:nvPr/>
          </p:nvCxnSpPr>
          <p:spPr bwMode="auto">
            <a:xfrm rot="10800000" flipV="1">
              <a:off x="5733816" y="4033684"/>
              <a:ext cx="132735" cy="103239"/>
            </a:xfrm>
            <a:prstGeom prst="line">
              <a:avLst/>
            </a:prstGeom>
            <a:noFill/>
            <a:ln w="19050" algn="ctr">
              <a:solidFill>
                <a:schemeClr val="tx1"/>
              </a:solidFill>
              <a:round/>
              <a:headEnd/>
              <a:tailEnd type="none" w="lg" len="lg"/>
            </a:ln>
          </p:spPr>
        </p:cxnSp>
        <p:cxnSp>
          <p:nvCxnSpPr>
            <p:cNvPr id="56366" name="Straight Connector 63"/>
            <p:cNvCxnSpPr>
              <a:cxnSpLocks noChangeShapeType="1"/>
            </p:cNvCxnSpPr>
            <p:nvPr/>
          </p:nvCxnSpPr>
          <p:spPr bwMode="auto">
            <a:xfrm rot="10800000" flipV="1">
              <a:off x="5865280" y="4033683"/>
              <a:ext cx="132735" cy="103239"/>
            </a:xfrm>
            <a:prstGeom prst="line">
              <a:avLst/>
            </a:prstGeom>
            <a:noFill/>
            <a:ln w="19050" algn="ctr">
              <a:solidFill>
                <a:schemeClr val="tx1"/>
              </a:solidFill>
              <a:round/>
              <a:headEnd/>
              <a:tailEnd type="none" w="lg" len="lg"/>
            </a:ln>
          </p:spPr>
        </p:cxnSp>
        <p:cxnSp>
          <p:nvCxnSpPr>
            <p:cNvPr id="56367" name="Straight Connector 64"/>
            <p:cNvCxnSpPr>
              <a:cxnSpLocks noChangeShapeType="1"/>
            </p:cNvCxnSpPr>
            <p:nvPr/>
          </p:nvCxnSpPr>
          <p:spPr bwMode="auto">
            <a:xfrm rot="10800000" flipV="1">
              <a:off x="5996744" y="4033683"/>
              <a:ext cx="132735" cy="103239"/>
            </a:xfrm>
            <a:prstGeom prst="line">
              <a:avLst/>
            </a:prstGeom>
            <a:noFill/>
            <a:ln w="19050" algn="ctr">
              <a:solidFill>
                <a:schemeClr val="tx1"/>
              </a:solidFill>
              <a:round/>
              <a:headEnd/>
              <a:tailEnd type="none" w="lg" len="lg"/>
            </a:ln>
          </p:spPr>
        </p:cxnSp>
        <p:cxnSp>
          <p:nvCxnSpPr>
            <p:cNvPr id="56368" name="Straight Connector 65"/>
            <p:cNvCxnSpPr>
              <a:cxnSpLocks noChangeShapeType="1"/>
            </p:cNvCxnSpPr>
            <p:nvPr/>
          </p:nvCxnSpPr>
          <p:spPr bwMode="auto">
            <a:xfrm rot="10800000" flipV="1">
              <a:off x="6128208" y="4033683"/>
              <a:ext cx="132735" cy="103239"/>
            </a:xfrm>
            <a:prstGeom prst="line">
              <a:avLst/>
            </a:prstGeom>
            <a:noFill/>
            <a:ln w="19050" algn="ctr">
              <a:solidFill>
                <a:schemeClr val="tx1"/>
              </a:solidFill>
              <a:round/>
              <a:headEnd/>
              <a:tailEnd type="none" w="lg" len="lg"/>
            </a:ln>
          </p:spPr>
        </p:cxnSp>
        <p:cxnSp>
          <p:nvCxnSpPr>
            <p:cNvPr id="56369" name="Straight Connector 66"/>
            <p:cNvCxnSpPr>
              <a:cxnSpLocks noChangeShapeType="1"/>
            </p:cNvCxnSpPr>
            <p:nvPr/>
          </p:nvCxnSpPr>
          <p:spPr bwMode="auto">
            <a:xfrm rot="10800000" flipV="1">
              <a:off x="6259672" y="4033683"/>
              <a:ext cx="132735" cy="103239"/>
            </a:xfrm>
            <a:prstGeom prst="line">
              <a:avLst/>
            </a:prstGeom>
            <a:noFill/>
            <a:ln w="19050" algn="ctr">
              <a:solidFill>
                <a:schemeClr val="tx1"/>
              </a:solidFill>
              <a:round/>
              <a:headEnd/>
              <a:tailEnd type="none" w="lg" len="lg"/>
            </a:ln>
          </p:spPr>
        </p:cxnSp>
        <p:cxnSp>
          <p:nvCxnSpPr>
            <p:cNvPr id="56370" name="Straight Connector 67"/>
            <p:cNvCxnSpPr>
              <a:cxnSpLocks noChangeShapeType="1"/>
            </p:cNvCxnSpPr>
            <p:nvPr/>
          </p:nvCxnSpPr>
          <p:spPr bwMode="auto">
            <a:xfrm rot="10800000" flipV="1">
              <a:off x="6391136" y="4033683"/>
              <a:ext cx="132735" cy="103239"/>
            </a:xfrm>
            <a:prstGeom prst="line">
              <a:avLst/>
            </a:prstGeom>
            <a:noFill/>
            <a:ln w="19050" algn="ctr">
              <a:solidFill>
                <a:schemeClr val="tx1"/>
              </a:solidFill>
              <a:round/>
              <a:headEnd/>
              <a:tailEnd type="none" w="lg" len="lg"/>
            </a:ln>
          </p:spPr>
        </p:cxnSp>
        <p:cxnSp>
          <p:nvCxnSpPr>
            <p:cNvPr id="56371" name="Straight Connector 68"/>
            <p:cNvCxnSpPr>
              <a:cxnSpLocks noChangeShapeType="1"/>
            </p:cNvCxnSpPr>
            <p:nvPr/>
          </p:nvCxnSpPr>
          <p:spPr bwMode="auto">
            <a:xfrm rot="10800000" flipV="1">
              <a:off x="6522600" y="4033683"/>
              <a:ext cx="132735" cy="103239"/>
            </a:xfrm>
            <a:prstGeom prst="line">
              <a:avLst/>
            </a:prstGeom>
            <a:noFill/>
            <a:ln w="19050" algn="ctr">
              <a:solidFill>
                <a:schemeClr val="tx1"/>
              </a:solidFill>
              <a:round/>
              <a:headEnd/>
              <a:tailEnd type="none" w="lg" len="lg"/>
            </a:ln>
          </p:spPr>
        </p:cxnSp>
        <p:cxnSp>
          <p:nvCxnSpPr>
            <p:cNvPr id="56372" name="Straight Connector 69"/>
            <p:cNvCxnSpPr>
              <a:cxnSpLocks noChangeShapeType="1"/>
            </p:cNvCxnSpPr>
            <p:nvPr/>
          </p:nvCxnSpPr>
          <p:spPr bwMode="auto">
            <a:xfrm rot="10800000" flipV="1">
              <a:off x="6654064" y="4033683"/>
              <a:ext cx="132735" cy="103239"/>
            </a:xfrm>
            <a:prstGeom prst="line">
              <a:avLst/>
            </a:prstGeom>
            <a:noFill/>
            <a:ln w="19050" algn="ctr">
              <a:solidFill>
                <a:schemeClr val="tx1"/>
              </a:solidFill>
              <a:round/>
              <a:headEnd/>
              <a:tailEnd type="none" w="lg" len="lg"/>
            </a:ln>
          </p:spPr>
        </p:cxnSp>
        <p:cxnSp>
          <p:nvCxnSpPr>
            <p:cNvPr id="56373" name="Straight Connector 70"/>
            <p:cNvCxnSpPr>
              <a:cxnSpLocks noChangeShapeType="1"/>
            </p:cNvCxnSpPr>
            <p:nvPr/>
          </p:nvCxnSpPr>
          <p:spPr bwMode="auto">
            <a:xfrm rot="10800000" flipV="1">
              <a:off x="6785528" y="4033683"/>
              <a:ext cx="132735" cy="103239"/>
            </a:xfrm>
            <a:prstGeom prst="line">
              <a:avLst/>
            </a:prstGeom>
            <a:noFill/>
            <a:ln w="19050" algn="ctr">
              <a:solidFill>
                <a:schemeClr val="tx1"/>
              </a:solidFill>
              <a:round/>
              <a:headEnd/>
              <a:tailEnd type="none" w="lg" len="lg"/>
            </a:ln>
          </p:spPr>
        </p:cxnSp>
        <p:cxnSp>
          <p:nvCxnSpPr>
            <p:cNvPr id="56374" name="Straight Connector 71"/>
            <p:cNvCxnSpPr>
              <a:cxnSpLocks noChangeShapeType="1"/>
            </p:cNvCxnSpPr>
            <p:nvPr/>
          </p:nvCxnSpPr>
          <p:spPr bwMode="auto">
            <a:xfrm rot="10800000" flipV="1">
              <a:off x="6916993" y="4033683"/>
              <a:ext cx="132735" cy="103239"/>
            </a:xfrm>
            <a:prstGeom prst="line">
              <a:avLst/>
            </a:prstGeom>
            <a:noFill/>
            <a:ln w="19050" algn="ctr">
              <a:solidFill>
                <a:schemeClr val="tx1"/>
              </a:solidFill>
              <a:round/>
              <a:headEnd/>
              <a:tailEnd type="none" w="lg" len="lg"/>
            </a:ln>
          </p:spPr>
        </p:cxnSp>
      </p:grpSp>
      <p:cxnSp>
        <p:nvCxnSpPr>
          <p:cNvPr id="56337" name="Straight Connector 77"/>
          <p:cNvCxnSpPr>
            <a:cxnSpLocks noChangeShapeType="1"/>
          </p:cNvCxnSpPr>
          <p:nvPr/>
        </p:nvCxnSpPr>
        <p:spPr bwMode="auto">
          <a:xfrm rot="5400000">
            <a:off x="2662237" y="4065369"/>
            <a:ext cx="301625" cy="0"/>
          </a:xfrm>
          <a:prstGeom prst="line">
            <a:avLst/>
          </a:prstGeom>
          <a:noFill/>
          <a:ln w="12700" algn="ctr">
            <a:solidFill>
              <a:schemeClr val="tx1"/>
            </a:solidFill>
            <a:round/>
            <a:headEnd/>
            <a:tailEnd type="none" w="lg" len="lg"/>
          </a:ln>
        </p:spPr>
      </p:cxnSp>
      <p:cxnSp>
        <p:nvCxnSpPr>
          <p:cNvPr id="56338" name="Straight Connector 79"/>
          <p:cNvCxnSpPr>
            <a:cxnSpLocks noChangeShapeType="1"/>
            <a:endCxn id="56333" idx="0"/>
          </p:cNvCxnSpPr>
          <p:nvPr/>
        </p:nvCxnSpPr>
        <p:spPr bwMode="auto">
          <a:xfrm flipV="1">
            <a:off x="5400675" y="3089056"/>
            <a:ext cx="277813" cy="257175"/>
          </a:xfrm>
          <a:prstGeom prst="line">
            <a:avLst/>
          </a:prstGeom>
          <a:noFill/>
          <a:ln w="19050" algn="ctr">
            <a:solidFill>
              <a:srgbClr val="0000FF"/>
            </a:solidFill>
            <a:prstDash val="dash"/>
            <a:round/>
            <a:headEnd/>
            <a:tailEnd type="none" w="lg" len="lg"/>
          </a:ln>
        </p:spPr>
      </p:cxnSp>
      <p:sp>
        <p:nvSpPr>
          <p:cNvPr id="56339" name="TextBox 80"/>
          <p:cNvSpPr txBox="1">
            <a:spLocks noChangeArrowheads="1"/>
          </p:cNvSpPr>
          <p:nvPr/>
        </p:nvSpPr>
        <p:spPr bwMode="auto">
          <a:xfrm>
            <a:off x="5541963" y="3139856"/>
            <a:ext cx="633412" cy="338138"/>
          </a:xfrm>
          <a:prstGeom prst="rect">
            <a:avLst/>
          </a:prstGeom>
          <a:noFill/>
          <a:ln w="9525">
            <a:noFill/>
            <a:miter lim="800000"/>
            <a:headEnd/>
            <a:tailEnd/>
          </a:ln>
        </p:spPr>
        <p:txBody>
          <a:bodyPr>
            <a:spAutoFit/>
          </a:bodyPr>
          <a:lstStyle/>
          <a:p>
            <a:r>
              <a:rPr lang="en-US" sz="800">
                <a:solidFill>
                  <a:srgbClr val="0000FF"/>
                </a:solidFill>
              </a:rPr>
              <a:t>short to chassis</a:t>
            </a:r>
          </a:p>
        </p:txBody>
      </p:sp>
      <p:sp>
        <p:nvSpPr>
          <p:cNvPr id="56340" name="Freeform 82"/>
          <p:cNvSpPr>
            <a:spLocks/>
          </p:cNvSpPr>
          <p:nvPr/>
        </p:nvSpPr>
        <p:spPr bwMode="auto">
          <a:xfrm>
            <a:off x="2740025" y="3014444"/>
            <a:ext cx="3613150" cy="1357312"/>
          </a:xfrm>
          <a:custGeom>
            <a:avLst/>
            <a:gdLst>
              <a:gd name="T0" fmla="*/ 670064 w 3613355"/>
              <a:gd name="T1" fmla="*/ 260383 h 1356852"/>
              <a:gd name="T2" fmla="*/ 2547726 w 3613355"/>
              <a:gd name="T3" fmla="*/ 260383 h 1356852"/>
              <a:gd name="T4" fmla="*/ 2856975 w 3613355"/>
              <a:gd name="T5" fmla="*/ 0 h 1356852"/>
              <a:gd name="T6" fmla="*/ 3608050 w 3613355"/>
              <a:gd name="T7" fmla="*/ 0 h 1356852"/>
              <a:gd name="T8" fmla="*/ 3608050 w 3613355"/>
              <a:gd name="T9" fmla="*/ 1368862 h 1356852"/>
              <a:gd name="T10" fmla="*/ 0 w 3613355"/>
              <a:gd name="T11" fmla="*/ 1368862 h 1356852"/>
              <a:gd name="T12" fmla="*/ 0 w 3613355"/>
              <a:gd name="T13" fmla="*/ 810901 h 1356852"/>
              <a:gd name="T14" fmla="*/ 0 60000 65536"/>
              <a:gd name="T15" fmla="*/ 0 60000 65536"/>
              <a:gd name="T16" fmla="*/ 0 60000 65536"/>
              <a:gd name="T17" fmla="*/ 0 60000 65536"/>
              <a:gd name="T18" fmla="*/ 0 60000 65536"/>
              <a:gd name="T19" fmla="*/ 0 60000 65536"/>
              <a:gd name="T20" fmla="*/ 0 60000 65536"/>
              <a:gd name="T21" fmla="*/ 0 w 3613355"/>
              <a:gd name="T22" fmla="*/ 0 h 1356852"/>
              <a:gd name="T23" fmla="*/ 3613355 w 3613355"/>
              <a:gd name="T24" fmla="*/ 1356852 h 13568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13355" h="1356852">
                <a:moveTo>
                  <a:pt x="671052" y="258097"/>
                </a:moveTo>
                <a:lnTo>
                  <a:pt x="2551471" y="258097"/>
                </a:lnTo>
                <a:lnTo>
                  <a:pt x="2861187" y="0"/>
                </a:lnTo>
                <a:lnTo>
                  <a:pt x="3613355" y="0"/>
                </a:lnTo>
                <a:lnTo>
                  <a:pt x="3613355" y="1356852"/>
                </a:lnTo>
                <a:lnTo>
                  <a:pt x="0" y="1356852"/>
                </a:lnTo>
                <a:lnTo>
                  <a:pt x="0" y="803787"/>
                </a:lnTo>
              </a:path>
            </a:pathLst>
          </a:custGeom>
          <a:noFill/>
          <a:ln w="28575" cap="flat" cmpd="sng" algn="ctr">
            <a:solidFill>
              <a:srgbClr val="FF0000"/>
            </a:solidFill>
            <a:prstDash val="solid"/>
            <a:round/>
            <a:headEnd type="none" w="med" len="med"/>
            <a:tailEnd type="triangle" w="med" len="med"/>
          </a:ln>
        </p:spPr>
        <p:txBody>
          <a:bodyPr anchor="ctr"/>
          <a:lstStyle/>
          <a:p>
            <a:endParaRPr lang="en-US"/>
          </a:p>
        </p:txBody>
      </p:sp>
      <p:sp>
        <p:nvSpPr>
          <p:cNvPr id="56341" name="TextBox 83"/>
          <p:cNvSpPr txBox="1">
            <a:spLocks noChangeArrowheads="1"/>
          </p:cNvSpPr>
          <p:nvPr/>
        </p:nvSpPr>
        <p:spPr bwMode="auto">
          <a:xfrm>
            <a:off x="3656013" y="4381281"/>
            <a:ext cx="1981200" cy="430213"/>
          </a:xfrm>
          <a:prstGeom prst="rect">
            <a:avLst/>
          </a:prstGeom>
          <a:noFill/>
          <a:ln w="9525">
            <a:noFill/>
            <a:miter lim="800000"/>
            <a:headEnd/>
            <a:tailEnd/>
          </a:ln>
        </p:spPr>
        <p:txBody>
          <a:bodyPr>
            <a:spAutoFit/>
          </a:bodyPr>
          <a:lstStyle/>
          <a:p>
            <a:pPr algn="ctr"/>
            <a:r>
              <a:rPr lang="en-US" sz="1100">
                <a:solidFill>
                  <a:srgbClr val="FF0000"/>
                </a:solidFill>
              </a:rPr>
              <a:t>FAULT CURRENT RETURN PATH</a:t>
            </a:r>
          </a:p>
        </p:txBody>
      </p:sp>
      <p:pic>
        <p:nvPicPr>
          <p:cNvPr id="56342" name="Picture 6" descr="C:\Documents and Settings\jmccloskey\Local Settings\Temporary Internet Files\Content.IE5\FSSE9PL6\MM900047044[1].gif"/>
          <p:cNvPicPr>
            <a:picLocks noChangeAspect="1" noChangeArrowheads="1" noCrop="1"/>
          </p:cNvPicPr>
          <p:nvPr/>
        </p:nvPicPr>
        <p:blipFill>
          <a:blip r:embed="rId3" cstate="print"/>
          <a:srcRect/>
          <a:stretch>
            <a:fillRect/>
          </a:stretch>
        </p:blipFill>
        <p:spPr bwMode="auto">
          <a:xfrm>
            <a:off x="2760663" y="2704881"/>
            <a:ext cx="892175" cy="552450"/>
          </a:xfrm>
          <a:prstGeom prst="rect">
            <a:avLst/>
          </a:prstGeom>
          <a:noFill/>
          <a:ln w="9525">
            <a:noFill/>
            <a:miter lim="800000"/>
            <a:headEnd/>
            <a:tailEnd/>
          </a:ln>
        </p:spPr>
      </p:pic>
      <p:sp>
        <p:nvSpPr>
          <p:cNvPr id="56343" name="TextBox 89"/>
          <p:cNvSpPr txBox="1">
            <a:spLocks noChangeArrowheads="1"/>
          </p:cNvSpPr>
          <p:nvPr/>
        </p:nvSpPr>
        <p:spPr bwMode="auto">
          <a:xfrm>
            <a:off x="3403598" y="2750919"/>
            <a:ext cx="1079191" cy="400110"/>
          </a:xfrm>
          <a:prstGeom prst="rect">
            <a:avLst/>
          </a:prstGeom>
          <a:noFill/>
          <a:ln w="9525">
            <a:noFill/>
            <a:miter lim="800000"/>
            <a:headEnd/>
            <a:tailEnd/>
          </a:ln>
        </p:spPr>
        <p:txBody>
          <a:bodyPr wrap="square">
            <a:spAutoFit/>
          </a:bodyPr>
          <a:lstStyle/>
          <a:p>
            <a:r>
              <a:rPr lang="en-US" sz="1000" dirty="0">
                <a:solidFill>
                  <a:srgbClr val="0000FF"/>
                </a:solidFill>
              </a:rPr>
              <a:t>FUSE </a:t>
            </a:r>
            <a:r>
              <a:rPr lang="en-US" sz="1000" dirty="0" smtClean="0">
                <a:solidFill>
                  <a:srgbClr val="0000FF"/>
                </a:solidFill>
              </a:rPr>
              <a:t>CLEARS (GOOD)</a:t>
            </a:r>
            <a:endParaRPr lang="en-US" sz="1000" dirty="0">
              <a:solidFill>
                <a:srgbClr val="0000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157163" y="1066799"/>
            <a:ext cx="8796337" cy="1571297"/>
          </a:xfrm>
        </p:spPr>
        <p:txBody>
          <a:bodyPr/>
          <a:lstStyle/>
          <a:p>
            <a:r>
              <a:rPr lang="en-US" dirty="0" smtClean="0"/>
              <a:t>+28 Vdc may not be a significant shock hazard, but…</a:t>
            </a:r>
          </a:p>
          <a:p>
            <a:pPr lvl="1"/>
            <a:r>
              <a:rPr lang="en-US" dirty="0" smtClean="0"/>
              <a:t>A poor (high impedance) connection in the fault current return path will limit the fault current</a:t>
            </a:r>
          </a:p>
          <a:p>
            <a:pPr lvl="1"/>
            <a:r>
              <a:rPr lang="en-US" dirty="0" smtClean="0"/>
              <a:t>Hardware can be damaged without blowing fuse (bad)</a:t>
            </a:r>
          </a:p>
        </p:txBody>
      </p:sp>
      <p:sp>
        <p:nvSpPr>
          <p:cNvPr id="56323" name="Rectangle 2"/>
          <p:cNvSpPr>
            <a:spLocks noGrp="1" noChangeArrowheads="1"/>
          </p:cNvSpPr>
          <p:nvPr>
            <p:ph type="title"/>
          </p:nvPr>
        </p:nvSpPr>
        <p:spPr/>
        <p:txBody>
          <a:bodyPr/>
          <a:lstStyle/>
          <a:p>
            <a:r>
              <a:rPr lang="en-US" dirty="0" smtClean="0"/>
              <a:t>Safety Ground – Spacecraft Power (Structure)</a:t>
            </a:r>
          </a:p>
        </p:txBody>
      </p:sp>
      <p:grpSp>
        <p:nvGrpSpPr>
          <p:cNvPr id="2" name="Group 113"/>
          <p:cNvGrpSpPr>
            <a:grpSpLocks/>
          </p:cNvGrpSpPr>
          <p:nvPr/>
        </p:nvGrpSpPr>
        <p:grpSpPr bwMode="auto">
          <a:xfrm rot="5400000">
            <a:off x="5295900" y="3552606"/>
            <a:ext cx="228600" cy="152400"/>
            <a:chOff x="1066800" y="2438400"/>
            <a:chExt cx="1447800" cy="685802"/>
          </a:xfrm>
        </p:grpSpPr>
        <p:cxnSp>
          <p:nvCxnSpPr>
            <p:cNvPr id="56381" name="Straight Connector 114"/>
            <p:cNvCxnSpPr>
              <a:cxnSpLocks noChangeShapeType="1"/>
            </p:cNvCxnSpPr>
            <p:nvPr/>
          </p:nvCxnSpPr>
          <p:spPr bwMode="auto">
            <a:xfrm rot="5400000" flipH="1" flipV="1">
              <a:off x="952500" y="2552700"/>
              <a:ext cx="381000" cy="152400"/>
            </a:xfrm>
            <a:prstGeom prst="line">
              <a:avLst/>
            </a:prstGeom>
            <a:noFill/>
            <a:ln w="6350" algn="ctr">
              <a:solidFill>
                <a:schemeClr val="tx1"/>
              </a:solidFill>
              <a:round/>
              <a:headEnd/>
              <a:tailEnd type="none" w="lg" len="lg"/>
            </a:ln>
          </p:spPr>
        </p:cxnSp>
        <p:cxnSp>
          <p:nvCxnSpPr>
            <p:cNvPr id="56382" name="Straight Connector 115"/>
            <p:cNvCxnSpPr>
              <a:cxnSpLocks noChangeShapeType="1"/>
            </p:cNvCxnSpPr>
            <p:nvPr/>
          </p:nvCxnSpPr>
          <p:spPr bwMode="auto">
            <a:xfrm rot="16200000" flipH="1">
              <a:off x="990600" y="2667000"/>
              <a:ext cx="685800" cy="228600"/>
            </a:xfrm>
            <a:prstGeom prst="line">
              <a:avLst/>
            </a:prstGeom>
            <a:noFill/>
            <a:ln w="6350" algn="ctr">
              <a:solidFill>
                <a:schemeClr val="tx1"/>
              </a:solidFill>
              <a:round/>
              <a:headEnd/>
              <a:tailEnd type="none" w="lg" len="lg"/>
            </a:ln>
          </p:spPr>
        </p:cxnSp>
        <p:cxnSp>
          <p:nvCxnSpPr>
            <p:cNvPr id="56383" name="Straight Connector 116"/>
            <p:cNvCxnSpPr>
              <a:cxnSpLocks noChangeShapeType="1"/>
            </p:cNvCxnSpPr>
            <p:nvPr/>
          </p:nvCxnSpPr>
          <p:spPr bwMode="auto">
            <a:xfrm rot="16200000" flipH="1">
              <a:off x="1447800" y="2667000"/>
              <a:ext cx="685800" cy="228600"/>
            </a:xfrm>
            <a:prstGeom prst="line">
              <a:avLst/>
            </a:prstGeom>
            <a:noFill/>
            <a:ln w="6350" algn="ctr">
              <a:solidFill>
                <a:schemeClr val="tx1"/>
              </a:solidFill>
              <a:round/>
              <a:headEnd/>
              <a:tailEnd type="none" w="lg" len="lg"/>
            </a:ln>
          </p:spPr>
        </p:cxnSp>
        <p:cxnSp>
          <p:nvCxnSpPr>
            <p:cNvPr id="56384" name="Straight Connector 117"/>
            <p:cNvCxnSpPr>
              <a:cxnSpLocks noChangeShapeType="1"/>
            </p:cNvCxnSpPr>
            <p:nvPr/>
          </p:nvCxnSpPr>
          <p:spPr bwMode="auto">
            <a:xfrm rot="16200000" flipH="1">
              <a:off x="1905000" y="2667000"/>
              <a:ext cx="685800" cy="228600"/>
            </a:xfrm>
            <a:prstGeom prst="line">
              <a:avLst/>
            </a:prstGeom>
            <a:noFill/>
            <a:ln w="6350" algn="ctr">
              <a:solidFill>
                <a:schemeClr val="tx1"/>
              </a:solidFill>
              <a:round/>
              <a:headEnd/>
              <a:tailEnd type="none" w="lg" len="lg"/>
            </a:ln>
          </p:spPr>
        </p:cxnSp>
        <p:cxnSp>
          <p:nvCxnSpPr>
            <p:cNvPr id="56385" name="Straight Connector 118"/>
            <p:cNvCxnSpPr>
              <a:cxnSpLocks noChangeShapeType="1"/>
            </p:cNvCxnSpPr>
            <p:nvPr/>
          </p:nvCxnSpPr>
          <p:spPr bwMode="auto">
            <a:xfrm rot="5400000" flipH="1" flipV="1">
              <a:off x="2247900" y="2857500"/>
              <a:ext cx="381000" cy="152400"/>
            </a:xfrm>
            <a:prstGeom prst="line">
              <a:avLst/>
            </a:prstGeom>
            <a:noFill/>
            <a:ln w="6350" algn="ctr">
              <a:solidFill>
                <a:schemeClr val="tx1"/>
              </a:solidFill>
              <a:round/>
              <a:headEnd/>
              <a:tailEnd type="none" w="lg" len="lg"/>
            </a:ln>
          </p:spPr>
        </p:cxnSp>
        <p:cxnSp>
          <p:nvCxnSpPr>
            <p:cNvPr id="56386" name="Straight Connector 119"/>
            <p:cNvCxnSpPr>
              <a:cxnSpLocks noChangeShapeType="1"/>
            </p:cNvCxnSpPr>
            <p:nvPr/>
          </p:nvCxnSpPr>
          <p:spPr bwMode="auto">
            <a:xfrm rot="5400000" flipH="1" flipV="1">
              <a:off x="1219200" y="2667000"/>
              <a:ext cx="685800" cy="228600"/>
            </a:xfrm>
            <a:prstGeom prst="line">
              <a:avLst/>
            </a:prstGeom>
            <a:noFill/>
            <a:ln w="6350" algn="ctr">
              <a:solidFill>
                <a:schemeClr val="tx1"/>
              </a:solidFill>
              <a:round/>
              <a:headEnd/>
              <a:tailEnd type="none" w="lg" len="lg"/>
            </a:ln>
          </p:spPr>
        </p:cxnSp>
        <p:cxnSp>
          <p:nvCxnSpPr>
            <p:cNvPr id="56387" name="Straight Connector 120"/>
            <p:cNvCxnSpPr>
              <a:cxnSpLocks noChangeShapeType="1"/>
            </p:cNvCxnSpPr>
            <p:nvPr/>
          </p:nvCxnSpPr>
          <p:spPr bwMode="auto">
            <a:xfrm rot="5400000" flipH="1" flipV="1">
              <a:off x="1676402" y="2667001"/>
              <a:ext cx="685800" cy="228602"/>
            </a:xfrm>
            <a:prstGeom prst="line">
              <a:avLst/>
            </a:prstGeom>
            <a:noFill/>
            <a:ln w="6350" algn="ctr">
              <a:solidFill>
                <a:schemeClr val="tx1"/>
              </a:solidFill>
              <a:round/>
              <a:headEnd/>
              <a:tailEnd type="none" w="lg" len="lg"/>
            </a:ln>
          </p:spPr>
        </p:cxnSp>
      </p:grpSp>
      <p:cxnSp>
        <p:nvCxnSpPr>
          <p:cNvPr id="56325" name="Straight Connector 130"/>
          <p:cNvCxnSpPr>
            <a:cxnSpLocks noChangeShapeType="1"/>
          </p:cNvCxnSpPr>
          <p:nvPr/>
        </p:nvCxnSpPr>
        <p:spPr bwMode="auto">
          <a:xfrm>
            <a:off x="3270250" y="3362106"/>
            <a:ext cx="2133600" cy="0"/>
          </a:xfrm>
          <a:prstGeom prst="line">
            <a:avLst/>
          </a:prstGeom>
          <a:noFill/>
          <a:ln w="12700" algn="ctr">
            <a:solidFill>
              <a:schemeClr val="tx1"/>
            </a:solidFill>
            <a:round/>
            <a:headEnd/>
            <a:tailEnd type="none" w="lg" len="lg"/>
          </a:ln>
        </p:spPr>
      </p:cxnSp>
      <p:cxnSp>
        <p:nvCxnSpPr>
          <p:cNvPr id="56326" name="Straight Connector 131"/>
          <p:cNvCxnSpPr>
            <a:cxnSpLocks noChangeShapeType="1"/>
          </p:cNvCxnSpPr>
          <p:nvPr/>
        </p:nvCxnSpPr>
        <p:spPr bwMode="auto">
          <a:xfrm rot="5400000">
            <a:off x="5334000" y="3438306"/>
            <a:ext cx="152400" cy="0"/>
          </a:xfrm>
          <a:prstGeom prst="line">
            <a:avLst/>
          </a:prstGeom>
          <a:noFill/>
          <a:ln w="12700" algn="ctr">
            <a:solidFill>
              <a:schemeClr val="tx1"/>
            </a:solidFill>
            <a:round/>
            <a:headEnd/>
            <a:tailEnd type="none" w="lg" len="lg"/>
          </a:ln>
        </p:spPr>
      </p:cxnSp>
      <p:cxnSp>
        <p:nvCxnSpPr>
          <p:cNvPr id="56327" name="Straight Connector 132"/>
          <p:cNvCxnSpPr>
            <a:cxnSpLocks noChangeShapeType="1"/>
          </p:cNvCxnSpPr>
          <p:nvPr/>
        </p:nvCxnSpPr>
        <p:spPr bwMode="auto">
          <a:xfrm rot="5400000">
            <a:off x="2537619" y="3639125"/>
            <a:ext cx="550862" cy="0"/>
          </a:xfrm>
          <a:prstGeom prst="line">
            <a:avLst/>
          </a:prstGeom>
          <a:noFill/>
          <a:ln w="12700" algn="ctr">
            <a:solidFill>
              <a:schemeClr val="tx1"/>
            </a:solidFill>
            <a:round/>
            <a:headEnd/>
            <a:tailEnd type="none" w="lg" len="lg"/>
          </a:ln>
        </p:spPr>
      </p:cxnSp>
      <p:cxnSp>
        <p:nvCxnSpPr>
          <p:cNvPr id="56328" name="Straight Connector 133"/>
          <p:cNvCxnSpPr>
            <a:cxnSpLocks noChangeShapeType="1"/>
          </p:cNvCxnSpPr>
          <p:nvPr/>
        </p:nvCxnSpPr>
        <p:spPr bwMode="auto">
          <a:xfrm rot="5400000">
            <a:off x="5320506" y="3832800"/>
            <a:ext cx="179388" cy="0"/>
          </a:xfrm>
          <a:prstGeom prst="line">
            <a:avLst/>
          </a:prstGeom>
          <a:noFill/>
          <a:ln w="12700" algn="ctr">
            <a:solidFill>
              <a:schemeClr val="tx1"/>
            </a:solidFill>
            <a:round/>
            <a:headEnd/>
            <a:tailEnd type="none" w="lg" len="lg"/>
          </a:ln>
        </p:spPr>
      </p:cxnSp>
      <p:pic>
        <p:nvPicPr>
          <p:cNvPr id="56329" name="Picture 2"/>
          <p:cNvPicPr>
            <a:picLocks noChangeAspect="1" noChangeArrowheads="1"/>
          </p:cNvPicPr>
          <p:nvPr/>
        </p:nvPicPr>
        <p:blipFill>
          <a:blip r:embed="rId2" cstate="print"/>
          <a:srcRect t="8360" b="8858"/>
          <a:stretch>
            <a:fillRect/>
          </a:stretch>
        </p:blipFill>
        <p:spPr bwMode="auto">
          <a:xfrm>
            <a:off x="2660650" y="3452594"/>
            <a:ext cx="306388" cy="304800"/>
          </a:xfrm>
          <a:prstGeom prst="rect">
            <a:avLst/>
          </a:prstGeom>
          <a:solidFill>
            <a:schemeClr val="bg1"/>
          </a:solidFill>
          <a:ln w="38100">
            <a:noFill/>
            <a:miter lim="800000"/>
            <a:headEnd/>
            <a:tailEnd type="none" w="lg" len="lg"/>
          </a:ln>
        </p:spPr>
      </p:pic>
      <p:sp>
        <p:nvSpPr>
          <p:cNvPr id="56330" name="TextBox 153"/>
          <p:cNvSpPr txBox="1">
            <a:spLocks noChangeArrowheads="1"/>
          </p:cNvSpPr>
          <p:nvPr/>
        </p:nvSpPr>
        <p:spPr bwMode="auto">
          <a:xfrm>
            <a:off x="2355850" y="3470056"/>
            <a:ext cx="355600" cy="276225"/>
          </a:xfrm>
          <a:prstGeom prst="rect">
            <a:avLst/>
          </a:prstGeom>
          <a:noFill/>
          <a:ln w="9525">
            <a:noFill/>
            <a:miter lim="800000"/>
            <a:headEnd/>
            <a:tailEnd/>
          </a:ln>
        </p:spPr>
        <p:txBody>
          <a:bodyPr wrap="none">
            <a:spAutoFit/>
          </a:bodyPr>
          <a:lstStyle/>
          <a:p>
            <a:r>
              <a:rPr lang="en-US" sz="1200" b="0"/>
              <a:t>V</a:t>
            </a:r>
            <a:r>
              <a:rPr lang="en-US" sz="1200" b="0" baseline="-25000"/>
              <a:t>S</a:t>
            </a:r>
          </a:p>
        </p:txBody>
      </p:sp>
      <p:sp>
        <p:nvSpPr>
          <p:cNvPr id="56331" name="TextBox 154"/>
          <p:cNvSpPr txBox="1">
            <a:spLocks noChangeArrowheads="1"/>
          </p:cNvSpPr>
          <p:nvPr/>
        </p:nvSpPr>
        <p:spPr bwMode="auto">
          <a:xfrm>
            <a:off x="5440363" y="3490694"/>
            <a:ext cx="354012" cy="276225"/>
          </a:xfrm>
          <a:prstGeom prst="rect">
            <a:avLst/>
          </a:prstGeom>
          <a:noFill/>
          <a:ln w="9525">
            <a:noFill/>
            <a:miter lim="800000"/>
            <a:headEnd/>
            <a:tailEnd/>
          </a:ln>
        </p:spPr>
        <p:txBody>
          <a:bodyPr wrap="none">
            <a:spAutoFit/>
          </a:bodyPr>
          <a:lstStyle/>
          <a:p>
            <a:r>
              <a:rPr lang="en-US" sz="1200" b="0"/>
              <a:t>R</a:t>
            </a:r>
            <a:r>
              <a:rPr lang="en-US" sz="1200" b="0" baseline="-25000"/>
              <a:t>L</a:t>
            </a:r>
          </a:p>
        </p:txBody>
      </p:sp>
      <p:cxnSp>
        <p:nvCxnSpPr>
          <p:cNvPr id="56332" name="Straight Connector 19"/>
          <p:cNvCxnSpPr>
            <a:cxnSpLocks noChangeShapeType="1"/>
          </p:cNvCxnSpPr>
          <p:nvPr/>
        </p:nvCxnSpPr>
        <p:spPr bwMode="auto">
          <a:xfrm>
            <a:off x="2805113" y="3914556"/>
            <a:ext cx="2603500" cy="0"/>
          </a:xfrm>
          <a:prstGeom prst="line">
            <a:avLst/>
          </a:prstGeom>
          <a:noFill/>
          <a:ln w="12700" algn="ctr">
            <a:solidFill>
              <a:schemeClr val="tx1"/>
            </a:solidFill>
            <a:round/>
            <a:headEnd/>
            <a:tailEnd type="none" w="lg" len="lg"/>
          </a:ln>
        </p:spPr>
      </p:cxnSp>
      <p:sp>
        <p:nvSpPr>
          <p:cNvPr id="56333" name="Rectangle 20"/>
          <p:cNvSpPr>
            <a:spLocks noChangeArrowheads="1"/>
          </p:cNvSpPr>
          <p:nvPr/>
        </p:nvSpPr>
        <p:spPr bwMode="auto">
          <a:xfrm>
            <a:off x="4906963" y="3089056"/>
            <a:ext cx="1541462" cy="1135063"/>
          </a:xfrm>
          <a:prstGeom prst="rect">
            <a:avLst/>
          </a:prstGeom>
          <a:noFill/>
          <a:ln w="19050" algn="ctr">
            <a:solidFill>
              <a:schemeClr val="tx1"/>
            </a:solidFill>
            <a:round/>
            <a:headEnd/>
            <a:tailEnd type="triangle" w="lg" len="lg"/>
          </a:ln>
        </p:spPr>
        <p:txBody>
          <a:bodyPr/>
          <a:lstStyle/>
          <a:p>
            <a:endParaRPr lang="en-US"/>
          </a:p>
        </p:txBody>
      </p:sp>
      <p:grpSp>
        <p:nvGrpSpPr>
          <p:cNvPr id="3" name="Group 23"/>
          <p:cNvGrpSpPr>
            <a:grpSpLocks/>
          </p:cNvGrpSpPr>
          <p:nvPr/>
        </p:nvGrpSpPr>
        <p:grpSpPr bwMode="auto">
          <a:xfrm>
            <a:off x="3036888" y="3287494"/>
            <a:ext cx="241300" cy="139700"/>
            <a:chOff x="2045110" y="6066503"/>
            <a:chExt cx="762000" cy="381000"/>
          </a:xfrm>
        </p:grpSpPr>
        <p:grpSp>
          <p:nvGrpSpPr>
            <p:cNvPr id="4" name="Group 88"/>
            <p:cNvGrpSpPr>
              <a:grpSpLocks/>
            </p:cNvGrpSpPr>
            <p:nvPr/>
          </p:nvGrpSpPr>
          <p:grpSpPr bwMode="auto">
            <a:xfrm>
              <a:off x="2045110" y="6066503"/>
              <a:ext cx="381000" cy="381000"/>
              <a:chOff x="2895600" y="2743200"/>
              <a:chExt cx="381000" cy="381000"/>
            </a:xfrm>
          </p:grpSpPr>
          <p:sp>
            <p:nvSpPr>
              <p:cNvPr id="29" name="Arc 28"/>
              <p:cNvSpPr/>
              <p:nvPr/>
            </p:nvSpPr>
            <p:spPr bwMode="auto">
              <a:xfrm>
                <a:off x="2895600" y="2743200"/>
                <a:ext cx="381000" cy="381000"/>
              </a:xfrm>
              <a:prstGeom prst="arc">
                <a:avLst/>
              </a:prstGeom>
              <a:noFill/>
              <a:ln w="12700" cap="flat" cmpd="sng" algn="ctr">
                <a:solidFill>
                  <a:schemeClr val="tx1"/>
                </a:solidFill>
                <a:prstDash val="solid"/>
                <a:round/>
                <a:headEnd type="none" w="med" len="med"/>
                <a:tailEnd type="none" w="lg" len="lg"/>
              </a:ln>
              <a:effectLst/>
            </p:spPr>
            <p:txBody>
              <a:bodyPr anchor="ctr"/>
              <a:lstStyle/>
              <a:p>
                <a:pPr algn="ctr">
                  <a:defRPr/>
                </a:pPr>
                <a:endParaRPr lang="en-US"/>
              </a:p>
            </p:txBody>
          </p:sp>
          <p:sp>
            <p:nvSpPr>
              <p:cNvPr id="30" name="Arc 29"/>
              <p:cNvSpPr/>
              <p:nvPr/>
            </p:nvSpPr>
            <p:spPr bwMode="auto">
              <a:xfrm flipH="1">
                <a:off x="2895600" y="2743200"/>
                <a:ext cx="381000" cy="381000"/>
              </a:xfrm>
              <a:prstGeom prst="arc">
                <a:avLst/>
              </a:prstGeom>
              <a:noFill/>
              <a:ln w="12700" cap="flat" cmpd="sng" algn="ctr">
                <a:solidFill>
                  <a:schemeClr val="tx1"/>
                </a:solidFill>
                <a:prstDash val="solid"/>
                <a:round/>
                <a:headEnd type="none" w="med" len="med"/>
                <a:tailEnd type="none" w="lg" len="lg"/>
              </a:ln>
              <a:effectLst/>
            </p:spPr>
            <p:txBody>
              <a:bodyPr anchor="ctr"/>
              <a:lstStyle/>
              <a:p>
                <a:pPr algn="ctr">
                  <a:defRPr/>
                </a:pPr>
                <a:endParaRPr lang="en-US"/>
              </a:p>
            </p:txBody>
          </p:sp>
        </p:grpSp>
        <p:grpSp>
          <p:nvGrpSpPr>
            <p:cNvPr id="5" name="Group 90"/>
            <p:cNvGrpSpPr>
              <a:grpSpLocks/>
            </p:cNvGrpSpPr>
            <p:nvPr/>
          </p:nvGrpSpPr>
          <p:grpSpPr bwMode="auto">
            <a:xfrm flipV="1">
              <a:off x="2426110" y="6066503"/>
              <a:ext cx="381000" cy="381000"/>
              <a:chOff x="2895600" y="2743200"/>
              <a:chExt cx="381000" cy="381000"/>
            </a:xfrm>
          </p:grpSpPr>
          <p:sp>
            <p:nvSpPr>
              <p:cNvPr id="27" name="Arc 26"/>
              <p:cNvSpPr/>
              <p:nvPr/>
            </p:nvSpPr>
            <p:spPr bwMode="auto">
              <a:xfrm>
                <a:off x="2895600" y="2743200"/>
                <a:ext cx="381000" cy="381000"/>
              </a:xfrm>
              <a:prstGeom prst="arc">
                <a:avLst/>
              </a:prstGeom>
              <a:noFill/>
              <a:ln w="12700" cap="flat" cmpd="sng" algn="ctr">
                <a:solidFill>
                  <a:schemeClr val="tx1"/>
                </a:solidFill>
                <a:prstDash val="solid"/>
                <a:round/>
                <a:headEnd type="none" w="med" len="med"/>
                <a:tailEnd type="none" w="lg" len="lg"/>
              </a:ln>
              <a:effectLst/>
            </p:spPr>
            <p:txBody>
              <a:bodyPr anchor="ctr"/>
              <a:lstStyle/>
              <a:p>
                <a:pPr algn="ctr">
                  <a:defRPr/>
                </a:pPr>
                <a:endParaRPr lang="en-US"/>
              </a:p>
            </p:txBody>
          </p:sp>
          <p:sp>
            <p:nvSpPr>
              <p:cNvPr id="28" name="Arc 27"/>
              <p:cNvSpPr/>
              <p:nvPr/>
            </p:nvSpPr>
            <p:spPr bwMode="auto">
              <a:xfrm flipH="1">
                <a:off x="2895600" y="2743200"/>
                <a:ext cx="381000" cy="381000"/>
              </a:xfrm>
              <a:prstGeom prst="arc">
                <a:avLst/>
              </a:prstGeom>
              <a:noFill/>
              <a:ln w="12700" cap="flat" cmpd="sng" algn="ctr">
                <a:solidFill>
                  <a:schemeClr val="tx1"/>
                </a:solidFill>
                <a:prstDash val="solid"/>
                <a:round/>
                <a:headEnd type="none" w="med" len="med"/>
                <a:tailEnd type="none" w="lg" len="lg"/>
              </a:ln>
              <a:effectLst/>
            </p:spPr>
            <p:txBody>
              <a:bodyPr anchor="ctr"/>
              <a:lstStyle/>
              <a:p>
                <a:pPr algn="ctr">
                  <a:defRPr/>
                </a:pPr>
                <a:endParaRPr lang="en-US"/>
              </a:p>
            </p:txBody>
          </p:sp>
        </p:grpSp>
      </p:grpSp>
      <p:cxnSp>
        <p:nvCxnSpPr>
          <p:cNvPr id="56335" name="Straight Connector 32"/>
          <p:cNvCxnSpPr>
            <a:cxnSpLocks noChangeShapeType="1"/>
          </p:cNvCxnSpPr>
          <p:nvPr/>
        </p:nvCxnSpPr>
        <p:spPr bwMode="auto">
          <a:xfrm rot="5400000" flipH="1">
            <a:off x="2924969" y="3245425"/>
            <a:ext cx="0" cy="223838"/>
          </a:xfrm>
          <a:prstGeom prst="line">
            <a:avLst/>
          </a:prstGeom>
          <a:noFill/>
          <a:ln w="12700" algn="ctr">
            <a:solidFill>
              <a:schemeClr val="tx1"/>
            </a:solidFill>
            <a:round/>
            <a:headEnd/>
            <a:tailEnd type="none" w="lg" len="lg"/>
          </a:ln>
        </p:spPr>
      </p:cxnSp>
      <p:grpSp>
        <p:nvGrpSpPr>
          <p:cNvPr id="6" name="Group 75"/>
          <p:cNvGrpSpPr>
            <a:grpSpLocks/>
          </p:cNvGrpSpPr>
          <p:nvPr/>
        </p:nvGrpSpPr>
        <p:grpSpPr bwMode="auto">
          <a:xfrm>
            <a:off x="2570163" y="4826273"/>
            <a:ext cx="4056062" cy="103187"/>
            <a:chOff x="3104535" y="4033683"/>
            <a:chExt cx="4055807" cy="103240"/>
          </a:xfrm>
        </p:grpSpPr>
        <p:cxnSp>
          <p:nvCxnSpPr>
            <p:cNvPr id="56344" name="Straight Connector 40"/>
            <p:cNvCxnSpPr>
              <a:cxnSpLocks noChangeShapeType="1"/>
            </p:cNvCxnSpPr>
            <p:nvPr/>
          </p:nvCxnSpPr>
          <p:spPr bwMode="auto">
            <a:xfrm>
              <a:off x="3104535" y="4033683"/>
              <a:ext cx="4055807" cy="0"/>
            </a:xfrm>
            <a:prstGeom prst="line">
              <a:avLst/>
            </a:prstGeom>
            <a:noFill/>
            <a:ln w="28575" algn="ctr">
              <a:solidFill>
                <a:schemeClr val="tx1"/>
              </a:solidFill>
              <a:round/>
              <a:headEnd/>
              <a:tailEnd type="none" w="lg" len="lg"/>
            </a:ln>
          </p:spPr>
        </p:cxnSp>
        <p:cxnSp>
          <p:nvCxnSpPr>
            <p:cNvPr id="56345" name="Straight Connector 42"/>
            <p:cNvCxnSpPr>
              <a:cxnSpLocks noChangeShapeType="1"/>
            </p:cNvCxnSpPr>
            <p:nvPr/>
          </p:nvCxnSpPr>
          <p:spPr bwMode="auto">
            <a:xfrm rot="10800000" flipV="1">
              <a:off x="3104536" y="4033683"/>
              <a:ext cx="132735" cy="103239"/>
            </a:xfrm>
            <a:prstGeom prst="line">
              <a:avLst/>
            </a:prstGeom>
            <a:noFill/>
            <a:ln w="19050" algn="ctr">
              <a:solidFill>
                <a:schemeClr val="tx1"/>
              </a:solidFill>
              <a:round/>
              <a:headEnd/>
              <a:tailEnd type="none" w="lg" len="lg"/>
            </a:ln>
          </p:spPr>
        </p:cxnSp>
        <p:cxnSp>
          <p:nvCxnSpPr>
            <p:cNvPr id="56346" name="Straight Connector 43"/>
            <p:cNvCxnSpPr>
              <a:cxnSpLocks noChangeShapeType="1"/>
            </p:cNvCxnSpPr>
            <p:nvPr/>
          </p:nvCxnSpPr>
          <p:spPr bwMode="auto">
            <a:xfrm rot="10800000" flipV="1">
              <a:off x="3236000" y="4033683"/>
              <a:ext cx="132735" cy="103239"/>
            </a:xfrm>
            <a:prstGeom prst="line">
              <a:avLst/>
            </a:prstGeom>
            <a:noFill/>
            <a:ln w="19050" algn="ctr">
              <a:solidFill>
                <a:schemeClr val="tx1"/>
              </a:solidFill>
              <a:round/>
              <a:headEnd/>
              <a:tailEnd type="none" w="lg" len="lg"/>
            </a:ln>
          </p:spPr>
        </p:cxnSp>
        <p:cxnSp>
          <p:nvCxnSpPr>
            <p:cNvPr id="56347" name="Straight Connector 44"/>
            <p:cNvCxnSpPr>
              <a:cxnSpLocks noChangeShapeType="1"/>
            </p:cNvCxnSpPr>
            <p:nvPr/>
          </p:nvCxnSpPr>
          <p:spPr bwMode="auto">
            <a:xfrm rot="10800000" flipV="1">
              <a:off x="3367464" y="4033683"/>
              <a:ext cx="132735" cy="103239"/>
            </a:xfrm>
            <a:prstGeom prst="line">
              <a:avLst/>
            </a:prstGeom>
            <a:noFill/>
            <a:ln w="19050" algn="ctr">
              <a:solidFill>
                <a:schemeClr val="tx1"/>
              </a:solidFill>
              <a:round/>
              <a:headEnd/>
              <a:tailEnd type="none" w="lg" len="lg"/>
            </a:ln>
          </p:spPr>
        </p:cxnSp>
        <p:cxnSp>
          <p:nvCxnSpPr>
            <p:cNvPr id="56348" name="Straight Connector 45"/>
            <p:cNvCxnSpPr>
              <a:cxnSpLocks noChangeShapeType="1"/>
            </p:cNvCxnSpPr>
            <p:nvPr/>
          </p:nvCxnSpPr>
          <p:spPr bwMode="auto">
            <a:xfrm rot="10800000" flipV="1">
              <a:off x="3498928" y="4033683"/>
              <a:ext cx="132735" cy="103239"/>
            </a:xfrm>
            <a:prstGeom prst="line">
              <a:avLst/>
            </a:prstGeom>
            <a:noFill/>
            <a:ln w="19050" algn="ctr">
              <a:solidFill>
                <a:schemeClr val="tx1"/>
              </a:solidFill>
              <a:round/>
              <a:headEnd/>
              <a:tailEnd type="none" w="lg" len="lg"/>
            </a:ln>
          </p:spPr>
        </p:cxnSp>
        <p:cxnSp>
          <p:nvCxnSpPr>
            <p:cNvPr id="56349" name="Straight Connector 46"/>
            <p:cNvCxnSpPr>
              <a:cxnSpLocks noChangeShapeType="1"/>
            </p:cNvCxnSpPr>
            <p:nvPr/>
          </p:nvCxnSpPr>
          <p:spPr bwMode="auto">
            <a:xfrm rot="10800000" flipV="1">
              <a:off x="3630392" y="4033683"/>
              <a:ext cx="132735" cy="103239"/>
            </a:xfrm>
            <a:prstGeom prst="line">
              <a:avLst/>
            </a:prstGeom>
            <a:noFill/>
            <a:ln w="19050" algn="ctr">
              <a:solidFill>
                <a:schemeClr val="tx1"/>
              </a:solidFill>
              <a:round/>
              <a:headEnd/>
              <a:tailEnd type="none" w="lg" len="lg"/>
            </a:ln>
          </p:spPr>
        </p:cxnSp>
        <p:cxnSp>
          <p:nvCxnSpPr>
            <p:cNvPr id="56350" name="Straight Connector 47"/>
            <p:cNvCxnSpPr>
              <a:cxnSpLocks noChangeShapeType="1"/>
            </p:cNvCxnSpPr>
            <p:nvPr/>
          </p:nvCxnSpPr>
          <p:spPr bwMode="auto">
            <a:xfrm rot="10800000" flipV="1">
              <a:off x="3761856" y="4033683"/>
              <a:ext cx="132735" cy="103239"/>
            </a:xfrm>
            <a:prstGeom prst="line">
              <a:avLst/>
            </a:prstGeom>
            <a:noFill/>
            <a:ln w="19050" algn="ctr">
              <a:solidFill>
                <a:schemeClr val="tx1"/>
              </a:solidFill>
              <a:round/>
              <a:headEnd/>
              <a:tailEnd type="none" w="lg" len="lg"/>
            </a:ln>
          </p:spPr>
        </p:cxnSp>
        <p:cxnSp>
          <p:nvCxnSpPr>
            <p:cNvPr id="56351" name="Straight Connector 48"/>
            <p:cNvCxnSpPr>
              <a:cxnSpLocks noChangeShapeType="1"/>
            </p:cNvCxnSpPr>
            <p:nvPr/>
          </p:nvCxnSpPr>
          <p:spPr bwMode="auto">
            <a:xfrm rot="10800000" flipV="1">
              <a:off x="3893320" y="4033683"/>
              <a:ext cx="132735" cy="103239"/>
            </a:xfrm>
            <a:prstGeom prst="line">
              <a:avLst/>
            </a:prstGeom>
            <a:noFill/>
            <a:ln w="19050" algn="ctr">
              <a:solidFill>
                <a:schemeClr val="tx1"/>
              </a:solidFill>
              <a:round/>
              <a:headEnd/>
              <a:tailEnd type="none" w="lg" len="lg"/>
            </a:ln>
          </p:spPr>
        </p:cxnSp>
        <p:cxnSp>
          <p:nvCxnSpPr>
            <p:cNvPr id="56352" name="Straight Connector 49"/>
            <p:cNvCxnSpPr>
              <a:cxnSpLocks noChangeShapeType="1"/>
            </p:cNvCxnSpPr>
            <p:nvPr/>
          </p:nvCxnSpPr>
          <p:spPr bwMode="auto">
            <a:xfrm rot="10800000" flipV="1">
              <a:off x="4024784" y="4033683"/>
              <a:ext cx="132735" cy="103239"/>
            </a:xfrm>
            <a:prstGeom prst="line">
              <a:avLst/>
            </a:prstGeom>
            <a:noFill/>
            <a:ln w="19050" algn="ctr">
              <a:solidFill>
                <a:schemeClr val="tx1"/>
              </a:solidFill>
              <a:round/>
              <a:headEnd/>
              <a:tailEnd type="none" w="lg" len="lg"/>
            </a:ln>
          </p:spPr>
        </p:cxnSp>
        <p:cxnSp>
          <p:nvCxnSpPr>
            <p:cNvPr id="56353" name="Straight Connector 50"/>
            <p:cNvCxnSpPr>
              <a:cxnSpLocks noChangeShapeType="1"/>
            </p:cNvCxnSpPr>
            <p:nvPr/>
          </p:nvCxnSpPr>
          <p:spPr bwMode="auto">
            <a:xfrm rot="10800000" flipV="1">
              <a:off x="4156248" y="4033683"/>
              <a:ext cx="132735" cy="103239"/>
            </a:xfrm>
            <a:prstGeom prst="line">
              <a:avLst/>
            </a:prstGeom>
            <a:noFill/>
            <a:ln w="19050" algn="ctr">
              <a:solidFill>
                <a:schemeClr val="tx1"/>
              </a:solidFill>
              <a:round/>
              <a:headEnd/>
              <a:tailEnd type="none" w="lg" len="lg"/>
            </a:ln>
          </p:spPr>
        </p:cxnSp>
        <p:cxnSp>
          <p:nvCxnSpPr>
            <p:cNvPr id="56354" name="Straight Connector 51"/>
            <p:cNvCxnSpPr>
              <a:cxnSpLocks noChangeShapeType="1"/>
            </p:cNvCxnSpPr>
            <p:nvPr/>
          </p:nvCxnSpPr>
          <p:spPr bwMode="auto">
            <a:xfrm rot="10800000" flipV="1">
              <a:off x="4287712" y="4033683"/>
              <a:ext cx="132735" cy="103239"/>
            </a:xfrm>
            <a:prstGeom prst="line">
              <a:avLst/>
            </a:prstGeom>
            <a:noFill/>
            <a:ln w="19050" algn="ctr">
              <a:solidFill>
                <a:schemeClr val="tx1"/>
              </a:solidFill>
              <a:round/>
              <a:headEnd/>
              <a:tailEnd type="none" w="lg" len="lg"/>
            </a:ln>
          </p:spPr>
        </p:cxnSp>
        <p:cxnSp>
          <p:nvCxnSpPr>
            <p:cNvPr id="56355" name="Straight Connector 52"/>
            <p:cNvCxnSpPr>
              <a:cxnSpLocks noChangeShapeType="1"/>
            </p:cNvCxnSpPr>
            <p:nvPr/>
          </p:nvCxnSpPr>
          <p:spPr bwMode="auto">
            <a:xfrm rot="10800000" flipV="1">
              <a:off x="4419176" y="4033683"/>
              <a:ext cx="132735" cy="103239"/>
            </a:xfrm>
            <a:prstGeom prst="line">
              <a:avLst/>
            </a:prstGeom>
            <a:noFill/>
            <a:ln w="19050" algn="ctr">
              <a:solidFill>
                <a:schemeClr val="tx1"/>
              </a:solidFill>
              <a:round/>
              <a:headEnd/>
              <a:tailEnd type="none" w="lg" len="lg"/>
            </a:ln>
          </p:spPr>
        </p:cxnSp>
        <p:cxnSp>
          <p:nvCxnSpPr>
            <p:cNvPr id="56356" name="Straight Connector 53"/>
            <p:cNvCxnSpPr>
              <a:cxnSpLocks noChangeShapeType="1"/>
            </p:cNvCxnSpPr>
            <p:nvPr/>
          </p:nvCxnSpPr>
          <p:spPr bwMode="auto">
            <a:xfrm rot="10800000" flipV="1">
              <a:off x="4550640" y="4033683"/>
              <a:ext cx="132735" cy="103239"/>
            </a:xfrm>
            <a:prstGeom prst="line">
              <a:avLst/>
            </a:prstGeom>
            <a:noFill/>
            <a:ln w="19050" algn="ctr">
              <a:solidFill>
                <a:schemeClr val="tx1"/>
              </a:solidFill>
              <a:round/>
              <a:headEnd/>
              <a:tailEnd type="none" w="lg" len="lg"/>
            </a:ln>
          </p:spPr>
        </p:cxnSp>
        <p:cxnSp>
          <p:nvCxnSpPr>
            <p:cNvPr id="56357" name="Straight Connector 54"/>
            <p:cNvCxnSpPr>
              <a:cxnSpLocks noChangeShapeType="1"/>
            </p:cNvCxnSpPr>
            <p:nvPr/>
          </p:nvCxnSpPr>
          <p:spPr bwMode="auto">
            <a:xfrm rot="10800000" flipV="1">
              <a:off x="4682104" y="4033683"/>
              <a:ext cx="132735" cy="103239"/>
            </a:xfrm>
            <a:prstGeom prst="line">
              <a:avLst/>
            </a:prstGeom>
            <a:noFill/>
            <a:ln w="19050" algn="ctr">
              <a:solidFill>
                <a:schemeClr val="tx1"/>
              </a:solidFill>
              <a:round/>
              <a:headEnd/>
              <a:tailEnd type="none" w="lg" len="lg"/>
            </a:ln>
          </p:spPr>
        </p:cxnSp>
        <p:cxnSp>
          <p:nvCxnSpPr>
            <p:cNvPr id="56358" name="Straight Connector 55"/>
            <p:cNvCxnSpPr>
              <a:cxnSpLocks noChangeShapeType="1"/>
            </p:cNvCxnSpPr>
            <p:nvPr/>
          </p:nvCxnSpPr>
          <p:spPr bwMode="auto">
            <a:xfrm rot="10800000" flipV="1">
              <a:off x="4813568" y="4033683"/>
              <a:ext cx="132735" cy="103239"/>
            </a:xfrm>
            <a:prstGeom prst="line">
              <a:avLst/>
            </a:prstGeom>
            <a:noFill/>
            <a:ln w="19050" algn="ctr">
              <a:solidFill>
                <a:schemeClr val="tx1"/>
              </a:solidFill>
              <a:round/>
              <a:headEnd/>
              <a:tailEnd type="none" w="lg" len="lg"/>
            </a:ln>
          </p:spPr>
        </p:cxnSp>
        <p:cxnSp>
          <p:nvCxnSpPr>
            <p:cNvPr id="56359" name="Straight Connector 56"/>
            <p:cNvCxnSpPr>
              <a:cxnSpLocks noChangeShapeType="1"/>
            </p:cNvCxnSpPr>
            <p:nvPr/>
          </p:nvCxnSpPr>
          <p:spPr bwMode="auto">
            <a:xfrm rot="10800000" flipV="1">
              <a:off x="4945032" y="4033683"/>
              <a:ext cx="132735" cy="103239"/>
            </a:xfrm>
            <a:prstGeom prst="line">
              <a:avLst/>
            </a:prstGeom>
            <a:noFill/>
            <a:ln w="19050" algn="ctr">
              <a:solidFill>
                <a:schemeClr val="tx1"/>
              </a:solidFill>
              <a:round/>
              <a:headEnd/>
              <a:tailEnd type="none" w="lg" len="lg"/>
            </a:ln>
          </p:spPr>
        </p:cxnSp>
        <p:cxnSp>
          <p:nvCxnSpPr>
            <p:cNvPr id="56360" name="Straight Connector 57"/>
            <p:cNvCxnSpPr>
              <a:cxnSpLocks noChangeShapeType="1"/>
            </p:cNvCxnSpPr>
            <p:nvPr/>
          </p:nvCxnSpPr>
          <p:spPr bwMode="auto">
            <a:xfrm rot="10800000" flipV="1">
              <a:off x="5076496" y="4033683"/>
              <a:ext cx="132735" cy="103239"/>
            </a:xfrm>
            <a:prstGeom prst="line">
              <a:avLst/>
            </a:prstGeom>
            <a:noFill/>
            <a:ln w="19050" algn="ctr">
              <a:solidFill>
                <a:schemeClr val="tx1"/>
              </a:solidFill>
              <a:round/>
              <a:headEnd/>
              <a:tailEnd type="none" w="lg" len="lg"/>
            </a:ln>
          </p:spPr>
        </p:cxnSp>
        <p:cxnSp>
          <p:nvCxnSpPr>
            <p:cNvPr id="56361" name="Straight Connector 58"/>
            <p:cNvCxnSpPr>
              <a:cxnSpLocks noChangeShapeType="1"/>
            </p:cNvCxnSpPr>
            <p:nvPr/>
          </p:nvCxnSpPr>
          <p:spPr bwMode="auto">
            <a:xfrm rot="10800000" flipV="1">
              <a:off x="5207960" y="4033683"/>
              <a:ext cx="132735" cy="103239"/>
            </a:xfrm>
            <a:prstGeom prst="line">
              <a:avLst/>
            </a:prstGeom>
            <a:noFill/>
            <a:ln w="19050" algn="ctr">
              <a:solidFill>
                <a:schemeClr val="tx1"/>
              </a:solidFill>
              <a:round/>
              <a:headEnd/>
              <a:tailEnd type="none" w="lg" len="lg"/>
            </a:ln>
          </p:spPr>
        </p:cxnSp>
        <p:cxnSp>
          <p:nvCxnSpPr>
            <p:cNvPr id="56362" name="Straight Connector 59"/>
            <p:cNvCxnSpPr>
              <a:cxnSpLocks noChangeShapeType="1"/>
            </p:cNvCxnSpPr>
            <p:nvPr/>
          </p:nvCxnSpPr>
          <p:spPr bwMode="auto">
            <a:xfrm rot="10800000" flipV="1">
              <a:off x="5339424" y="4033683"/>
              <a:ext cx="132735" cy="103239"/>
            </a:xfrm>
            <a:prstGeom prst="line">
              <a:avLst/>
            </a:prstGeom>
            <a:noFill/>
            <a:ln w="19050" algn="ctr">
              <a:solidFill>
                <a:schemeClr val="tx1"/>
              </a:solidFill>
              <a:round/>
              <a:headEnd/>
              <a:tailEnd type="none" w="lg" len="lg"/>
            </a:ln>
          </p:spPr>
        </p:cxnSp>
        <p:cxnSp>
          <p:nvCxnSpPr>
            <p:cNvPr id="56363" name="Straight Connector 60"/>
            <p:cNvCxnSpPr>
              <a:cxnSpLocks noChangeShapeType="1"/>
            </p:cNvCxnSpPr>
            <p:nvPr/>
          </p:nvCxnSpPr>
          <p:spPr bwMode="auto">
            <a:xfrm rot="10800000" flipV="1">
              <a:off x="5470888" y="4033683"/>
              <a:ext cx="132735" cy="103239"/>
            </a:xfrm>
            <a:prstGeom prst="line">
              <a:avLst/>
            </a:prstGeom>
            <a:noFill/>
            <a:ln w="19050" algn="ctr">
              <a:solidFill>
                <a:schemeClr val="tx1"/>
              </a:solidFill>
              <a:round/>
              <a:headEnd/>
              <a:tailEnd type="none" w="lg" len="lg"/>
            </a:ln>
          </p:spPr>
        </p:cxnSp>
        <p:cxnSp>
          <p:nvCxnSpPr>
            <p:cNvPr id="56364" name="Straight Connector 61"/>
            <p:cNvCxnSpPr>
              <a:cxnSpLocks noChangeShapeType="1"/>
            </p:cNvCxnSpPr>
            <p:nvPr/>
          </p:nvCxnSpPr>
          <p:spPr bwMode="auto">
            <a:xfrm rot="10800000" flipV="1">
              <a:off x="5602352" y="4033683"/>
              <a:ext cx="132735" cy="103239"/>
            </a:xfrm>
            <a:prstGeom prst="line">
              <a:avLst/>
            </a:prstGeom>
            <a:noFill/>
            <a:ln w="19050" algn="ctr">
              <a:solidFill>
                <a:schemeClr val="tx1"/>
              </a:solidFill>
              <a:round/>
              <a:headEnd/>
              <a:tailEnd type="none" w="lg" len="lg"/>
            </a:ln>
          </p:spPr>
        </p:cxnSp>
        <p:cxnSp>
          <p:nvCxnSpPr>
            <p:cNvPr id="56365" name="Straight Connector 62"/>
            <p:cNvCxnSpPr>
              <a:cxnSpLocks noChangeShapeType="1"/>
            </p:cNvCxnSpPr>
            <p:nvPr/>
          </p:nvCxnSpPr>
          <p:spPr bwMode="auto">
            <a:xfrm rot="10800000" flipV="1">
              <a:off x="5733816" y="4033684"/>
              <a:ext cx="132735" cy="103239"/>
            </a:xfrm>
            <a:prstGeom prst="line">
              <a:avLst/>
            </a:prstGeom>
            <a:noFill/>
            <a:ln w="19050" algn="ctr">
              <a:solidFill>
                <a:schemeClr val="tx1"/>
              </a:solidFill>
              <a:round/>
              <a:headEnd/>
              <a:tailEnd type="none" w="lg" len="lg"/>
            </a:ln>
          </p:spPr>
        </p:cxnSp>
        <p:cxnSp>
          <p:nvCxnSpPr>
            <p:cNvPr id="56366" name="Straight Connector 63"/>
            <p:cNvCxnSpPr>
              <a:cxnSpLocks noChangeShapeType="1"/>
            </p:cNvCxnSpPr>
            <p:nvPr/>
          </p:nvCxnSpPr>
          <p:spPr bwMode="auto">
            <a:xfrm rot="10800000" flipV="1">
              <a:off x="5865280" y="4033683"/>
              <a:ext cx="132735" cy="103239"/>
            </a:xfrm>
            <a:prstGeom prst="line">
              <a:avLst/>
            </a:prstGeom>
            <a:noFill/>
            <a:ln w="19050" algn="ctr">
              <a:solidFill>
                <a:schemeClr val="tx1"/>
              </a:solidFill>
              <a:round/>
              <a:headEnd/>
              <a:tailEnd type="none" w="lg" len="lg"/>
            </a:ln>
          </p:spPr>
        </p:cxnSp>
        <p:cxnSp>
          <p:nvCxnSpPr>
            <p:cNvPr id="56367" name="Straight Connector 64"/>
            <p:cNvCxnSpPr>
              <a:cxnSpLocks noChangeShapeType="1"/>
            </p:cNvCxnSpPr>
            <p:nvPr/>
          </p:nvCxnSpPr>
          <p:spPr bwMode="auto">
            <a:xfrm rot="10800000" flipV="1">
              <a:off x="5996744" y="4033683"/>
              <a:ext cx="132735" cy="103239"/>
            </a:xfrm>
            <a:prstGeom prst="line">
              <a:avLst/>
            </a:prstGeom>
            <a:noFill/>
            <a:ln w="19050" algn="ctr">
              <a:solidFill>
                <a:schemeClr val="tx1"/>
              </a:solidFill>
              <a:round/>
              <a:headEnd/>
              <a:tailEnd type="none" w="lg" len="lg"/>
            </a:ln>
          </p:spPr>
        </p:cxnSp>
        <p:cxnSp>
          <p:nvCxnSpPr>
            <p:cNvPr id="56368" name="Straight Connector 65"/>
            <p:cNvCxnSpPr>
              <a:cxnSpLocks noChangeShapeType="1"/>
            </p:cNvCxnSpPr>
            <p:nvPr/>
          </p:nvCxnSpPr>
          <p:spPr bwMode="auto">
            <a:xfrm rot="10800000" flipV="1">
              <a:off x="6128208" y="4033683"/>
              <a:ext cx="132735" cy="103239"/>
            </a:xfrm>
            <a:prstGeom prst="line">
              <a:avLst/>
            </a:prstGeom>
            <a:noFill/>
            <a:ln w="19050" algn="ctr">
              <a:solidFill>
                <a:schemeClr val="tx1"/>
              </a:solidFill>
              <a:round/>
              <a:headEnd/>
              <a:tailEnd type="none" w="lg" len="lg"/>
            </a:ln>
          </p:spPr>
        </p:cxnSp>
        <p:cxnSp>
          <p:nvCxnSpPr>
            <p:cNvPr id="56369" name="Straight Connector 66"/>
            <p:cNvCxnSpPr>
              <a:cxnSpLocks noChangeShapeType="1"/>
            </p:cNvCxnSpPr>
            <p:nvPr/>
          </p:nvCxnSpPr>
          <p:spPr bwMode="auto">
            <a:xfrm rot="10800000" flipV="1">
              <a:off x="6259672" y="4033683"/>
              <a:ext cx="132735" cy="103239"/>
            </a:xfrm>
            <a:prstGeom prst="line">
              <a:avLst/>
            </a:prstGeom>
            <a:noFill/>
            <a:ln w="19050" algn="ctr">
              <a:solidFill>
                <a:schemeClr val="tx1"/>
              </a:solidFill>
              <a:round/>
              <a:headEnd/>
              <a:tailEnd type="none" w="lg" len="lg"/>
            </a:ln>
          </p:spPr>
        </p:cxnSp>
        <p:cxnSp>
          <p:nvCxnSpPr>
            <p:cNvPr id="56370" name="Straight Connector 67"/>
            <p:cNvCxnSpPr>
              <a:cxnSpLocks noChangeShapeType="1"/>
            </p:cNvCxnSpPr>
            <p:nvPr/>
          </p:nvCxnSpPr>
          <p:spPr bwMode="auto">
            <a:xfrm rot="10800000" flipV="1">
              <a:off x="6391136" y="4033683"/>
              <a:ext cx="132735" cy="103239"/>
            </a:xfrm>
            <a:prstGeom prst="line">
              <a:avLst/>
            </a:prstGeom>
            <a:noFill/>
            <a:ln w="19050" algn="ctr">
              <a:solidFill>
                <a:schemeClr val="tx1"/>
              </a:solidFill>
              <a:round/>
              <a:headEnd/>
              <a:tailEnd type="none" w="lg" len="lg"/>
            </a:ln>
          </p:spPr>
        </p:cxnSp>
        <p:cxnSp>
          <p:nvCxnSpPr>
            <p:cNvPr id="56371" name="Straight Connector 68"/>
            <p:cNvCxnSpPr>
              <a:cxnSpLocks noChangeShapeType="1"/>
            </p:cNvCxnSpPr>
            <p:nvPr/>
          </p:nvCxnSpPr>
          <p:spPr bwMode="auto">
            <a:xfrm rot="10800000" flipV="1">
              <a:off x="6522600" y="4033683"/>
              <a:ext cx="132735" cy="103239"/>
            </a:xfrm>
            <a:prstGeom prst="line">
              <a:avLst/>
            </a:prstGeom>
            <a:noFill/>
            <a:ln w="19050" algn="ctr">
              <a:solidFill>
                <a:schemeClr val="tx1"/>
              </a:solidFill>
              <a:round/>
              <a:headEnd/>
              <a:tailEnd type="none" w="lg" len="lg"/>
            </a:ln>
          </p:spPr>
        </p:cxnSp>
        <p:cxnSp>
          <p:nvCxnSpPr>
            <p:cNvPr id="56372" name="Straight Connector 69"/>
            <p:cNvCxnSpPr>
              <a:cxnSpLocks noChangeShapeType="1"/>
            </p:cNvCxnSpPr>
            <p:nvPr/>
          </p:nvCxnSpPr>
          <p:spPr bwMode="auto">
            <a:xfrm rot="10800000" flipV="1">
              <a:off x="6654064" y="4033683"/>
              <a:ext cx="132735" cy="103239"/>
            </a:xfrm>
            <a:prstGeom prst="line">
              <a:avLst/>
            </a:prstGeom>
            <a:noFill/>
            <a:ln w="19050" algn="ctr">
              <a:solidFill>
                <a:schemeClr val="tx1"/>
              </a:solidFill>
              <a:round/>
              <a:headEnd/>
              <a:tailEnd type="none" w="lg" len="lg"/>
            </a:ln>
          </p:spPr>
        </p:cxnSp>
        <p:cxnSp>
          <p:nvCxnSpPr>
            <p:cNvPr id="56373" name="Straight Connector 70"/>
            <p:cNvCxnSpPr>
              <a:cxnSpLocks noChangeShapeType="1"/>
            </p:cNvCxnSpPr>
            <p:nvPr/>
          </p:nvCxnSpPr>
          <p:spPr bwMode="auto">
            <a:xfrm rot="10800000" flipV="1">
              <a:off x="6785528" y="4033683"/>
              <a:ext cx="132735" cy="103239"/>
            </a:xfrm>
            <a:prstGeom prst="line">
              <a:avLst/>
            </a:prstGeom>
            <a:noFill/>
            <a:ln w="19050" algn="ctr">
              <a:solidFill>
                <a:schemeClr val="tx1"/>
              </a:solidFill>
              <a:round/>
              <a:headEnd/>
              <a:tailEnd type="none" w="lg" len="lg"/>
            </a:ln>
          </p:spPr>
        </p:cxnSp>
        <p:cxnSp>
          <p:nvCxnSpPr>
            <p:cNvPr id="56374" name="Straight Connector 71"/>
            <p:cNvCxnSpPr>
              <a:cxnSpLocks noChangeShapeType="1"/>
            </p:cNvCxnSpPr>
            <p:nvPr/>
          </p:nvCxnSpPr>
          <p:spPr bwMode="auto">
            <a:xfrm rot="10800000" flipV="1">
              <a:off x="6916993" y="4033683"/>
              <a:ext cx="132735" cy="103239"/>
            </a:xfrm>
            <a:prstGeom prst="line">
              <a:avLst/>
            </a:prstGeom>
            <a:noFill/>
            <a:ln w="19050" algn="ctr">
              <a:solidFill>
                <a:schemeClr val="tx1"/>
              </a:solidFill>
              <a:round/>
              <a:headEnd/>
              <a:tailEnd type="none" w="lg" len="lg"/>
            </a:ln>
          </p:spPr>
        </p:cxnSp>
      </p:grpSp>
      <p:cxnSp>
        <p:nvCxnSpPr>
          <p:cNvPr id="56337" name="Straight Connector 77"/>
          <p:cNvCxnSpPr>
            <a:cxnSpLocks noChangeShapeType="1"/>
          </p:cNvCxnSpPr>
          <p:nvPr/>
        </p:nvCxnSpPr>
        <p:spPr bwMode="auto">
          <a:xfrm>
            <a:off x="2813050" y="3914556"/>
            <a:ext cx="0" cy="910208"/>
          </a:xfrm>
          <a:prstGeom prst="line">
            <a:avLst/>
          </a:prstGeom>
          <a:noFill/>
          <a:ln w="12700" algn="ctr">
            <a:solidFill>
              <a:schemeClr val="tx1"/>
            </a:solidFill>
            <a:round/>
            <a:headEnd/>
            <a:tailEnd type="none" w="lg" len="lg"/>
          </a:ln>
        </p:spPr>
      </p:cxnSp>
      <p:cxnSp>
        <p:nvCxnSpPr>
          <p:cNvPr id="56338" name="Straight Connector 79"/>
          <p:cNvCxnSpPr>
            <a:cxnSpLocks noChangeShapeType="1"/>
            <a:endCxn id="56333" idx="0"/>
          </p:cNvCxnSpPr>
          <p:nvPr/>
        </p:nvCxnSpPr>
        <p:spPr bwMode="auto">
          <a:xfrm flipV="1">
            <a:off x="5400675" y="3089056"/>
            <a:ext cx="277813" cy="257175"/>
          </a:xfrm>
          <a:prstGeom prst="line">
            <a:avLst/>
          </a:prstGeom>
          <a:noFill/>
          <a:ln w="19050" algn="ctr">
            <a:solidFill>
              <a:srgbClr val="0000FF"/>
            </a:solidFill>
            <a:prstDash val="dash"/>
            <a:round/>
            <a:headEnd/>
            <a:tailEnd type="none" w="lg" len="lg"/>
          </a:ln>
        </p:spPr>
      </p:cxnSp>
      <p:sp>
        <p:nvSpPr>
          <p:cNvPr id="56341" name="TextBox 83"/>
          <p:cNvSpPr txBox="1">
            <a:spLocks noChangeArrowheads="1"/>
          </p:cNvSpPr>
          <p:nvPr/>
        </p:nvSpPr>
        <p:spPr bwMode="auto">
          <a:xfrm>
            <a:off x="3656013" y="5037865"/>
            <a:ext cx="1981200" cy="430213"/>
          </a:xfrm>
          <a:prstGeom prst="rect">
            <a:avLst/>
          </a:prstGeom>
          <a:noFill/>
          <a:ln w="9525">
            <a:noFill/>
            <a:miter lim="800000"/>
            <a:headEnd/>
            <a:tailEnd/>
          </a:ln>
        </p:spPr>
        <p:txBody>
          <a:bodyPr>
            <a:spAutoFit/>
          </a:bodyPr>
          <a:lstStyle/>
          <a:p>
            <a:pPr algn="ctr"/>
            <a:r>
              <a:rPr lang="en-US" sz="1100">
                <a:solidFill>
                  <a:srgbClr val="FF0000"/>
                </a:solidFill>
              </a:rPr>
              <a:t>FAULT CURRENT RETURN PATH</a:t>
            </a:r>
          </a:p>
        </p:txBody>
      </p:sp>
      <p:pic>
        <p:nvPicPr>
          <p:cNvPr id="56342" name="Picture 6" descr="C:\Documents and Settings\jmccloskey\Local Settings\Temporary Internet Files\Content.IE5\FSSE9PL6\MM900047044[1].gif"/>
          <p:cNvPicPr>
            <a:picLocks noChangeAspect="1" noChangeArrowheads="1" noCrop="1"/>
          </p:cNvPicPr>
          <p:nvPr/>
        </p:nvPicPr>
        <p:blipFill>
          <a:blip r:embed="rId3" cstate="print"/>
          <a:srcRect/>
          <a:stretch>
            <a:fillRect/>
          </a:stretch>
        </p:blipFill>
        <p:spPr bwMode="auto">
          <a:xfrm>
            <a:off x="5407218" y="3084023"/>
            <a:ext cx="892175" cy="552450"/>
          </a:xfrm>
          <a:prstGeom prst="rect">
            <a:avLst/>
          </a:prstGeom>
          <a:noFill/>
          <a:ln w="9525">
            <a:noFill/>
            <a:miter lim="800000"/>
            <a:headEnd/>
            <a:tailEnd/>
          </a:ln>
        </p:spPr>
      </p:pic>
      <p:sp>
        <p:nvSpPr>
          <p:cNvPr id="56343" name="TextBox 89"/>
          <p:cNvSpPr txBox="1">
            <a:spLocks noChangeArrowheads="1"/>
          </p:cNvSpPr>
          <p:nvPr/>
        </p:nvSpPr>
        <p:spPr bwMode="auto">
          <a:xfrm>
            <a:off x="2623029" y="2750919"/>
            <a:ext cx="1153533" cy="400110"/>
          </a:xfrm>
          <a:prstGeom prst="rect">
            <a:avLst/>
          </a:prstGeom>
          <a:noFill/>
          <a:ln w="9525">
            <a:noFill/>
            <a:miter lim="800000"/>
            <a:headEnd/>
            <a:tailEnd/>
          </a:ln>
        </p:spPr>
        <p:txBody>
          <a:bodyPr wrap="square">
            <a:spAutoFit/>
          </a:bodyPr>
          <a:lstStyle/>
          <a:p>
            <a:pPr algn="ctr"/>
            <a:r>
              <a:rPr lang="en-US" sz="1000" dirty="0">
                <a:solidFill>
                  <a:srgbClr val="0000FF"/>
                </a:solidFill>
              </a:rPr>
              <a:t>FUSE </a:t>
            </a:r>
            <a:r>
              <a:rPr lang="en-US" sz="1000" dirty="0" smtClean="0">
                <a:solidFill>
                  <a:srgbClr val="0000FF"/>
                </a:solidFill>
              </a:rPr>
              <a:t>MAY NOT CLEAR (BAD)</a:t>
            </a:r>
            <a:endParaRPr lang="en-US" sz="1000" dirty="0">
              <a:solidFill>
                <a:srgbClr val="0000FF"/>
              </a:solidFill>
            </a:endParaRPr>
          </a:p>
        </p:txBody>
      </p:sp>
      <p:sp>
        <p:nvSpPr>
          <p:cNvPr id="70" name="TextBox 69"/>
          <p:cNvSpPr txBox="1"/>
          <p:nvPr/>
        </p:nvSpPr>
        <p:spPr>
          <a:xfrm>
            <a:off x="4508276" y="4270121"/>
            <a:ext cx="1598342" cy="461665"/>
          </a:xfrm>
          <a:prstGeom prst="rect">
            <a:avLst/>
          </a:prstGeom>
          <a:noFill/>
        </p:spPr>
        <p:txBody>
          <a:bodyPr wrap="square" rtlCol="0">
            <a:spAutoFit/>
          </a:bodyPr>
          <a:lstStyle/>
          <a:p>
            <a:pPr algn="ctr"/>
            <a:r>
              <a:rPr lang="en-US" sz="1200" dirty="0" smtClean="0">
                <a:solidFill>
                  <a:srgbClr val="0000FF"/>
                </a:solidFill>
              </a:rPr>
              <a:t>HIGH IMPEDANCE CONNECTION</a:t>
            </a:r>
            <a:endParaRPr lang="en-US" sz="1200" dirty="0">
              <a:solidFill>
                <a:srgbClr val="0000FF"/>
              </a:solidFill>
            </a:endParaRPr>
          </a:p>
        </p:txBody>
      </p:sp>
      <p:sp>
        <p:nvSpPr>
          <p:cNvPr id="71" name="Freeform 82"/>
          <p:cNvSpPr>
            <a:spLocks/>
          </p:cNvSpPr>
          <p:nvPr/>
        </p:nvSpPr>
        <p:spPr bwMode="auto">
          <a:xfrm>
            <a:off x="2729139" y="3014444"/>
            <a:ext cx="3624104" cy="1957181"/>
          </a:xfrm>
          <a:custGeom>
            <a:avLst/>
            <a:gdLst>
              <a:gd name="T0" fmla="*/ 670064 w 3613355"/>
              <a:gd name="T1" fmla="*/ 260383 h 1356852"/>
              <a:gd name="T2" fmla="*/ 2547726 w 3613355"/>
              <a:gd name="T3" fmla="*/ 260383 h 1356852"/>
              <a:gd name="T4" fmla="*/ 2856975 w 3613355"/>
              <a:gd name="T5" fmla="*/ 0 h 1356852"/>
              <a:gd name="T6" fmla="*/ 3608050 w 3613355"/>
              <a:gd name="T7" fmla="*/ 0 h 1356852"/>
              <a:gd name="T8" fmla="*/ 3608050 w 3613355"/>
              <a:gd name="T9" fmla="*/ 1368862 h 1356852"/>
              <a:gd name="T10" fmla="*/ 0 w 3613355"/>
              <a:gd name="T11" fmla="*/ 1368862 h 1356852"/>
              <a:gd name="T12" fmla="*/ 0 w 3613355"/>
              <a:gd name="T13" fmla="*/ 810901 h 1356852"/>
              <a:gd name="T14" fmla="*/ 0 60000 65536"/>
              <a:gd name="T15" fmla="*/ 0 60000 65536"/>
              <a:gd name="T16" fmla="*/ 0 60000 65536"/>
              <a:gd name="T17" fmla="*/ 0 60000 65536"/>
              <a:gd name="T18" fmla="*/ 0 60000 65536"/>
              <a:gd name="T19" fmla="*/ 0 60000 65536"/>
              <a:gd name="T20" fmla="*/ 0 60000 65536"/>
              <a:gd name="T21" fmla="*/ 0 w 3613355"/>
              <a:gd name="T22" fmla="*/ 0 h 1356852"/>
              <a:gd name="T23" fmla="*/ 3613355 w 3613355"/>
              <a:gd name="T24" fmla="*/ 1356852 h 1356852"/>
              <a:gd name="connsiteX0" fmla="*/ 671052 w 3613560"/>
              <a:gd name="connsiteY0" fmla="*/ 258097 h 1356852"/>
              <a:gd name="connsiteX1" fmla="*/ 2551471 w 3613560"/>
              <a:gd name="connsiteY1" fmla="*/ 258097 h 1356852"/>
              <a:gd name="connsiteX2" fmla="*/ 2861187 w 3613560"/>
              <a:gd name="connsiteY2" fmla="*/ 0 h 1356852"/>
              <a:gd name="connsiteX3" fmla="*/ 3613355 w 3613560"/>
              <a:gd name="connsiteY3" fmla="*/ 0 h 1356852"/>
              <a:gd name="connsiteX4" fmla="*/ 3613560 w 3613560"/>
              <a:gd name="connsiteY4" fmla="*/ 1163170 h 1356852"/>
              <a:gd name="connsiteX5" fmla="*/ 0 w 3613560"/>
              <a:gd name="connsiteY5" fmla="*/ 1356852 h 1356852"/>
              <a:gd name="connsiteX6" fmla="*/ 0 w 3613560"/>
              <a:gd name="connsiteY6" fmla="*/ 803787 h 1356852"/>
              <a:gd name="connsiteX0" fmla="*/ 671052 w 3613560"/>
              <a:gd name="connsiteY0" fmla="*/ 258097 h 1163170"/>
              <a:gd name="connsiteX1" fmla="*/ 2551471 w 3613560"/>
              <a:gd name="connsiteY1" fmla="*/ 258097 h 1163170"/>
              <a:gd name="connsiteX2" fmla="*/ 2861187 w 3613560"/>
              <a:gd name="connsiteY2" fmla="*/ 0 h 1163170"/>
              <a:gd name="connsiteX3" fmla="*/ 3613355 w 3613560"/>
              <a:gd name="connsiteY3" fmla="*/ 0 h 1163170"/>
              <a:gd name="connsiteX4" fmla="*/ 3613560 w 3613560"/>
              <a:gd name="connsiteY4" fmla="*/ 1163170 h 1163170"/>
              <a:gd name="connsiteX5" fmla="*/ 0 w 3613560"/>
              <a:gd name="connsiteY5" fmla="*/ 984810 h 1163170"/>
              <a:gd name="connsiteX6" fmla="*/ 0 w 3613560"/>
              <a:gd name="connsiteY6" fmla="*/ 803787 h 1163170"/>
              <a:gd name="connsiteX0" fmla="*/ 671052 w 3613560"/>
              <a:gd name="connsiteY0" fmla="*/ 258097 h 1163170"/>
              <a:gd name="connsiteX1" fmla="*/ 2551471 w 3613560"/>
              <a:gd name="connsiteY1" fmla="*/ 258097 h 1163170"/>
              <a:gd name="connsiteX2" fmla="*/ 2861187 w 3613560"/>
              <a:gd name="connsiteY2" fmla="*/ 0 h 1163170"/>
              <a:gd name="connsiteX3" fmla="*/ 3613355 w 3613560"/>
              <a:gd name="connsiteY3" fmla="*/ 0 h 1163170"/>
              <a:gd name="connsiteX4" fmla="*/ 3613560 w 3613560"/>
              <a:gd name="connsiteY4" fmla="*/ 1163170 h 1163170"/>
              <a:gd name="connsiteX5" fmla="*/ 2605274 w 3613560"/>
              <a:gd name="connsiteY5" fmla="*/ 1111131 h 1163170"/>
              <a:gd name="connsiteX6" fmla="*/ 0 w 3613560"/>
              <a:gd name="connsiteY6" fmla="*/ 984810 h 1163170"/>
              <a:gd name="connsiteX7" fmla="*/ 0 w 3613560"/>
              <a:gd name="connsiteY7" fmla="*/ 803787 h 1163170"/>
              <a:gd name="connsiteX0" fmla="*/ 671052 w 3613560"/>
              <a:gd name="connsiteY0" fmla="*/ 258097 h 1163170"/>
              <a:gd name="connsiteX1" fmla="*/ 2551471 w 3613560"/>
              <a:gd name="connsiteY1" fmla="*/ 258097 h 1163170"/>
              <a:gd name="connsiteX2" fmla="*/ 2861187 w 3613560"/>
              <a:gd name="connsiteY2" fmla="*/ 0 h 1163170"/>
              <a:gd name="connsiteX3" fmla="*/ 3613355 w 3613560"/>
              <a:gd name="connsiteY3" fmla="*/ 0 h 1163170"/>
              <a:gd name="connsiteX4" fmla="*/ 3613560 w 3613560"/>
              <a:gd name="connsiteY4" fmla="*/ 1163170 h 1163170"/>
              <a:gd name="connsiteX5" fmla="*/ 2642595 w 3613560"/>
              <a:gd name="connsiteY5" fmla="*/ 962122 h 1163170"/>
              <a:gd name="connsiteX6" fmla="*/ 0 w 3613560"/>
              <a:gd name="connsiteY6" fmla="*/ 984810 h 1163170"/>
              <a:gd name="connsiteX7" fmla="*/ 0 w 3613560"/>
              <a:gd name="connsiteY7" fmla="*/ 803787 h 1163170"/>
              <a:gd name="connsiteX0" fmla="*/ 671052 w 3613560"/>
              <a:gd name="connsiteY0" fmla="*/ 258097 h 1163170"/>
              <a:gd name="connsiteX1" fmla="*/ 2551471 w 3613560"/>
              <a:gd name="connsiteY1" fmla="*/ 258097 h 1163170"/>
              <a:gd name="connsiteX2" fmla="*/ 2861187 w 3613560"/>
              <a:gd name="connsiteY2" fmla="*/ 0 h 1163170"/>
              <a:gd name="connsiteX3" fmla="*/ 3613355 w 3613560"/>
              <a:gd name="connsiteY3" fmla="*/ 0 h 1163170"/>
              <a:gd name="connsiteX4" fmla="*/ 3613560 w 3613560"/>
              <a:gd name="connsiteY4" fmla="*/ 1163170 h 1163170"/>
              <a:gd name="connsiteX5" fmla="*/ 2887788 w 3613560"/>
              <a:gd name="connsiteY5" fmla="*/ 1007088 h 1163170"/>
              <a:gd name="connsiteX6" fmla="*/ 2642595 w 3613560"/>
              <a:gd name="connsiteY6" fmla="*/ 962122 h 1163170"/>
              <a:gd name="connsiteX7" fmla="*/ 0 w 3613560"/>
              <a:gd name="connsiteY7" fmla="*/ 984810 h 1163170"/>
              <a:gd name="connsiteX8" fmla="*/ 0 w 3613560"/>
              <a:gd name="connsiteY8" fmla="*/ 803787 h 1163170"/>
              <a:gd name="connsiteX0" fmla="*/ 671052 w 3613560"/>
              <a:gd name="connsiteY0" fmla="*/ 258097 h 1163170"/>
              <a:gd name="connsiteX1" fmla="*/ 2551471 w 3613560"/>
              <a:gd name="connsiteY1" fmla="*/ 258097 h 1163170"/>
              <a:gd name="connsiteX2" fmla="*/ 2861187 w 3613560"/>
              <a:gd name="connsiteY2" fmla="*/ 0 h 1163170"/>
              <a:gd name="connsiteX3" fmla="*/ 3613355 w 3613560"/>
              <a:gd name="connsiteY3" fmla="*/ 0 h 1163170"/>
              <a:gd name="connsiteX4" fmla="*/ 3613560 w 3613560"/>
              <a:gd name="connsiteY4" fmla="*/ 1163170 h 1163170"/>
              <a:gd name="connsiteX5" fmla="*/ 2642611 w 3613560"/>
              <a:gd name="connsiteY5" fmla="*/ 1155380 h 1163170"/>
              <a:gd name="connsiteX6" fmla="*/ 2642595 w 3613560"/>
              <a:gd name="connsiteY6" fmla="*/ 962122 h 1163170"/>
              <a:gd name="connsiteX7" fmla="*/ 0 w 3613560"/>
              <a:gd name="connsiteY7" fmla="*/ 984810 h 1163170"/>
              <a:gd name="connsiteX8" fmla="*/ 0 w 3613560"/>
              <a:gd name="connsiteY8" fmla="*/ 803787 h 1163170"/>
              <a:gd name="connsiteX0" fmla="*/ 671052 w 3613560"/>
              <a:gd name="connsiteY0" fmla="*/ 258097 h 1163170"/>
              <a:gd name="connsiteX1" fmla="*/ 2551471 w 3613560"/>
              <a:gd name="connsiteY1" fmla="*/ 258097 h 1163170"/>
              <a:gd name="connsiteX2" fmla="*/ 2861187 w 3613560"/>
              <a:gd name="connsiteY2" fmla="*/ 0 h 1163170"/>
              <a:gd name="connsiteX3" fmla="*/ 3613355 w 3613560"/>
              <a:gd name="connsiteY3" fmla="*/ 0 h 1163170"/>
              <a:gd name="connsiteX4" fmla="*/ 3613560 w 3613560"/>
              <a:gd name="connsiteY4" fmla="*/ 1163170 h 1163170"/>
              <a:gd name="connsiteX5" fmla="*/ 2642611 w 3613560"/>
              <a:gd name="connsiteY5" fmla="*/ 1155380 h 1163170"/>
              <a:gd name="connsiteX6" fmla="*/ 2642745 w 3613560"/>
              <a:gd name="connsiteY6" fmla="*/ 984092 h 1163170"/>
              <a:gd name="connsiteX7" fmla="*/ 0 w 3613560"/>
              <a:gd name="connsiteY7" fmla="*/ 984810 h 1163170"/>
              <a:gd name="connsiteX8" fmla="*/ 0 w 3613560"/>
              <a:gd name="connsiteY8" fmla="*/ 803787 h 1163170"/>
              <a:gd name="connsiteX0" fmla="*/ 671052 w 3613423"/>
              <a:gd name="connsiteY0" fmla="*/ 258097 h 1902753"/>
              <a:gd name="connsiteX1" fmla="*/ 2551471 w 3613423"/>
              <a:gd name="connsiteY1" fmla="*/ 258097 h 1902753"/>
              <a:gd name="connsiteX2" fmla="*/ 2861187 w 3613423"/>
              <a:gd name="connsiteY2" fmla="*/ 0 h 1902753"/>
              <a:gd name="connsiteX3" fmla="*/ 3613355 w 3613423"/>
              <a:gd name="connsiteY3" fmla="*/ 0 h 1902753"/>
              <a:gd name="connsiteX4" fmla="*/ 3591992 w 3613423"/>
              <a:gd name="connsiteY4" fmla="*/ 1902753 h 1902753"/>
              <a:gd name="connsiteX5" fmla="*/ 2642611 w 3613423"/>
              <a:gd name="connsiteY5" fmla="*/ 1155380 h 1902753"/>
              <a:gd name="connsiteX6" fmla="*/ 2642745 w 3613423"/>
              <a:gd name="connsiteY6" fmla="*/ 984092 h 1902753"/>
              <a:gd name="connsiteX7" fmla="*/ 0 w 3613423"/>
              <a:gd name="connsiteY7" fmla="*/ 984810 h 1902753"/>
              <a:gd name="connsiteX8" fmla="*/ 0 w 3613423"/>
              <a:gd name="connsiteY8" fmla="*/ 803787 h 1902753"/>
              <a:gd name="connsiteX0" fmla="*/ 671052 w 3613423"/>
              <a:gd name="connsiteY0" fmla="*/ 258097 h 1920330"/>
              <a:gd name="connsiteX1" fmla="*/ 2551471 w 3613423"/>
              <a:gd name="connsiteY1" fmla="*/ 258097 h 1920330"/>
              <a:gd name="connsiteX2" fmla="*/ 2861187 w 3613423"/>
              <a:gd name="connsiteY2" fmla="*/ 0 h 1920330"/>
              <a:gd name="connsiteX3" fmla="*/ 3613355 w 3613423"/>
              <a:gd name="connsiteY3" fmla="*/ 0 h 1920330"/>
              <a:gd name="connsiteX4" fmla="*/ 3591992 w 3613423"/>
              <a:gd name="connsiteY4" fmla="*/ 1902753 h 1920330"/>
              <a:gd name="connsiteX5" fmla="*/ 2642611 w 3613423"/>
              <a:gd name="connsiteY5" fmla="*/ 1155380 h 1920330"/>
              <a:gd name="connsiteX6" fmla="*/ 2642745 w 3613423"/>
              <a:gd name="connsiteY6" fmla="*/ 984092 h 1920330"/>
              <a:gd name="connsiteX7" fmla="*/ 0 w 3613423"/>
              <a:gd name="connsiteY7" fmla="*/ 1920330 h 1920330"/>
              <a:gd name="connsiteX8" fmla="*/ 0 w 3613423"/>
              <a:gd name="connsiteY8" fmla="*/ 803787 h 1920330"/>
              <a:gd name="connsiteX0" fmla="*/ 671052 w 3613423"/>
              <a:gd name="connsiteY0" fmla="*/ 258097 h 1920330"/>
              <a:gd name="connsiteX1" fmla="*/ 2551471 w 3613423"/>
              <a:gd name="connsiteY1" fmla="*/ 258097 h 1920330"/>
              <a:gd name="connsiteX2" fmla="*/ 2861187 w 3613423"/>
              <a:gd name="connsiteY2" fmla="*/ 0 h 1920330"/>
              <a:gd name="connsiteX3" fmla="*/ 3613355 w 3613423"/>
              <a:gd name="connsiteY3" fmla="*/ 0 h 1920330"/>
              <a:gd name="connsiteX4" fmla="*/ 3591992 w 3613423"/>
              <a:gd name="connsiteY4" fmla="*/ 1902753 h 1920330"/>
              <a:gd name="connsiteX5" fmla="*/ 2642745 w 3613423"/>
              <a:gd name="connsiteY5" fmla="*/ 984092 h 1920330"/>
              <a:gd name="connsiteX6" fmla="*/ 0 w 3613423"/>
              <a:gd name="connsiteY6" fmla="*/ 1920330 h 1920330"/>
              <a:gd name="connsiteX7" fmla="*/ 0 w 3613423"/>
              <a:gd name="connsiteY7" fmla="*/ 803787 h 1920330"/>
              <a:gd name="connsiteX0" fmla="*/ 671052 w 3613423"/>
              <a:gd name="connsiteY0" fmla="*/ 258097 h 1920330"/>
              <a:gd name="connsiteX1" fmla="*/ 2551471 w 3613423"/>
              <a:gd name="connsiteY1" fmla="*/ 258097 h 1920330"/>
              <a:gd name="connsiteX2" fmla="*/ 2861187 w 3613423"/>
              <a:gd name="connsiteY2" fmla="*/ 0 h 1920330"/>
              <a:gd name="connsiteX3" fmla="*/ 3613355 w 3613423"/>
              <a:gd name="connsiteY3" fmla="*/ 0 h 1920330"/>
              <a:gd name="connsiteX4" fmla="*/ 3591992 w 3613423"/>
              <a:gd name="connsiteY4" fmla="*/ 1902753 h 1920330"/>
              <a:gd name="connsiteX5" fmla="*/ 0 w 3613423"/>
              <a:gd name="connsiteY5" fmla="*/ 1920330 h 1920330"/>
              <a:gd name="connsiteX6" fmla="*/ 0 w 3613423"/>
              <a:gd name="connsiteY6" fmla="*/ 803787 h 1920330"/>
              <a:gd name="connsiteX0" fmla="*/ 671052 w 3613423"/>
              <a:gd name="connsiteY0" fmla="*/ 258097 h 1956518"/>
              <a:gd name="connsiteX1" fmla="*/ 2551471 w 3613423"/>
              <a:gd name="connsiteY1" fmla="*/ 258097 h 1956518"/>
              <a:gd name="connsiteX2" fmla="*/ 2861187 w 3613423"/>
              <a:gd name="connsiteY2" fmla="*/ 0 h 1956518"/>
              <a:gd name="connsiteX3" fmla="*/ 3613355 w 3613423"/>
              <a:gd name="connsiteY3" fmla="*/ 0 h 1956518"/>
              <a:gd name="connsiteX4" fmla="*/ 3581309 w 3613423"/>
              <a:gd name="connsiteY4" fmla="*/ 1956518 h 1956518"/>
              <a:gd name="connsiteX5" fmla="*/ 0 w 3613423"/>
              <a:gd name="connsiteY5" fmla="*/ 1920330 h 1956518"/>
              <a:gd name="connsiteX6" fmla="*/ 0 w 3613423"/>
              <a:gd name="connsiteY6" fmla="*/ 803787 h 1956518"/>
              <a:gd name="connsiteX0" fmla="*/ 692825 w 3635196"/>
              <a:gd name="connsiteY0" fmla="*/ 258097 h 1956518"/>
              <a:gd name="connsiteX1" fmla="*/ 2573244 w 3635196"/>
              <a:gd name="connsiteY1" fmla="*/ 258097 h 1956518"/>
              <a:gd name="connsiteX2" fmla="*/ 2882960 w 3635196"/>
              <a:gd name="connsiteY2" fmla="*/ 0 h 1956518"/>
              <a:gd name="connsiteX3" fmla="*/ 3635128 w 3635196"/>
              <a:gd name="connsiteY3" fmla="*/ 0 h 1956518"/>
              <a:gd name="connsiteX4" fmla="*/ 3603082 w 3635196"/>
              <a:gd name="connsiteY4" fmla="*/ 1956518 h 1956518"/>
              <a:gd name="connsiteX5" fmla="*/ 0 w 3635196"/>
              <a:gd name="connsiteY5" fmla="*/ 1941443 h 1956518"/>
              <a:gd name="connsiteX6" fmla="*/ 21773 w 3635196"/>
              <a:gd name="connsiteY6" fmla="*/ 803787 h 1956518"/>
              <a:gd name="connsiteX0" fmla="*/ 671052 w 3613423"/>
              <a:gd name="connsiteY0" fmla="*/ 258097 h 1956518"/>
              <a:gd name="connsiteX1" fmla="*/ 2551471 w 3613423"/>
              <a:gd name="connsiteY1" fmla="*/ 258097 h 1956518"/>
              <a:gd name="connsiteX2" fmla="*/ 2861187 w 3613423"/>
              <a:gd name="connsiteY2" fmla="*/ 0 h 1956518"/>
              <a:gd name="connsiteX3" fmla="*/ 3613355 w 3613423"/>
              <a:gd name="connsiteY3" fmla="*/ 0 h 1956518"/>
              <a:gd name="connsiteX4" fmla="*/ 3581309 w 3613423"/>
              <a:gd name="connsiteY4" fmla="*/ 1956518 h 1956518"/>
              <a:gd name="connsiteX5" fmla="*/ 10886 w 3613423"/>
              <a:gd name="connsiteY5" fmla="*/ 1929904 h 1956518"/>
              <a:gd name="connsiteX6" fmla="*/ 0 w 3613423"/>
              <a:gd name="connsiteY6" fmla="*/ 803787 h 1956518"/>
              <a:gd name="connsiteX0" fmla="*/ 681939 w 3624310"/>
              <a:gd name="connsiteY0" fmla="*/ 258097 h 1956518"/>
              <a:gd name="connsiteX1" fmla="*/ 2562358 w 3624310"/>
              <a:gd name="connsiteY1" fmla="*/ 258097 h 1956518"/>
              <a:gd name="connsiteX2" fmla="*/ 2872074 w 3624310"/>
              <a:gd name="connsiteY2" fmla="*/ 0 h 1956518"/>
              <a:gd name="connsiteX3" fmla="*/ 3624242 w 3624310"/>
              <a:gd name="connsiteY3" fmla="*/ 0 h 1956518"/>
              <a:gd name="connsiteX4" fmla="*/ 3592196 w 3624310"/>
              <a:gd name="connsiteY4" fmla="*/ 1956518 h 1956518"/>
              <a:gd name="connsiteX5" fmla="*/ 0 w 3624310"/>
              <a:gd name="connsiteY5" fmla="*/ 1940132 h 1956518"/>
              <a:gd name="connsiteX6" fmla="*/ 10887 w 3624310"/>
              <a:gd name="connsiteY6" fmla="*/ 803787 h 195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4310" h="1956518">
                <a:moveTo>
                  <a:pt x="681939" y="258097"/>
                </a:moveTo>
                <a:lnTo>
                  <a:pt x="2562358" y="258097"/>
                </a:lnTo>
                <a:lnTo>
                  <a:pt x="2872074" y="0"/>
                </a:lnTo>
                <a:lnTo>
                  <a:pt x="3624242" y="0"/>
                </a:lnTo>
                <a:cubicBezTo>
                  <a:pt x="3624310" y="387723"/>
                  <a:pt x="3592128" y="1568795"/>
                  <a:pt x="3592196" y="1956518"/>
                </a:cubicBezTo>
                <a:lnTo>
                  <a:pt x="0" y="1940132"/>
                </a:lnTo>
                <a:lnTo>
                  <a:pt x="10887" y="803787"/>
                </a:lnTo>
              </a:path>
            </a:pathLst>
          </a:custGeom>
          <a:noFill/>
          <a:ln w="28575" cap="flat" cmpd="sng" algn="ctr">
            <a:solidFill>
              <a:srgbClr val="FF0000"/>
            </a:solidFill>
            <a:prstDash val="solid"/>
            <a:round/>
            <a:headEnd type="none" w="med" len="med"/>
            <a:tailEnd type="triangle" w="med" len="med"/>
          </a:ln>
        </p:spPr>
        <p:txBody>
          <a:bodyPr anchor="ctr"/>
          <a:lstStyle/>
          <a:p>
            <a:endParaRPr lang="en-US"/>
          </a:p>
        </p:txBody>
      </p:sp>
      <p:grpSp>
        <p:nvGrpSpPr>
          <p:cNvPr id="68" name="Group 113"/>
          <p:cNvGrpSpPr>
            <a:grpSpLocks/>
          </p:cNvGrpSpPr>
          <p:nvPr/>
        </p:nvGrpSpPr>
        <p:grpSpPr bwMode="auto">
          <a:xfrm rot="5400000">
            <a:off x="5980908" y="4424251"/>
            <a:ext cx="349923" cy="185059"/>
            <a:chOff x="1066800" y="2438400"/>
            <a:chExt cx="1447800" cy="685802"/>
          </a:xfrm>
        </p:grpSpPr>
        <p:cxnSp>
          <p:nvCxnSpPr>
            <p:cNvPr id="69" name="Straight Connector 114"/>
            <p:cNvCxnSpPr>
              <a:cxnSpLocks noChangeShapeType="1"/>
            </p:cNvCxnSpPr>
            <p:nvPr/>
          </p:nvCxnSpPr>
          <p:spPr bwMode="auto">
            <a:xfrm rot="5400000" flipH="1" flipV="1">
              <a:off x="952500" y="2552700"/>
              <a:ext cx="381000" cy="152400"/>
            </a:xfrm>
            <a:prstGeom prst="line">
              <a:avLst/>
            </a:prstGeom>
            <a:noFill/>
            <a:ln w="19050" algn="ctr">
              <a:solidFill>
                <a:schemeClr val="tx1"/>
              </a:solidFill>
              <a:round/>
              <a:headEnd/>
              <a:tailEnd type="none" w="lg" len="lg"/>
            </a:ln>
          </p:spPr>
        </p:cxnSp>
        <p:cxnSp>
          <p:nvCxnSpPr>
            <p:cNvPr id="72" name="Straight Connector 115"/>
            <p:cNvCxnSpPr>
              <a:cxnSpLocks noChangeShapeType="1"/>
            </p:cNvCxnSpPr>
            <p:nvPr/>
          </p:nvCxnSpPr>
          <p:spPr bwMode="auto">
            <a:xfrm rot="16200000" flipH="1">
              <a:off x="990600" y="2667000"/>
              <a:ext cx="685800" cy="228600"/>
            </a:xfrm>
            <a:prstGeom prst="line">
              <a:avLst/>
            </a:prstGeom>
            <a:noFill/>
            <a:ln w="19050" algn="ctr">
              <a:solidFill>
                <a:schemeClr val="tx1"/>
              </a:solidFill>
              <a:round/>
              <a:headEnd/>
              <a:tailEnd type="none" w="lg" len="lg"/>
            </a:ln>
          </p:spPr>
        </p:cxnSp>
        <p:cxnSp>
          <p:nvCxnSpPr>
            <p:cNvPr id="73" name="Straight Connector 116"/>
            <p:cNvCxnSpPr>
              <a:cxnSpLocks noChangeShapeType="1"/>
            </p:cNvCxnSpPr>
            <p:nvPr/>
          </p:nvCxnSpPr>
          <p:spPr bwMode="auto">
            <a:xfrm rot="16200000" flipH="1">
              <a:off x="1447800" y="2667000"/>
              <a:ext cx="685800" cy="228600"/>
            </a:xfrm>
            <a:prstGeom prst="line">
              <a:avLst/>
            </a:prstGeom>
            <a:noFill/>
            <a:ln w="19050" algn="ctr">
              <a:solidFill>
                <a:schemeClr val="tx1"/>
              </a:solidFill>
              <a:round/>
              <a:headEnd/>
              <a:tailEnd type="none" w="lg" len="lg"/>
            </a:ln>
          </p:spPr>
        </p:cxnSp>
        <p:cxnSp>
          <p:nvCxnSpPr>
            <p:cNvPr id="74" name="Straight Connector 117"/>
            <p:cNvCxnSpPr>
              <a:cxnSpLocks noChangeShapeType="1"/>
            </p:cNvCxnSpPr>
            <p:nvPr/>
          </p:nvCxnSpPr>
          <p:spPr bwMode="auto">
            <a:xfrm rot="16200000" flipH="1">
              <a:off x="1905000" y="2667000"/>
              <a:ext cx="685800" cy="228600"/>
            </a:xfrm>
            <a:prstGeom prst="line">
              <a:avLst/>
            </a:prstGeom>
            <a:noFill/>
            <a:ln w="19050" algn="ctr">
              <a:solidFill>
                <a:schemeClr val="tx1"/>
              </a:solidFill>
              <a:round/>
              <a:headEnd/>
              <a:tailEnd type="none" w="lg" len="lg"/>
            </a:ln>
          </p:spPr>
        </p:cxnSp>
        <p:cxnSp>
          <p:nvCxnSpPr>
            <p:cNvPr id="75" name="Straight Connector 118"/>
            <p:cNvCxnSpPr>
              <a:cxnSpLocks noChangeShapeType="1"/>
            </p:cNvCxnSpPr>
            <p:nvPr/>
          </p:nvCxnSpPr>
          <p:spPr bwMode="auto">
            <a:xfrm rot="5400000" flipH="1" flipV="1">
              <a:off x="2247900" y="2857500"/>
              <a:ext cx="381000" cy="152400"/>
            </a:xfrm>
            <a:prstGeom prst="line">
              <a:avLst/>
            </a:prstGeom>
            <a:noFill/>
            <a:ln w="19050" algn="ctr">
              <a:solidFill>
                <a:schemeClr val="tx1"/>
              </a:solidFill>
              <a:round/>
              <a:headEnd/>
              <a:tailEnd type="none" w="lg" len="lg"/>
            </a:ln>
          </p:spPr>
        </p:cxnSp>
        <p:cxnSp>
          <p:nvCxnSpPr>
            <p:cNvPr id="76" name="Straight Connector 119"/>
            <p:cNvCxnSpPr>
              <a:cxnSpLocks noChangeShapeType="1"/>
            </p:cNvCxnSpPr>
            <p:nvPr/>
          </p:nvCxnSpPr>
          <p:spPr bwMode="auto">
            <a:xfrm rot="5400000" flipH="1" flipV="1">
              <a:off x="1219200" y="2667000"/>
              <a:ext cx="685800" cy="228600"/>
            </a:xfrm>
            <a:prstGeom prst="line">
              <a:avLst/>
            </a:prstGeom>
            <a:noFill/>
            <a:ln w="19050" algn="ctr">
              <a:solidFill>
                <a:schemeClr val="tx1"/>
              </a:solidFill>
              <a:round/>
              <a:headEnd/>
              <a:tailEnd type="none" w="lg" len="lg"/>
            </a:ln>
          </p:spPr>
        </p:cxnSp>
        <p:cxnSp>
          <p:nvCxnSpPr>
            <p:cNvPr id="77" name="Straight Connector 120"/>
            <p:cNvCxnSpPr>
              <a:cxnSpLocks noChangeShapeType="1"/>
            </p:cNvCxnSpPr>
            <p:nvPr/>
          </p:nvCxnSpPr>
          <p:spPr bwMode="auto">
            <a:xfrm rot="5400000" flipH="1" flipV="1">
              <a:off x="1676402" y="2667001"/>
              <a:ext cx="685800" cy="228602"/>
            </a:xfrm>
            <a:prstGeom prst="line">
              <a:avLst/>
            </a:prstGeom>
            <a:noFill/>
            <a:ln w="19050" algn="ctr">
              <a:solidFill>
                <a:schemeClr val="tx1"/>
              </a:solidFill>
              <a:round/>
              <a:headEnd/>
              <a:tailEnd type="none" w="lg" len="lg"/>
            </a:ln>
          </p:spPr>
        </p:cxnSp>
      </p:grpSp>
      <p:cxnSp>
        <p:nvCxnSpPr>
          <p:cNvPr id="79" name="Straight Connector 78"/>
          <p:cNvCxnSpPr/>
          <p:nvPr/>
        </p:nvCxnSpPr>
        <p:spPr bwMode="auto">
          <a:xfrm flipV="1">
            <a:off x="6161315" y="4234543"/>
            <a:ext cx="0" cy="108857"/>
          </a:xfrm>
          <a:prstGeom prst="line">
            <a:avLst/>
          </a:prstGeom>
          <a:solidFill>
            <a:schemeClr val="accent1"/>
          </a:solidFill>
          <a:ln w="19050" cap="flat" cmpd="sng" algn="ctr">
            <a:solidFill>
              <a:schemeClr val="tx1"/>
            </a:solidFill>
            <a:prstDash val="solid"/>
            <a:round/>
            <a:headEnd type="none" w="med" len="med"/>
            <a:tailEnd type="none" w="lg" len="lg"/>
          </a:ln>
          <a:effectLst/>
        </p:spPr>
      </p:cxnSp>
      <p:cxnSp>
        <p:nvCxnSpPr>
          <p:cNvPr id="81" name="Straight Connector 80"/>
          <p:cNvCxnSpPr/>
          <p:nvPr/>
        </p:nvCxnSpPr>
        <p:spPr bwMode="auto">
          <a:xfrm>
            <a:off x="6161315" y="4702628"/>
            <a:ext cx="0" cy="108857"/>
          </a:xfrm>
          <a:prstGeom prst="line">
            <a:avLst/>
          </a:prstGeom>
          <a:solidFill>
            <a:schemeClr val="accent1"/>
          </a:solidFill>
          <a:ln w="19050" cap="flat" cmpd="sng" algn="ctr">
            <a:solidFill>
              <a:schemeClr val="tx1"/>
            </a:solidFill>
            <a:prstDash val="solid"/>
            <a:round/>
            <a:headEnd type="none" w="med" len="med"/>
            <a:tailEnd type="none" w="lg" len="lg"/>
          </a:ln>
          <a:effec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Ground Summary</a:t>
            </a:r>
            <a:endParaRPr lang="en-US" dirty="0"/>
          </a:p>
        </p:txBody>
      </p:sp>
      <p:sp>
        <p:nvSpPr>
          <p:cNvPr id="3" name="Content Placeholder 2"/>
          <p:cNvSpPr>
            <a:spLocks noGrp="1"/>
          </p:cNvSpPr>
          <p:nvPr>
            <p:ph idx="1"/>
          </p:nvPr>
        </p:nvSpPr>
        <p:spPr/>
        <p:txBody>
          <a:bodyPr/>
          <a:lstStyle/>
          <a:p>
            <a:r>
              <a:rPr lang="en-US" dirty="0" smtClean="0"/>
              <a:t>Safety ground connection </a:t>
            </a:r>
            <a:r>
              <a:rPr lang="en-US" sz="2800" dirty="0" smtClean="0"/>
              <a:t>MUST</a:t>
            </a:r>
            <a:r>
              <a:rPr lang="en-US" dirty="0" smtClean="0"/>
              <a:t> be present and verified in </a:t>
            </a:r>
            <a:r>
              <a:rPr lang="en-US" sz="2800" dirty="0" smtClean="0"/>
              <a:t>ALL</a:t>
            </a:r>
            <a:r>
              <a:rPr lang="en-US" dirty="0" smtClean="0"/>
              <a:t> configurations:</a:t>
            </a:r>
          </a:p>
          <a:p>
            <a:pPr lvl="1"/>
            <a:r>
              <a:rPr lang="en-US" dirty="0" smtClean="0"/>
              <a:t>I&amp;T</a:t>
            </a:r>
          </a:p>
          <a:p>
            <a:pPr lvl="1"/>
            <a:r>
              <a:rPr lang="en-US" dirty="0" smtClean="0"/>
              <a:t>Flight</a:t>
            </a:r>
          </a:p>
          <a:p>
            <a:pPr lvl="1"/>
            <a:r>
              <a:rPr lang="en-US" dirty="0" smtClean="0"/>
              <a:t>Bench level</a:t>
            </a:r>
          </a:p>
          <a:p>
            <a:pPr lvl="1"/>
            <a:r>
              <a:rPr lang="en-US" dirty="0" smtClean="0"/>
              <a:t>Etc.</a:t>
            </a:r>
          </a:p>
          <a:p>
            <a:pPr lvl="1"/>
            <a:endParaRPr lang="en-US" dirty="0" smtClean="0"/>
          </a:p>
          <a:p>
            <a:r>
              <a:rPr lang="en-US" sz="3200" dirty="0" smtClean="0">
                <a:solidFill>
                  <a:srgbClr val="FF0000"/>
                </a:solidFill>
              </a:rPr>
              <a:t>NON-NEGOTIABLE!!!</a:t>
            </a: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Lightning Protection</a:t>
            </a:r>
            <a:endParaRPr lang="en-US" dirty="0"/>
          </a:p>
        </p:txBody>
      </p:sp>
      <p:sp>
        <p:nvSpPr>
          <p:cNvPr id="3" name="Content Placeholder 2"/>
          <p:cNvSpPr>
            <a:spLocks noGrp="1"/>
          </p:cNvSpPr>
          <p:nvPr>
            <p:ph idx="1"/>
          </p:nvPr>
        </p:nvSpPr>
        <p:spPr>
          <a:xfrm>
            <a:off x="157163" y="1066800"/>
            <a:ext cx="8796337" cy="1230351"/>
          </a:xfrm>
        </p:spPr>
        <p:txBody>
          <a:bodyPr/>
          <a:lstStyle/>
          <a:p>
            <a:r>
              <a:rPr lang="en-US" sz="1600" dirty="0" smtClean="0"/>
              <a:t>Lightning rod diverts discharge current to earth</a:t>
            </a:r>
          </a:p>
          <a:p>
            <a:r>
              <a:rPr lang="en-US" sz="1600" dirty="0" smtClean="0"/>
              <a:t>Keeps discharge current away from:</a:t>
            </a:r>
          </a:p>
          <a:p>
            <a:pPr lvl="1"/>
            <a:r>
              <a:rPr lang="en-US" sz="1600" dirty="0" smtClean="0"/>
              <a:t>Circuits in building</a:t>
            </a:r>
          </a:p>
          <a:p>
            <a:pPr lvl="1"/>
            <a:r>
              <a:rPr lang="en-US" sz="1600" dirty="0" smtClean="0"/>
              <a:t>Flammable building parts</a:t>
            </a:r>
          </a:p>
          <a:p>
            <a:r>
              <a:rPr lang="en-US" sz="1600" dirty="0" smtClean="0"/>
              <a:t>Primary reason for connection to earth</a:t>
            </a:r>
            <a:endParaRPr lang="en-US" sz="1600" dirty="0"/>
          </a:p>
        </p:txBody>
      </p:sp>
      <p:sp>
        <p:nvSpPr>
          <p:cNvPr id="6" name="Cube 5"/>
          <p:cNvSpPr/>
          <p:nvPr/>
        </p:nvSpPr>
        <p:spPr bwMode="auto">
          <a:xfrm>
            <a:off x="3724512" y="4334096"/>
            <a:ext cx="2527610" cy="1747025"/>
          </a:xfrm>
          <a:prstGeom prst="cube">
            <a:avLst>
              <a:gd name="adj" fmla="val 16915"/>
            </a:avLst>
          </a:prstGeom>
          <a:solidFill>
            <a:schemeClr val="bg1">
              <a:lumMod val="75000"/>
            </a:schemeClr>
          </a:solidFill>
          <a:ln w="127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9" name="Lightning Bolt 8"/>
          <p:cNvSpPr/>
          <p:nvPr/>
        </p:nvSpPr>
        <p:spPr bwMode="auto">
          <a:xfrm>
            <a:off x="2356630" y="2906740"/>
            <a:ext cx="1248936" cy="1434790"/>
          </a:xfrm>
          <a:prstGeom prst="lightningBolt">
            <a:avLst/>
          </a:prstGeom>
          <a:solidFill>
            <a:srgbClr val="FFFF00"/>
          </a:solidFill>
          <a:ln w="127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nvGrpSpPr>
          <p:cNvPr id="49" name="Group 48"/>
          <p:cNvGrpSpPr/>
          <p:nvPr/>
        </p:nvGrpSpPr>
        <p:grpSpPr>
          <a:xfrm>
            <a:off x="3382552" y="6400938"/>
            <a:ext cx="582622" cy="123825"/>
            <a:chOff x="5478966" y="5843388"/>
            <a:chExt cx="582622" cy="123825"/>
          </a:xfrm>
        </p:grpSpPr>
        <p:cxnSp>
          <p:nvCxnSpPr>
            <p:cNvPr id="12" name="Straight Connector 52"/>
            <p:cNvCxnSpPr>
              <a:cxnSpLocks noChangeShapeType="1"/>
            </p:cNvCxnSpPr>
            <p:nvPr/>
          </p:nvCxnSpPr>
          <p:spPr bwMode="auto">
            <a:xfrm flipH="1">
              <a:off x="5478966" y="5843388"/>
              <a:ext cx="582622" cy="0"/>
            </a:xfrm>
            <a:prstGeom prst="line">
              <a:avLst/>
            </a:prstGeom>
            <a:noFill/>
            <a:ln w="28575" algn="ctr">
              <a:solidFill>
                <a:schemeClr val="tx1"/>
              </a:solidFill>
              <a:round/>
              <a:headEnd/>
              <a:tailEnd type="none" w="lg" len="lg"/>
            </a:ln>
          </p:spPr>
        </p:cxnSp>
        <p:cxnSp>
          <p:nvCxnSpPr>
            <p:cNvPr id="13" name="Straight Connector 71"/>
            <p:cNvCxnSpPr>
              <a:cxnSpLocks noChangeShapeType="1"/>
            </p:cNvCxnSpPr>
            <p:nvPr/>
          </p:nvCxnSpPr>
          <p:spPr bwMode="auto">
            <a:xfrm rot="5400000">
              <a:off x="5808663" y="5843388"/>
              <a:ext cx="123825" cy="123825"/>
            </a:xfrm>
            <a:prstGeom prst="line">
              <a:avLst/>
            </a:prstGeom>
            <a:noFill/>
            <a:ln w="28575" algn="ctr">
              <a:solidFill>
                <a:schemeClr val="tx1"/>
              </a:solidFill>
              <a:round/>
              <a:headEnd/>
              <a:tailEnd type="none" w="lg" len="lg"/>
            </a:ln>
          </p:spPr>
        </p:cxnSp>
        <p:cxnSp>
          <p:nvCxnSpPr>
            <p:cNvPr id="14" name="Straight Connector 72"/>
            <p:cNvCxnSpPr>
              <a:cxnSpLocks noChangeShapeType="1"/>
            </p:cNvCxnSpPr>
            <p:nvPr/>
          </p:nvCxnSpPr>
          <p:spPr bwMode="auto">
            <a:xfrm rot="5400000">
              <a:off x="5662613" y="5843388"/>
              <a:ext cx="123825" cy="123825"/>
            </a:xfrm>
            <a:prstGeom prst="line">
              <a:avLst/>
            </a:prstGeom>
            <a:noFill/>
            <a:ln w="28575" algn="ctr">
              <a:solidFill>
                <a:schemeClr val="tx1"/>
              </a:solidFill>
              <a:round/>
              <a:headEnd/>
              <a:tailEnd type="none" w="lg" len="lg"/>
            </a:ln>
          </p:spPr>
        </p:cxnSp>
        <p:cxnSp>
          <p:nvCxnSpPr>
            <p:cNvPr id="15" name="Straight Connector 73"/>
            <p:cNvCxnSpPr>
              <a:cxnSpLocks noChangeShapeType="1"/>
            </p:cNvCxnSpPr>
            <p:nvPr/>
          </p:nvCxnSpPr>
          <p:spPr bwMode="auto">
            <a:xfrm rot="5400000">
              <a:off x="5516563" y="5843388"/>
              <a:ext cx="123825" cy="123825"/>
            </a:xfrm>
            <a:prstGeom prst="line">
              <a:avLst/>
            </a:prstGeom>
            <a:noFill/>
            <a:ln w="28575" algn="ctr">
              <a:solidFill>
                <a:schemeClr val="tx1"/>
              </a:solidFill>
              <a:round/>
              <a:headEnd/>
              <a:tailEnd type="none" w="lg" len="lg"/>
            </a:ln>
          </p:spPr>
        </p:cxnSp>
      </p:grpSp>
      <p:sp>
        <p:nvSpPr>
          <p:cNvPr id="47" name="TextBox 21"/>
          <p:cNvSpPr txBox="1">
            <a:spLocks noChangeArrowheads="1"/>
          </p:cNvSpPr>
          <p:nvPr/>
        </p:nvSpPr>
        <p:spPr bwMode="auto">
          <a:xfrm>
            <a:off x="3869053" y="6380096"/>
            <a:ext cx="656559" cy="246221"/>
          </a:xfrm>
          <a:prstGeom prst="rect">
            <a:avLst/>
          </a:prstGeom>
          <a:noFill/>
          <a:ln w="9525">
            <a:noFill/>
            <a:miter lim="800000"/>
            <a:headEnd/>
            <a:tailEnd/>
          </a:ln>
        </p:spPr>
        <p:txBody>
          <a:bodyPr wrap="square">
            <a:spAutoFit/>
          </a:bodyPr>
          <a:lstStyle/>
          <a:p>
            <a:r>
              <a:rPr lang="en-US" sz="1000" dirty="0" smtClean="0"/>
              <a:t>EARTH</a:t>
            </a:r>
            <a:endParaRPr lang="en-US" sz="1000" dirty="0"/>
          </a:p>
        </p:txBody>
      </p:sp>
      <p:sp>
        <p:nvSpPr>
          <p:cNvPr id="51" name="Freeform 50"/>
          <p:cNvSpPr/>
          <p:nvPr/>
        </p:nvSpPr>
        <p:spPr bwMode="auto">
          <a:xfrm>
            <a:off x="2750641" y="3917784"/>
            <a:ext cx="811560" cy="2393795"/>
          </a:xfrm>
          <a:custGeom>
            <a:avLst/>
            <a:gdLst>
              <a:gd name="connsiteX0" fmla="*/ 0 w 815277"/>
              <a:gd name="connsiteY0" fmla="*/ 0 h 2393795"/>
              <a:gd name="connsiteX1" fmla="*/ 691375 w 815277"/>
              <a:gd name="connsiteY1" fmla="*/ 505522 h 2393795"/>
              <a:gd name="connsiteX2" fmla="*/ 743414 w 815277"/>
              <a:gd name="connsiteY2" fmla="*/ 1092819 h 2393795"/>
              <a:gd name="connsiteX3" fmla="*/ 773151 w 815277"/>
              <a:gd name="connsiteY3" fmla="*/ 2393795 h 2393795"/>
              <a:gd name="connsiteX0" fmla="*/ 0 w 818994"/>
              <a:gd name="connsiteY0" fmla="*/ 0 h 2393795"/>
              <a:gd name="connsiteX1" fmla="*/ 691375 w 818994"/>
              <a:gd name="connsiteY1" fmla="*/ 505522 h 2393795"/>
              <a:gd name="connsiteX2" fmla="*/ 765717 w 818994"/>
              <a:gd name="connsiteY2" fmla="*/ 1063082 h 2393795"/>
              <a:gd name="connsiteX3" fmla="*/ 773151 w 818994"/>
              <a:gd name="connsiteY3" fmla="*/ 2393795 h 2393795"/>
              <a:gd name="connsiteX0" fmla="*/ 0 w 848731"/>
              <a:gd name="connsiteY0" fmla="*/ 0 h 2393795"/>
              <a:gd name="connsiteX1" fmla="*/ 721112 w 848731"/>
              <a:gd name="connsiteY1" fmla="*/ 542692 h 2393795"/>
              <a:gd name="connsiteX2" fmla="*/ 765717 w 848731"/>
              <a:gd name="connsiteY2" fmla="*/ 1063082 h 2393795"/>
              <a:gd name="connsiteX3" fmla="*/ 773151 w 848731"/>
              <a:gd name="connsiteY3" fmla="*/ 2393795 h 2393795"/>
              <a:gd name="connsiteX0" fmla="*/ 0 w 811560"/>
              <a:gd name="connsiteY0" fmla="*/ 0 h 2393795"/>
              <a:gd name="connsiteX1" fmla="*/ 683941 w 811560"/>
              <a:gd name="connsiteY1" fmla="*/ 483219 h 2393795"/>
              <a:gd name="connsiteX2" fmla="*/ 765717 w 811560"/>
              <a:gd name="connsiteY2" fmla="*/ 1063082 h 2393795"/>
              <a:gd name="connsiteX3" fmla="*/ 773151 w 811560"/>
              <a:gd name="connsiteY3" fmla="*/ 2393795 h 2393795"/>
            </a:gdLst>
            <a:ahLst/>
            <a:cxnLst>
              <a:cxn ang="0">
                <a:pos x="connsiteX0" y="connsiteY0"/>
              </a:cxn>
              <a:cxn ang="0">
                <a:pos x="connsiteX1" y="connsiteY1"/>
              </a:cxn>
              <a:cxn ang="0">
                <a:pos x="connsiteX2" y="connsiteY2"/>
              </a:cxn>
              <a:cxn ang="0">
                <a:pos x="connsiteX3" y="connsiteY3"/>
              </a:cxn>
            </a:cxnLst>
            <a:rect l="l" t="t" r="r" b="b"/>
            <a:pathLst>
              <a:path w="811560" h="2393795">
                <a:moveTo>
                  <a:pt x="0" y="0"/>
                </a:moveTo>
                <a:cubicBezTo>
                  <a:pt x="283736" y="161693"/>
                  <a:pt x="556322" y="306039"/>
                  <a:pt x="683941" y="483219"/>
                </a:cubicBezTo>
                <a:cubicBezTo>
                  <a:pt x="811560" y="660399"/>
                  <a:pt x="750849" y="744653"/>
                  <a:pt x="765717" y="1063082"/>
                </a:cubicBezTo>
                <a:cubicBezTo>
                  <a:pt x="780585" y="1381511"/>
                  <a:pt x="765097" y="1900663"/>
                  <a:pt x="773151" y="2393795"/>
                </a:cubicBezTo>
              </a:path>
            </a:pathLst>
          </a:custGeom>
          <a:noFill/>
          <a:ln w="28575" cap="flat" cmpd="sng" algn="ctr">
            <a:solidFill>
              <a:srgbClr val="FF0000"/>
            </a:solidFill>
            <a:prstDash val="solid"/>
            <a:round/>
            <a:headEnd type="none" w="med" len="med"/>
            <a:tailEnd type="triangle" w="med" len="med"/>
          </a:ln>
          <a:effectLst/>
        </p:spPr>
        <p:txBody>
          <a:bodyPr rtlCol="0" anchor="ctr"/>
          <a:lstStyle/>
          <a:p>
            <a:pPr algn="ctr"/>
            <a:endParaRPr lang="en-US"/>
          </a:p>
        </p:txBody>
      </p:sp>
      <p:grpSp>
        <p:nvGrpSpPr>
          <p:cNvPr id="105" name="Group 104"/>
          <p:cNvGrpSpPr/>
          <p:nvPr/>
        </p:nvGrpSpPr>
        <p:grpSpPr>
          <a:xfrm>
            <a:off x="3975414" y="4822892"/>
            <a:ext cx="1657815" cy="230459"/>
            <a:chOff x="3568389" y="4272776"/>
            <a:chExt cx="1657815" cy="230459"/>
          </a:xfrm>
        </p:grpSpPr>
        <p:grpSp>
          <p:nvGrpSpPr>
            <p:cNvPr id="58" name="Group 57"/>
            <p:cNvGrpSpPr/>
            <p:nvPr/>
          </p:nvGrpSpPr>
          <p:grpSpPr>
            <a:xfrm>
              <a:off x="3568389" y="4272776"/>
              <a:ext cx="230459" cy="230459"/>
              <a:chOff x="6452839" y="3412273"/>
              <a:chExt cx="230459" cy="230459"/>
            </a:xfrm>
          </p:grpSpPr>
          <p:sp>
            <p:nvSpPr>
              <p:cNvPr id="53" name="Rectangle 52"/>
              <p:cNvSpPr/>
              <p:nvPr/>
            </p:nvSpPr>
            <p:spPr bwMode="auto">
              <a:xfrm>
                <a:off x="6452839" y="3412273"/>
                <a:ext cx="230459" cy="230459"/>
              </a:xfrm>
              <a:prstGeom prst="rect">
                <a:avLst/>
              </a:prstGeom>
              <a:solidFill>
                <a:schemeClr val="bg1"/>
              </a:solidFill>
              <a:ln w="381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cxnSp>
            <p:nvCxnSpPr>
              <p:cNvPr id="55" name="Straight Connector 54"/>
              <p:cNvCxnSpPr>
                <a:stCxn id="53" idx="0"/>
                <a:endCxn id="53" idx="2"/>
              </p:cNvCxnSpPr>
              <p:nvPr/>
            </p:nvCxnSpPr>
            <p:spPr bwMode="auto">
              <a:xfrm>
                <a:off x="6568069" y="3412273"/>
                <a:ext cx="0" cy="230459"/>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57" name="Straight Connector 56"/>
              <p:cNvCxnSpPr>
                <a:stCxn id="53" idx="1"/>
                <a:endCxn id="53" idx="3"/>
              </p:cNvCxnSpPr>
              <p:nvPr/>
            </p:nvCxnSpPr>
            <p:spPr bwMode="auto">
              <a:xfrm>
                <a:off x="6452839" y="3527503"/>
                <a:ext cx="230459" cy="0"/>
              </a:xfrm>
              <a:prstGeom prst="line">
                <a:avLst/>
              </a:prstGeom>
              <a:solidFill>
                <a:schemeClr val="accent1"/>
              </a:solidFill>
              <a:ln w="9525" cap="flat" cmpd="sng" algn="ctr">
                <a:solidFill>
                  <a:schemeClr val="tx1"/>
                </a:solidFill>
                <a:prstDash val="solid"/>
                <a:round/>
                <a:headEnd type="none" w="med" len="med"/>
                <a:tailEnd type="none" w="lg" len="lg"/>
              </a:ln>
              <a:effectLst/>
            </p:spPr>
          </p:cxnSp>
        </p:grpSp>
        <p:grpSp>
          <p:nvGrpSpPr>
            <p:cNvPr id="59" name="Group 58"/>
            <p:cNvGrpSpPr/>
            <p:nvPr/>
          </p:nvGrpSpPr>
          <p:grpSpPr>
            <a:xfrm>
              <a:off x="4519959" y="4272776"/>
              <a:ext cx="230459" cy="230459"/>
              <a:chOff x="6452839" y="3412273"/>
              <a:chExt cx="230459" cy="230459"/>
            </a:xfrm>
          </p:grpSpPr>
          <p:sp>
            <p:nvSpPr>
              <p:cNvPr id="60" name="Rectangle 59"/>
              <p:cNvSpPr/>
              <p:nvPr/>
            </p:nvSpPr>
            <p:spPr bwMode="auto">
              <a:xfrm>
                <a:off x="6452839" y="3412273"/>
                <a:ext cx="230459" cy="230459"/>
              </a:xfrm>
              <a:prstGeom prst="rect">
                <a:avLst/>
              </a:prstGeom>
              <a:solidFill>
                <a:schemeClr val="bg1"/>
              </a:solidFill>
              <a:ln w="381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cxnSp>
            <p:nvCxnSpPr>
              <p:cNvPr id="61" name="Straight Connector 60"/>
              <p:cNvCxnSpPr>
                <a:stCxn id="60" idx="0"/>
                <a:endCxn id="60" idx="2"/>
              </p:cNvCxnSpPr>
              <p:nvPr/>
            </p:nvCxnSpPr>
            <p:spPr bwMode="auto">
              <a:xfrm>
                <a:off x="6568069" y="3412273"/>
                <a:ext cx="0" cy="230459"/>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62" name="Straight Connector 61"/>
              <p:cNvCxnSpPr>
                <a:stCxn id="60" idx="1"/>
                <a:endCxn id="60" idx="3"/>
              </p:cNvCxnSpPr>
              <p:nvPr/>
            </p:nvCxnSpPr>
            <p:spPr bwMode="auto">
              <a:xfrm>
                <a:off x="6452839" y="3527503"/>
                <a:ext cx="230459" cy="0"/>
              </a:xfrm>
              <a:prstGeom prst="line">
                <a:avLst/>
              </a:prstGeom>
              <a:solidFill>
                <a:schemeClr val="accent1"/>
              </a:solidFill>
              <a:ln w="9525" cap="flat" cmpd="sng" algn="ctr">
                <a:solidFill>
                  <a:schemeClr val="tx1"/>
                </a:solidFill>
                <a:prstDash val="solid"/>
                <a:round/>
                <a:headEnd type="none" w="med" len="med"/>
                <a:tailEnd type="none" w="lg" len="lg"/>
              </a:ln>
              <a:effectLst/>
            </p:spPr>
          </p:cxnSp>
        </p:grpSp>
        <p:grpSp>
          <p:nvGrpSpPr>
            <p:cNvPr id="63" name="Group 62"/>
            <p:cNvGrpSpPr/>
            <p:nvPr/>
          </p:nvGrpSpPr>
          <p:grpSpPr>
            <a:xfrm>
              <a:off x="4995745" y="4272776"/>
              <a:ext cx="230459" cy="230459"/>
              <a:chOff x="6452839" y="3412273"/>
              <a:chExt cx="230459" cy="230459"/>
            </a:xfrm>
          </p:grpSpPr>
          <p:sp>
            <p:nvSpPr>
              <p:cNvPr id="64" name="Rectangle 63"/>
              <p:cNvSpPr/>
              <p:nvPr/>
            </p:nvSpPr>
            <p:spPr bwMode="auto">
              <a:xfrm>
                <a:off x="6452839" y="3412273"/>
                <a:ext cx="230459" cy="230459"/>
              </a:xfrm>
              <a:prstGeom prst="rect">
                <a:avLst/>
              </a:prstGeom>
              <a:solidFill>
                <a:schemeClr val="bg1"/>
              </a:solidFill>
              <a:ln w="381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cxnSp>
            <p:nvCxnSpPr>
              <p:cNvPr id="65" name="Straight Connector 64"/>
              <p:cNvCxnSpPr>
                <a:stCxn id="64" idx="0"/>
                <a:endCxn id="64" idx="2"/>
              </p:cNvCxnSpPr>
              <p:nvPr/>
            </p:nvCxnSpPr>
            <p:spPr bwMode="auto">
              <a:xfrm>
                <a:off x="6568069" y="3412273"/>
                <a:ext cx="0" cy="230459"/>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66" name="Straight Connector 65"/>
              <p:cNvCxnSpPr>
                <a:stCxn id="64" idx="1"/>
                <a:endCxn id="64" idx="3"/>
              </p:cNvCxnSpPr>
              <p:nvPr/>
            </p:nvCxnSpPr>
            <p:spPr bwMode="auto">
              <a:xfrm>
                <a:off x="6452839" y="3527503"/>
                <a:ext cx="230459" cy="0"/>
              </a:xfrm>
              <a:prstGeom prst="line">
                <a:avLst/>
              </a:prstGeom>
              <a:solidFill>
                <a:schemeClr val="accent1"/>
              </a:solidFill>
              <a:ln w="9525" cap="flat" cmpd="sng" algn="ctr">
                <a:solidFill>
                  <a:schemeClr val="tx1"/>
                </a:solidFill>
                <a:prstDash val="solid"/>
                <a:round/>
                <a:headEnd type="none" w="med" len="med"/>
                <a:tailEnd type="none" w="lg" len="lg"/>
              </a:ln>
              <a:effectLst/>
            </p:spPr>
          </p:cxnSp>
        </p:grpSp>
        <p:grpSp>
          <p:nvGrpSpPr>
            <p:cNvPr id="67" name="Group 66"/>
            <p:cNvGrpSpPr/>
            <p:nvPr/>
          </p:nvGrpSpPr>
          <p:grpSpPr>
            <a:xfrm>
              <a:off x="4044174" y="4272776"/>
              <a:ext cx="230459" cy="230459"/>
              <a:chOff x="6452839" y="3412273"/>
              <a:chExt cx="230459" cy="230459"/>
            </a:xfrm>
          </p:grpSpPr>
          <p:sp>
            <p:nvSpPr>
              <p:cNvPr id="68" name="Rectangle 67"/>
              <p:cNvSpPr/>
              <p:nvPr/>
            </p:nvSpPr>
            <p:spPr bwMode="auto">
              <a:xfrm>
                <a:off x="6452839" y="3412273"/>
                <a:ext cx="230459" cy="230459"/>
              </a:xfrm>
              <a:prstGeom prst="rect">
                <a:avLst/>
              </a:prstGeom>
              <a:solidFill>
                <a:schemeClr val="bg1"/>
              </a:solidFill>
              <a:ln w="381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cxnSp>
            <p:nvCxnSpPr>
              <p:cNvPr id="69" name="Straight Connector 68"/>
              <p:cNvCxnSpPr>
                <a:stCxn id="68" idx="0"/>
                <a:endCxn id="68" idx="2"/>
              </p:cNvCxnSpPr>
              <p:nvPr/>
            </p:nvCxnSpPr>
            <p:spPr bwMode="auto">
              <a:xfrm>
                <a:off x="6568069" y="3412273"/>
                <a:ext cx="0" cy="230459"/>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70" name="Straight Connector 69"/>
              <p:cNvCxnSpPr>
                <a:stCxn id="68" idx="1"/>
                <a:endCxn id="68" idx="3"/>
              </p:cNvCxnSpPr>
              <p:nvPr/>
            </p:nvCxnSpPr>
            <p:spPr bwMode="auto">
              <a:xfrm>
                <a:off x="6452839" y="3527503"/>
                <a:ext cx="230459" cy="0"/>
              </a:xfrm>
              <a:prstGeom prst="line">
                <a:avLst/>
              </a:prstGeom>
              <a:solidFill>
                <a:schemeClr val="accent1"/>
              </a:solidFill>
              <a:ln w="9525" cap="flat" cmpd="sng" algn="ctr">
                <a:solidFill>
                  <a:schemeClr val="tx1"/>
                </a:solidFill>
                <a:prstDash val="solid"/>
                <a:round/>
                <a:headEnd type="none" w="med" len="med"/>
                <a:tailEnd type="none" w="lg" len="lg"/>
              </a:ln>
              <a:effectLst/>
            </p:spPr>
          </p:cxnSp>
        </p:grpSp>
      </p:grpSp>
      <p:grpSp>
        <p:nvGrpSpPr>
          <p:cNvPr id="103" name="Group 102"/>
          <p:cNvGrpSpPr/>
          <p:nvPr/>
        </p:nvGrpSpPr>
        <p:grpSpPr>
          <a:xfrm>
            <a:off x="3975414" y="5666667"/>
            <a:ext cx="1657815" cy="230459"/>
            <a:chOff x="3579540" y="5064513"/>
            <a:chExt cx="1657815" cy="230459"/>
          </a:xfrm>
        </p:grpSpPr>
        <p:grpSp>
          <p:nvGrpSpPr>
            <p:cNvPr id="71" name="Group 70"/>
            <p:cNvGrpSpPr/>
            <p:nvPr/>
          </p:nvGrpSpPr>
          <p:grpSpPr>
            <a:xfrm>
              <a:off x="3579540" y="5064513"/>
              <a:ext cx="230459" cy="230459"/>
              <a:chOff x="6452839" y="3412273"/>
              <a:chExt cx="230459" cy="230459"/>
            </a:xfrm>
          </p:grpSpPr>
          <p:sp>
            <p:nvSpPr>
              <p:cNvPr id="72" name="Rectangle 71"/>
              <p:cNvSpPr/>
              <p:nvPr/>
            </p:nvSpPr>
            <p:spPr bwMode="auto">
              <a:xfrm>
                <a:off x="6452839" y="3412273"/>
                <a:ext cx="230459" cy="230459"/>
              </a:xfrm>
              <a:prstGeom prst="rect">
                <a:avLst/>
              </a:prstGeom>
              <a:solidFill>
                <a:schemeClr val="bg1"/>
              </a:solidFill>
              <a:ln w="381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cxnSp>
            <p:nvCxnSpPr>
              <p:cNvPr id="73" name="Straight Connector 72"/>
              <p:cNvCxnSpPr>
                <a:stCxn id="72" idx="0"/>
                <a:endCxn id="72" idx="2"/>
              </p:cNvCxnSpPr>
              <p:nvPr/>
            </p:nvCxnSpPr>
            <p:spPr bwMode="auto">
              <a:xfrm>
                <a:off x="6568069" y="3412273"/>
                <a:ext cx="0" cy="230459"/>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74" name="Straight Connector 73"/>
              <p:cNvCxnSpPr>
                <a:stCxn id="72" idx="1"/>
                <a:endCxn id="72" idx="3"/>
              </p:cNvCxnSpPr>
              <p:nvPr/>
            </p:nvCxnSpPr>
            <p:spPr bwMode="auto">
              <a:xfrm>
                <a:off x="6452839" y="3527503"/>
                <a:ext cx="230459" cy="0"/>
              </a:xfrm>
              <a:prstGeom prst="line">
                <a:avLst/>
              </a:prstGeom>
              <a:solidFill>
                <a:schemeClr val="accent1"/>
              </a:solidFill>
              <a:ln w="9525" cap="flat" cmpd="sng" algn="ctr">
                <a:solidFill>
                  <a:schemeClr val="tx1"/>
                </a:solidFill>
                <a:prstDash val="solid"/>
                <a:round/>
                <a:headEnd type="none" w="med" len="med"/>
                <a:tailEnd type="none" w="lg" len="lg"/>
              </a:ln>
              <a:effectLst/>
            </p:spPr>
          </p:cxnSp>
        </p:grpSp>
        <p:grpSp>
          <p:nvGrpSpPr>
            <p:cNvPr id="75" name="Group 74"/>
            <p:cNvGrpSpPr/>
            <p:nvPr/>
          </p:nvGrpSpPr>
          <p:grpSpPr>
            <a:xfrm>
              <a:off x="4531110" y="5064513"/>
              <a:ext cx="230459" cy="230459"/>
              <a:chOff x="6452839" y="3412273"/>
              <a:chExt cx="230459" cy="230459"/>
            </a:xfrm>
          </p:grpSpPr>
          <p:sp>
            <p:nvSpPr>
              <p:cNvPr id="76" name="Rectangle 75"/>
              <p:cNvSpPr/>
              <p:nvPr/>
            </p:nvSpPr>
            <p:spPr bwMode="auto">
              <a:xfrm>
                <a:off x="6452839" y="3412273"/>
                <a:ext cx="230459" cy="230459"/>
              </a:xfrm>
              <a:prstGeom prst="rect">
                <a:avLst/>
              </a:prstGeom>
              <a:solidFill>
                <a:schemeClr val="bg1"/>
              </a:solidFill>
              <a:ln w="381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cxnSp>
            <p:nvCxnSpPr>
              <p:cNvPr id="77" name="Straight Connector 76"/>
              <p:cNvCxnSpPr>
                <a:stCxn id="76" idx="0"/>
                <a:endCxn id="76" idx="2"/>
              </p:cNvCxnSpPr>
              <p:nvPr/>
            </p:nvCxnSpPr>
            <p:spPr bwMode="auto">
              <a:xfrm>
                <a:off x="6568069" y="3412273"/>
                <a:ext cx="0" cy="230459"/>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78" name="Straight Connector 77"/>
              <p:cNvCxnSpPr>
                <a:stCxn id="76" idx="1"/>
                <a:endCxn id="76" idx="3"/>
              </p:cNvCxnSpPr>
              <p:nvPr/>
            </p:nvCxnSpPr>
            <p:spPr bwMode="auto">
              <a:xfrm>
                <a:off x="6452839" y="3527503"/>
                <a:ext cx="230459" cy="0"/>
              </a:xfrm>
              <a:prstGeom prst="line">
                <a:avLst/>
              </a:prstGeom>
              <a:solidFill>
                <a:schemeClr val="accent1"/>
              </a:solidFill>
              <a:ln w="9525" cap="flat" cmpd="sng" algn="ctr">
                <a:solidFill>
                  <a:schemeClr val="tx1"/>
                </a:solidFill>
                <a:prstDash val="solid"/>
                <a:round/>
                <a:headEnd type="none" w="med" len="med"/>
                <a:tailEnd type="none" w="lg" len="lg"/>
              </a:ln>
              <a:effectLst/>
            </p:spPr>
          </p:cxnSp>
        </p:grpSp>
        <p:grpSp>
          <p:nvGrpSpPr>
            <p:cNvPr id="79" name="Group 78"/>
            <p:cNvGrpSpPr/>
            <p:nvPr/>
          </p:nvGrpSpPr>
          <p:grpSpPr>
            <a:xfrm>
              <a:off x="5006896" y="5064513"/>
              <a:ext cx="230459" cy="230459"/>
              <a:chOff x="6452839" y="3412273"/>
              <a:chExt cx="230459" cy="230459"/>
            </a:xfrm>
          </p:grpSpPr>
          <p:sp>
            <p:nvSpPr>
              <p:cNvPr id="80" name="Rectangle 79"/>
              <p:cNvSpPr/>
              <p:nvPr/>
            </p:nvSpPr>
            <p:spPr bwMode="auto">
              <a:xfrm>
                <a:off x="6452839" y="3412273"/>
                <a:ext cx="230459" cy="230459"/>
              </a:xfrm>
              <a:prstGeom prst="rect">
                <a:avLst/>
              </a:prstGeom>
              <a:solidFill>
                <a:schemeClr val="bg1"/>
              </a:solidFill>
              <a:ln w="381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cxnSp>
            <p:nvCxnSpPr>
              <p:cNvPr id="81" name="Straight Connector 80"/>
              <p:cNvCxnSpPr>
                <a:stCxn id="80" idx="0"/>
                <a:endCxn id="80" idx="2"/>
              </p:cNvCxnSpPr>
              <p:nvPr/>
            </p:nvCxnSpPr>
            <p:spPr bwMode="auto">
              <a:xfrm>
                <a:off x="6568069" y="3412273"/>
                <a:ext cx="0" cy="230459"/>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82" name="Straight Connector 81"/>
              <p:cNvCxnSpPr>
                <a:stCxn id="80" idx="1"/>
                <a:endCxn id="80" idx="3"/>
              </p:cNvCxnSpPr>
              <p:nvPr/>
            </p:nvCxnSpPr>
            <p:spPr bwMode="auto">
              <a:xfrm>
                <a:off x="6452839" y="3527503"/>
                <a:ext cx="230459" cy="0"/>
              </a:xfrm>
              <a:prstGeom prst="line">
                <a:avLst/>
              </a:prstGeom>
              <a:solidFill>
                <a:schemeClr val="accent1"/>
              </a:solidFill>
              <a:ln w="9525" cap="flat" cmpd="sng" algn="ctr">
                <a:solidFill>
                  <a:schemeClr val="tx1"/>
                </a:solidFill>
                <a:prstDash val="solid"/>
                <a:round/>
                <a:headEnd type="none" w="med" len="med"/>
                <a:tailEnd type="none" w="lg" len="lg"/>
              </a:ln>
              <a:effectLst/>
            </p:spPr>
          </p:cxnSp>
        </p:grpSp>
        <p:grpSp>
          <p:nvGrpSpPr>
            <p:cNvPr id="83" name="Group 82"/>
            <p:cNvGrpSpPr/>
            <p:nvPr/>
          </p:nvGrpSpPr>
          <p:grpSpPr>
            <a:xfrm>
              <a:off x="4055325" y="5064513"/>
              <a:ext cx="230459" cy="230459"/>
              <a:chOff x="6452839" y="3412273"/>
              <a:chExt cx="230459" cy="230459"/>
            </a:xfrm>
          </p:grpSpPr>
          <p:sp>
            <p:nvSpPr>
              <p:cNvPr id="84" name="Rectangle 83"/>
              <p:cNvSpPr/>
              <p:nvPr/>
            </p:nvSpPr>
            <p:spPr bwMode="auto">
              <a:xfrm>
                <a:off x="6452839" y="3412273"/>
                <a:ext cx="230459" cy="230459"/>
              </a:xfrm>
              <a:prstGeom prst="rect">
                <a:avLst/>
              </a:prstGeom>
              <a:solidFill>
                <a:schemeClr val="bg1"/>
              </a:solidFill>
              <a:ln w="381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cxnSp>
            <p:nvCxnSpPr>
              <p:cNvPr id="85" name="Straight Connector 84"/>
              <p:cNvCxnSpPr>
                <a:stCxn id="84" idx="0"/>
                <a:endCxn id="84" idx="2"/>
              </p:cNvCxnSpPr>
              <p:nvPr/>
            </p:nvCxnSpPr>
            <p:spPr bwMode="auto">
              <a:xfrm>
                <a:off x="6568069" y="3412273"/>
                <a:ext cx="0" cy="230459"/>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86" name="Straight Connector 85"/>
              <p:cNvCxnSpPr>
                <a:stCxn id="84" idx="1"/>
                <a:endCxn id="84" idx="3"/>
              </p:cNvCxnSpPr>
              <p:nvPr/>
            </p:nvCxnSpPr>
            <p:spPr bwMode="auto">
              <a:xfrm>
                <a:off x="6452839" y="3527503"/>
                <a:ext cx="230459" cy="0"/>
              </a:xfrm>
              <a:prstGeom prst="line">
                <a:avLst/>
              </a:prstGeom>
              <a:solidFill>
                <a:schemeClr val="accent1"/>
              </a:solidFill>
              <a:ln w="9525" cap="flat" cmpd="sng" algn="ctr">
                <a:solidFill>
                  <a:schemeClr val="tx1"/>
                </a:solidFill>
                <a:prstDash val="solid"/>
                <a:round/>
                <a:headEnd type="none" w="med" len="med"/>
                <a:tailEnd type="none" w="lg" len="lg"/>
              </a:ln>
              <a:effectLst/>
            </p:spPr>
          </p:cxnSp>
        </p:grpSp>
      </p:grpSp>
      <p:grpSp>
        <p:nvGrpSpPr>
          <p:cNvPr id="104" name="Group 103"/>
          <p:cNvGrpSpPr/>
          <p:nvPr/>
        </p:nvGrpSpPr>
        <p:grpSpPr>
          <a:xfrm>
            <a:off x="3975414" y="5244780"/>
            <a:ext cx="1657815" cy="230459"/>
            <a:chOff x="3579540" y="4640766"/>
            <a:chExt cx="1657815" cy="230459"/>
          </a:xfrm>
        </p:grpSpPr>
        <p:grpSp>
          <p:nvGrpSpPr>
            <p:cNvPr id="87" name="Group 86"/>
            <p:cNvGrpSpPr/>
            <p:nvPr/>
          </p:nvGrpSpPr>
          <p:grpSpPr>
            <a:xfrm>
              <a:off x="3579540" y="4640766"/>
              <a:ext cx="230459" cy="230459"/>
              <a:chOff x="6452839" y="3412273"/>
              <a:chExt cx="230459" cy="230459"/>
            </a:xfrm>
          </p:grpSpPr>
          <p:sp>
            <p:nvSpPr>
              <p:cNvPr id="88" name="Rectangle 87"/>
              <p:cNvSpPr/>
              <p:nvPr/>
            </p:nvSpPr>
            <p:spPr bwMode="auto">
              <a:xfrm>
                <a:off x="6452839" y="3412273"/>
                <a:ext cx="230459" cy="230459"/>
              </a:xfrm>
              <a:prstGeom prst="rect">
                <a:avLst/>
              </a:prstGeom>
              <a:solidFill>
                <a:schemeClr val="bg1"/>
              </a:solidFill>
              <a:ln w="381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cxnSp>
            <p:nvCxnSpPr>
              <p:cNvPr id="89" name="Straight Connector 88"/>
              <p:cNvCxnSpPr>
                <a:stCxn id="88" idx="0"/>
                <a:endCxn id="88" idx="2"/>
              </p:cNvCxnSpPr>
              <p:nvPr/>
            </p:nvCxnSpPr>
            <p:spPr bwMode="auto">
              <a:xfrm>
                <a:off x="6568069" y="3412273"/>
                <a:ext cx="0" cy="230459"/>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90" name="Straight Connector 89"/>
              <p:cNvCxnSpPr>
                <a:stCxn id="88" idx="1"/>
                <a:endCxn id="88" idx="3"/>
              </p:cNvCxnSpPr>
              <p:nvPr/>
            </p:nvCxnSpPr>
            <p:spPr bwMode="auto">
              <a:xfrm>
                <a:off x="6452839" y="3527503"/>
                <a:ext cx="230459" cy="0"/>
              </a:xfrm>
              <a:prstGeom prst="line">
                <a:avLst/>
              </a:prstGeom>
              <a:solidFill>
                <a:schemeClr val="accent1"/>
              </a:solidFill>
              <a:ln w="9525" cap="flat" cmpd="sng" algn="ctr">
                <a:solidFill>
                  <a:schemeClr val="tx1"/>
                </a:solidFill>
                <a:prstDash val="solid"/>
                <a:round/>
                <a:headEnd type="none" w="med" len="med"/>
                <a:tailEnd type="none" w="lg" len="lg"/>
              </a:ln>
              <a:effectLst/>
            </p:spPr>
          </p:cxnSp>
        </p:grpSp>
        <p:grpSp>
          <p:nvGrpSpPr>
            <p:cNvPr id="91" name="Group 90"/>
            <p:cNvGrpSpPr/>
            <p:nvPr/>
          </p:nvGrpSpPr>
          <p:grpSpPr>
            <a:xfrm>
              <a:off x="4531110" y="4640766"/>
              <a:ext cx="230459" cy="230459"/>
              <a:chOff x="6452839" y="3412273"/>
              <a:chExt cx="230459" cy="230459"/>
            </a:xfrm>
          </p:grpSpPr>
          <p:sp>
            <p:nvSpPr>
              <p:cNvPr id="92" name="Rectangle 91"/>
              <p:cNvSpPr/>
              <p:nvPr/>
            </p:nvSpPr>
            <p:spPr bwMode="auto">
              <a:xfrm>
                <a:off x="6452839" y="3412273"/>
                <a:ext cx="230459" cy="230459"/>
              </a:xfrm>
              <a:prstGeom prst="rect">
                <a:avLst/>
              </a:prstGeom>
              <a:solidFill>
                <a:schemeClr val="bg1"/>
              </a:solidFill>
              <a:ln w="381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cxnSp>
            <p:nvCxnSpPr>
              <p:cNvPr id="93" name="Straight Connector 92"/>
              <p:cNvCxnSpPr>
                <a:stCxn id="92" idx="0"/>
                <a:endCxn id="92" idx="2"/>
              </p:cNvCxnSpPr>
              <p:nvPr/>
            </p:nvCxnSpPr>
            <p:spPr bwMode="auto">
              <a:xfrm>
                <a:off x="6568069" y="3412273"/>
                <a:ext cx="0" cy="230459"/>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94" name="Straight Connector 93"/>
              <p:cNvCxnSpPr>
                <a:stCxn id="92" idx="1"/>
                <a:endCxn id="92" idx="3"/>
              </p:cNvCxnSpPr>
              <p:nvPr/>
            </p:nvCxnSpPr>
            <p:spPr bwMode="auto">
              <a:xfrm>
                <a:off x="6452839" y="3527503"/>
                <a:ext cx="230459" cy="0"/>
              </a:xfrm>
              <a:prstGeom prst="line">
                <a:avLst/>
              </a:prstGeom>
              <a:solidFill>
                <a:schemeClr val="accent1"/>
              </a:solidFill>
              <a:ln w="9525" cap="flat" cmpd="sng" algn="ctr">
                <a:solidFill>
                  <a:schemeClr val="tx1"/>
                </a:solidFill>
                <a:prstDash val="solid"/>
                <a:round/>
                <a:headEnd type="none" w="med" len="med"/>
                <a:tailEnd type="none" w="lg" len="lg"/>
              </a:ln>
              <a:effectLst/>
            </p:spPr>
          </p:cxnSp>
        </p:grpSp>
        <p:grpSp>
          <p:nvGrpSpPr>
            <p:cNvPr id="95" name="Group 94"/>
            <p:cNvGrpSpPr/>
            <p:nvPr/>
          </p:nvGrpSpPr>
          <p:grpSpPr>
            <a:xfrm>
              <a:off x="5006896" y="4640766"/>
              <a:ext cx="230459" cy="230459"/>
              <a:chOff x="6452839" y="3412273"/>
              <a:chExt cx="230459" cy="230459"/>
            </a:xfrm>
          </p:grpSpPr>
          <p:sp>
            <p:nvSpPr>
              <p:cNvPr id="96" name="Rectangle 95"/>
              <p:cNvSpPr/>
              <p:nvPr/>
            </p:nvSpPr>
            <p:spPr bwMode="auto">
              <a:xfrm>
                <a:off x="6452839" y="3412273"/>
                <a:ext cx="230459" cy="230459"/>
              </a:xfrm>
              <a:prstGeom prst="rect">
                <a:avLst/>
              </a:prstGeom>
              <a:solidFill>
                <a:schemeClr val="bg1"/>
              </a:solidFill>
              <a:ln w="381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cxnSp>
            <p:nvCxnSpPr>
              <p:cNvPr id="97" name="Straight Connector 96"/>
              <p:cNvCxnSpPr>
                <a:stCxn id="96" idx="0"/>
                <a:endCxn id="96" idx="2"/>
              </p:cNvCxnSpPr>
              <p:nvPr/>
            </p:nvCxnSpPr>
            <p:spPr bwMode="auto">
              <a:xfrm>
                <a:off x="6568069" y="3412273"/>
                <a:ext cx="0" cy="230459"/>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98" name="Straight Connector 97"/>
              <p:cNvCxnSpPr>
                <a:stCxn id="96" idx="1"/>
                <a:endCxn id="96" idx="3"/>
              </p:cNvCxnSpPr>
              <p:nvPr/>
            </p:nvCxnSpPr>
            <p:spPr bwMode="auto">
              <a:xfrm>
                <a:off x="6452839" y="3527503"/>
                <a:ext cx="230459" cy="0"/>
              </a:xfrm>
              <a:prstGeom prst="line">
                <a:avLst/>
              </a:prstGeom>
              <a:solidFill>
                <a:schemeClr val="accent1"/>
              </a:solidFill>
              <a:ln w="9525" cap="flat" cmpd="sng" algn="ctr">
                <a:solidFill>
                  <a:schemeClr val="tx1"/>
                </a:solidFill>
                <a:prstDash val="solid"/>
                <a:round/>
                <a:headEnd type="none" w="med" len="med"/>
                <a:tailEnd type="none" w="lg" len="lg"/>
              </a:ln>
              <a:effectLst/>
            </p:spPr>
          </p:cxnSp>
        </p:grpSp>
        <p:grpSp>
          <p:nvGrpSpPr>
            <p:cNvPr id="99" name="Group 98"/>
            <p:cNvGrpSpPr/>
            <p:nvPr/>
          </p:nvGrpSpPr>
          <p:grpSpPr>
            <a:xfrm>
              <a:off x="4055325" y="4640766"/>
              <a:ext cx="230459" cy="230459"/>
              <a:chOff x="6452839" y="3412273"/>
              <a:chExt cx="230459" cy="230459"/>
            </a:xfrm>
          </p:grpSpPr>
          <p:sp>
            <p:nvSpPr>
              <p:cNvPr id="100" name="Rectangle 99"/>
              <p:cNvSpPr/>
              <p:nvPr/>
            </p:nvSpPr>
            <p:spPr bwMode="auto">
              <a:xfrm>
                <a:off x="6452839" y="3412273"/>
                <a:ext cx="230459" cy="230459"/>
              </a:xfrm>
              <a:prstGeom prst="rect">
                <a:avLst/>
              </a:prstGeom>
              <a:solidFill>
                <a:schemeClr val="bg1"/>
              </a:solidFill>
              <a:ln w="381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cxnSp>
            <p:nvCxnSpPr>
              <p:cNvPr id="101" name="Straight Connector 100"/>
              <p:cNvCxnSpPr>
                <a:stCxn id="100" idx="0"/>
                <a:endCxn id="100" idx="2"/>
              </p:cNvCxnSpPr>
              <p:nvPr/>
            </p:nvCxnSpPr>
            <p:spPr bwMode="auto">
              <a:xfrm>
                <a:off x="6568069" y="3412273"/>
                <a:ext cx="0" cy="230459"/>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02" name="Straight Connector 101"/>
              <p:cNvCxnSpPr>
                <a:stCxn id="100" idx="1"/>
                <a:endCxn id="100" idx="3"/>
              </p:cNvCxnSpPr>
              <p:nvPr/>
            </p:nvCxnSpPr>
            <p:spPr bwMode="auto">
              <a:xfrm>
                <a:off x="6452839" y="3527503"/>
                <a:ext cx="230459" cy="0"/>
              </a:xfrm>
              <a:prstGeom prst="line">
                <a:avLst/>
              </a:prstGeom>
              <a:solidFill>
                <a:schemeClr val="accent1"/>
              </a:solidFill>
              <a:ln w="9525" cap="flat" cmpd="sng" algn="ctr">
                <a:solidFill>
                  <a:schemeClr val="tx1"/>
                </a:solidFill>
                <a:prstDash val="solid"/>
                <a:round/>
                <a:headEnd type="none" w="med" len="med"/>
                <a:tailEnd type="none" w="lg" len="lg"/>
              </a:ln>
              <a:effectLst/>
            </p:spPr>
          </p:cxnSp>
        </p:grpSp>
      </p:grpSp>
      <p:sp>
        <p:nvSpPr>
          <p:cNvPr id="106" name="TextBox 105"/>
          <p:cNvSpPr txBox="1"/>
          <p:nvPr/>
        </p:nvSpPr>
        <p:spPr>
          <a:xfrm>
            <a:off x="3672474" y="3620418"/>
            <a:ext cx="1092819" cy="461665"/>
          </a:xfrm>
          <a:prstGeom prst="rect">
            <a:avLst/>
          </a:prstGeom>
          <a:noFill/>
        </p:spPr>
        <p:txBody>
          <a:bodyPr wrap="square" rtlCol="0">
            <a:spAutoFit/>
          </a:bodyPr>
          <a:lstStyle/>
          <a:p>
            <a:pPr algn="ctr"/>
            <a:r>
              <a:rPr lang="en-US" sz="1200" dirty="0" smtClean="0">
                <a:solidFill>
                  <a:srgbClr val="0000FF"/>
                </a:solidFill>
              </a:rPr>
              <a:t>LIGHTNING ROD</a:t>
            </a:r>
            <a:endParaRPr lang="en-US" sz="1200" dirty="0">
              <a:solidFill>
                <a:srgbClr val="0000FF"/>
              </a:solidFill>
            </a:endParaRPr>
          </a:p>
        </p:txBody>
      </p:sp>
      <p:cxnSp>
        <p:nvCxnSpPr>
          <p:cNvPr id="108" name="Straight Arrow Connector 107"/>
          <p:cNvCxnSpPr/>
          <p:nvPr/>
        </p:nvCxnSpPr>
        <p:spPr bwMode="auto">
          <a:xfrm flipH="1">
            <a:off x="3702210" y="3932652"/>
            <a:ext cx="200722" cy="260195"/>
          </a:xfrm>
          <a:prstGeom prst="straightConnector1">
            <a:avLst/>
          </a:prstGeom>
          <a:solidFill>
            <a:schemeClr val="accent1"/>
          </a:solidFill>
          <a:ln w="28575" cap="flat" cmpd="sng" algn="ctr">
            <a:solidFill>
              <a:srgbClr val="0000FF"/>
            </a:solidFill>
            <a:prstDash val="solid"/>
            <a:round/>
            <a:headEnd type="none" w="med" len="med"/>
            <a:tailEnd type="triangle" w="med" len="med"/>
          </a:ln>
          <a:effectLst/>
        </p:spPr>
      </p:cxnSp>
      <p:sp>
        <p:nvSpPr>
          <p:cNvPr id="111" name="TextBox 110"/>
          <p:cNvSpPr txBox="1"/>
          <p:nvPr/>
        </p:nvSpPr>
        <p:spPr>
          <a:xfrm>
            <a:off x="3166946" y="4393576"/>
            <a:ext cx="264816" cy="338554"/>
          </a:xfrm>
          <a:prstGeom prst="rect">
            <a:avLst/>
          </a:prstGeom>
          <a:noFill/>
        </p:spPr>
        <p:txBody>
          <a:bodyPr wrap="none" rtlCol="0">
            <a:spAutoFit/>
          </a:bodyPr>
          <a:lstStyle/>
          <a:p>
            <a:r>
              <a:rPr lang="en-US" i="1" dirty="0" smtClean="0">
                <a:solidFill>
                  <a:srgbClr val="FF0000"/>
                </a:solidFill>
                <a:latin typeface="Times New Roman" pitchFamily="18" charset="0"/>
                <a:cs typeface="Times New Roman" pitchFamily="18" charset="0"/>
              </a:rPr>
              <a:t>I</a:t>
            </a:r>
            <a:endParaRPr lang="en-US" i="1" dirty="0">
              <a:solidFill>
                <a:srgbClr val="FF0000"/>
              </a:solidFill>
              <a:latin typeface="Times New Roman" pitchFamily="18" charset="0"/>
              <a:cs typeface="Times New Roman" pitchFamily="18" charset="0"/>
            </a:endParaRPr>
          </a:p>
        </p:txBody>
      </p:sp>
      <p:sp>
        <p:nvSpPr>
          <p:cNvPr id="107" name="Can 106"/>
          <p:cNvSpPr/>
          <p:nvPr/>
        </p:nvSpPr>
        <p:spPr bwMode="auto">
          <a:xfrm>
            <a:off x="3592290" y="3831772"/>
            <a:ext cx="130629" cy="2569029"/>
          </a:xfrm>
          <a:prstGeom prst="can">
            <a:avLst/>
          </a:prstGeom>
          <a:solidFill>
            <a:srgbClr val="E0AE2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Electrostatic Discharge (ESD) Mitigation</a:t>
            </a:r>
            <a:endParaRPr lang="en-US" dirty="0"/>
          </a:p>
        </p:txBody>
      </p:sp>
      <p:pic>
        <p:nvPicPr>
          <p:cNvPr id="8193" name="Picture 6" descr="http://media.catmoji.com/post/vxt8/static-electricity.png"/>
          <p:cNvPicPr>
            <a:picLocks noChangeAspect="1" noChangeArrowheads="1"/>
          </p:cNvPicPr>
          <p:nvPr/>
        </p:nvPicPr>
        <p:blipFill>
          <a:blip r:embed="rId2" cstate="print"/>
          <a:srcRect/>
          <a:stretch>
            <a:fillRect/>
          </a:stretch>
        </p:blipFill>
        <p:spPr bwMode="auto">
          <a:xfrm>
            <a:off x="108860" y="1654613"/>
            <a:ext cx="4748140" cy="4049485"/>
          </a:xfrm>
          <a:prstGeom prst="rect">
            <a:avLst/>
          </a:prstGeom>
          <a:noFill/>
          <a:ln w="9525">
            <a:noFill/>
            <a:miter lim="800000"/>
            <a:headEnd/>
            <a:tailEnd/>
          </a:ln>
        </p:spPr>
      </p:pic>
      <p:pic>
        <p:nvPicPr>
          <p:cNvPr id="8194" name="Picture 7" descr="http://ts1.mm.bing.net/th?id=HN.608030857956428208&amp;w=273&amp;h=188&amp;c=7&amp;rs=1&amp;pid=1.7"/>
          <p:cNvPicPr>
            <a:picLocks noChangeAspect="1" noChangeArrowheads="1"/>
          </p:cNvPicPr>
          <p:nvPr/>
        </p:nvPicPr>
        <p:blipFill>
          <a:blip r:embed="rId3" cstate="print"/>
          <a:srcRect/>
          <a:stretch>
            <a:fillRect/>
          </a:stretch>
        </p:blipFill>
        <p:spPr bwMode="auto">
          <a:xfrm>
            <a:off x="4963892" y="2281279"/>
            <a:ext cx="4060371" cy="2796153"/>
          </a:xfrm>
          <a:prstGeom prst="rect">
            <a:avLst/>
          </a:prstGeom>
          <a:noFill/>
          <a:ln w="9525">
            <a:noFill/>
            <a:miter lim="800000"/>
            <a:headEnd/>
            <a:tailEnd/>
          </a:ln>
        </p:spPr>
      </p:pic>
      <p:sp>
        <p:nvSpPr>
          <p:cNvPr id="7" name="Freeform 6"/>
          <p:cNvSpPr/>
          <p:nvPr/>
        </p:nvSpPr>
        <p:spPr bwMode="auto">
          <a:xfrm>
            <a:off x="5910943" y="2592600"/>
            <a:ext cx="1121228" cy="444500"/>
          </a:xfrm>
          <a:custGeom>
            <a:avLst/>
            <a:gdLst>
              <a:gd name="connsiteX0" fmla="*/ 0 w 1121228"/>
              <a:gd name="connsiteY0" fmla="*/ 292100 h 444500"/>
              <a:gd name="connsiteX1" fmla="*/ 152400 w 1121228"/>
              <a:gd name="connsiteY1" fmla="*/ 63500 h 444500"/>
              <a:gd name="connsiteX2" fmla="*/ 881743 w 1121228"/>
              <a:gd name="connsiteY2" fmla="*/ 63500 h 444500"/>
              <a:gd name="connsiteX3" fmla="*/ 1121228 w 1121228"/>
              <a:gd name="connsiteY3" fmla="*/ 444500 h 444500"/>
            </a:gdLst>
            <a:ahLst/>
            <a:cxnLst>
              <a:cxn ang="0">
                <a:pos x="connsiteX0" y="connsiteY0"/>
              </a:cxn>
              <a:cxn ang="0">
                <a:pos x="connsiteX1" y="connsiteY1"/>
              </a:cxn>
              <a:cxn ang="0">
                <a:pos x="connsiteX2" y="connsiteY2"/>
              </a:cxn>
              <a:cxn ang="0">
                <a:pos x="connsiteX3" y="connsiteY3"/>
              </a:cxn>
            </a:cxnLst>
            <a:rect l="l" t="t" r="r" b="b"/>
            <a:pathLst>
              <a:path w="1121228" h="444500">
                <a:moveTo>
                  <a:pt x="0" y="292100"/>
                </a:moveTo>
                <a:cubicBezTo>
                  <a:pt x="2721" y="196850"/>
                  <a:pt x="5443" y="101600"/>
                  <a:pt x="152400" y="63500"/>
                </a:cubicBezTo>
                <a:cubicBezTo>
                  <a:pt x="299357" y="25400"/>
                  <a:pt x="720272" y="0"/>
                  <a:pt x="881743" y="63500"/>
                </a:cubicBezTo>
                <a:cubicBezTo>
                  <a:pt x="1043214" y="127000"/>
                  <a:pt x="1082221" y="285750"/>
                  <a:pt x="1121228" y="444500"/>
                </a:cubicBezTo>
              </a:path>
            </a:pathLst>
          </a:custGeom>
          <a:noFill/>
          <a:ln w="57150" cap="flat" cmpd="sng" algn="ctr">
            <a:solidFill>
              <a:srgbClr val="0000FF"/>
            </a:solidFill>
            <a:prstDash val="solid"/>
            <a:round/>
            <a:headEnd type="triangle" w="med" len="med"/>
            <a:tailEnd type="triangle" w="med" len="med"/>
          </a:ln>
          <a:effectLst/>
        </p:spPr>
        <p:txBody>
          <a:bodyPr rtlCol="0" anchor="ctr"/>
          <a:lstStyle/>
          <a:p>
            <a:pPr algn="ctr"/>
            <a:endParaRPr lang="en-US"/>
          </a:p>
        </p:txBody>
      </p:sp>
      <p:sp>
        <p:nvSpPr>
          <p:cNvPr id="6" name="TextBox 5"/>
          <p:cNvSpPr txBox="1"/>
          <p:nvPr/>
        </p:nvSpPr>
        <p:spPr>
          <a:xfrm>
            <a:off x="6259290" y="2449271"/>
            <a:ext cx="530915" cy="400110"/>
          </a:xfrm>
          <a:prstGeom prst="rect">
            <a:avLst/>
          </a:prstGeom>
          <a:solidFill>
            <a:schemeClr val="bg1"/>
          </a:solidFill>
        </p:spPr>
        <p:txBody>
          <a:bodyPr wrap="none" rtlCol="0">
            <a:spAutoFit/>
          </a:bodyPr>
          <a:lstStyle/>
          <a:p>
            <a:r>
              <a:rPr lang="el-GR" sz="2000" i="1" dirty="0" smtClean="0">
                <a:solidFill>
                  <a:srgbClr val="0000FF"/>
                </a:solidFill>
                <a:latin typeface="Times New Roman" pitchFamily="18" charset="0"/>
                <a:cs typeface="Times New Roman" pitchFamily="18" charset="0"/>
              </a:rPr>
              <a:t>Δ</a:t>
            </a:r>
            <a:r>
              <a:rPr lang="en-US" sz="2000" i="1" dirty="0" smtClean="0">
                <a:solidFill>
                  <a:srgbClr val="0000FF"/>
                </a:solidFill>
                <a:latin typeface="Times New Roman" pitchFamily="18" charset="0"/>
                <a:cs typeface="Times New Roman" pitchFamily="18" charset="0"/>
              </a:rPr>
              <a:t>V</a:t>
            </a:r>
            <a:endParaRPr lang="en-US" sz="2000" i="1" dirty="0">
              <a:solidFill>
                <a:srgbClr val="0000FF"/>
              </a:solidFill>
              <a:latin typeface="Times New Roman" pitchFamily="18" charset="0"/>
              <a:cs typeface="Times New Roman" pitchFamily="18" charset="0"/>
            </a:endParaRPr>
          </a:p>
        </p:txBody>
      </p:sp>
      <p:cxnSp>
        <p:nvCxnSpPr>
          <p:cNvPr id="9" name="Straight Arrow Connector 8"/>
          <p:cNvCxnSpPr/>
          <p:nvPr/>
        </p:nvCxnSpPr>
        <p:spPr bwMode="auto">
          <a:xfrm flipH="1">
            <a:off x="5649684" y="3907960"/>
            <a:ext cx="1393371" cy="0"/>
          </a:xfrm>
          <a:prstGeom prst="straightConnector1">
            <a:avLst/>
          </a:prstGeom>
          <a:solidFill>
            <a:schemeClr val="accent1"/>
          </a:solidFill>
          <a:ln w="57150" cap="flat" cmpd="sng" algn="ctr">
            <a:solidFill>
              <a:srgbClr val="FF0000"/>
            </a:solidFill>
            <a:prstDash val="solid"/>
            <a:round/>
            <a:headEnd type="none" w="med" len="med"/>
            <a:tailEnd type="triangle" w="med" len="med"/>
          </a:ln>
          <a:effectLst/>
        </p:spPr>
      </p:cxnSp>
      <p:sp>
        <p:nvSpPr>
          <p:cNvPr id="10" name="TextBox 9"/>
          <p:cNvSpPr txBox="1"/>
          <p:nvPr/>
        </p:nvSpPr>
        <p:spPr>
          <a:xfrm>
            <a:off x="6248393" y="3853519"/>
            <a:ext cx="284052" cy="400110"/>
          </a:xfrm>
          <a:prstGeom prst="rect">
            <a:avLst/>
          </a:prstGeom>
          <a:noFill/>
        </p:spPr>
        <p:txBody>
          <a:bodyPr wrap="none" rtlCol="0">
            <a:spAutoFit/>
          </a:bodyPr>
          <a:lstStyle/>
          <a:p>
            <a:r>
              <a:rPr lang="en-US" sz="2000" i="1" dirty="0" smtClean="0">
                <a:solidFill>
                  <a:srgbClr val="FF0000"/>
                </a:solidFill>
                <a:latin typeface="Times New Roman" pitchFamily="18" charset="0"/>
                <a:cs typeface="Times New Roman" pitchFamily="18" charset="0"/>
              </a:rPr>
              <a:t>I</a:t>
            </a:r>
            <a:endParaRPr lang="en-US" sz="2000"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ESD Mitigation (cont.)</a:t>
            </a:r>
            <a:endParaRPr lang="en-US" dirty="0"/>
          </a:p>
        </p:txBody>
      </p:sp>
      <p:sp>
        <p:nvSpPr>
          <p:cNvPr id="3" name="Content Placeholder 2"/>
          <p:cNvSpPr>
            <a:spLocks noGrp="1"/>
          </p:cNvSpPr>
          <p:nvPr>
            <p:ph idx="1"/>
          </p:nvPr>
        </p:nvSpPr>
        <p:spPr>
          <a:xfrm>
            <a:off x="157163" y="1066800"/>
            <a:ext cx="8796337" cy="620486"/>
          </a:xfrm>
        </p:spPr>
        <p:txBody>
          <a:bodyPr/>
          <a:lstStyle/>
          <a:p>
            <a:r>
              <a:rPr lang="en-US" sz="1600" dirty="0" smtClean="0"/>
              <a:t>NASA-HDBK-8739.21, Workmanship Manual for Electrostatic Discharge Control</a:t>
            </a:r>
          </a:p>
        </p:txBody>
      </p:sp>
      <p:pic>
        <p:nvPicPr>
          <p:cNvPr id="4" name="Picture 2"/>
          <p:cNvPicPr>
            <a:picLocks noChangeAspect="1" noChangeArrowheads="1"/>
          </p:cNvPicPr>
          <p:nvPr/>
        </p:nvPicPr>
        <p:blipFill>
          <a:blip r:embed="rId2" cstate="print"/>
          <a:srcRect/>
          <a:stretch>
            <a:fillRect/>
          </a:stretch>
        </p:blipFill>
        <p:spPr bwMode="auto">
          <a:xfrm>
            <a:off x="653533" y="1730830"/>
            <a:ext cx="7836935" cy="4827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Common Reference Potential</a:t>
            </a:r>
          </a:p>
        </p:txBody>
      </p:sp>
      <p:sp>
        <p:nvSpPr>
          <p:cNvPr id="57347" name="Rectangle 3"/>
          <p:cNvSpPr>
            <a:spLocks noGrp="1" noChangeArrowheads="1"/>
          </p:cNvSpPr>
          <p:nvPr>
            <p:ph type="body" idx="1"/>
          </p:nvPr>
        </p:nvSpPr>
        <p:spPr>
          <a:xfrm>
            <a:off x="157163" y="1066800"/>
            <a:ext cx="8796337" cy="1981200"/>
          </a:xfrm>
        </p:spPr>
        <p:txBody>
          <a:bodyPr/>
          <a:lstStyle/>
          <a:p>
            <a:r>
              <a:rPr lang="en-US" dirty="0" smtClean="0"/>
              <a:t>Interface signals between 2 circuits need common reference potential in order to work properly</a:t>
            </a:r>
          </a:p>
          <a:p>
            <a:r>
              <a:rPr lang="en-US" dirty="0" smtClean="0"/>
              <a:t>Traditionally called:</a:t>
            </a:r>
          </a:p>
          <a:p>
            <a:pPr lvl="1"/>
            <a:r>
              <a:rPr lang="en-US" dirty="0" smtClean="0"/>
              <a:t>Ground</a:t>
            </a:r>
          </a:p>
          <a:p>
            <a:pPr lvl="1"/>
            <a:r>
              <a:rPr lang="en-US" dirty="0" smtClean="0"/>
              <a:t>Earth</a:t>
            </a:r>
          </a:p>
          <a:p>
            <a:pPr lvl="1"/>
            <a:r>
              <a:rPr lang="en-US" dirty="0" smtClean="0"/>
              <a:t>Zero volt reference</a:t>
            </a:r>
          </a:p>
          <a:p>
            <a:pPr lvl="1"/>
            <a:r>
              <a:rPr lang="en-US" dirty="0" smtClean="0"/>
              <a:t>Common</a:t>
            </a:r>
          </a:p>
        </p:txBody>
      </p:sp>
      <p:sp>
        <p:nvSpPr>
          <p:cNvPr id="57348" name="Rectangle 30"/>
          <p:cNvSpPr>
            <a:spLocks noChangeArrowheads="1"/>
          </p:cNvSpPr>
          <p:nvPr/>
        </p:nvSpPr>
        <p:spPr bwMode="auto">
          <a:xfrm>
            <a:off x="2971800" y="4060384"/>
            <a:ext cx="838200" cy="1143000"/>
          </a:xfrm>
          <a:prstGeom prst="rect">
            <a:avLst/>
          </a:prstGeom>
          <a:noFill/>
          <a:ln w="12700" algn="ctr">
            <a:solidFill>
              <a:schemeClr val="tx1"/>
            </a:solidFill>
            <a:round/>
            <a:headEnd/>
            <a:tailEnd type="triangle" w="lg" len="lg"/>
          </a:ln>
        </p:spPr>
        <p:txBody>
          <a:bodyPr/>
          <a:lstStyle/>
          <a:p>
            <a:endParaRPr lang="en-US"/>
          </a:p>
        </p:txBody>
      </p:sp>
      <p:sp>
        <p:nvSpPr>
          <p:cNvPr id="57349" name="Rectangle 31"/>
          <p:cNvSpPr>
            <a:spLocks noChangeArrowheads="1"/>
          </p:cNvSpPr>
          <p:nvPr/>
        </p:nvSpPr>
        <p:spPr bwMode="auto">
          <a:xfrm>
            <a:off x="5181600" y="4060384"/>
            <a:ext cx="838200" cy="1143000"/>
          </a:xfrm>
          <a:prstGeom prst="rect">
            <a:avLst/>
          </a:prstGeom>
          <a:noFill/>
          <a:ln w="12700" algn="ctr">
            <a:solidFill>
              <a:schemeClr val="tx1"/>
            </a:solidFill>
            <a:round/>
            <a:headEnd/>
            <a:tailEnd type="triangle" w="lg" len="lg"/>
          </a:ln>
        </p:spPr>
        <p:txBody>
          <a:bodyPr/>
          <a:lstStyle/>
          <a:p>
            <a:endParaRPr lang="en-US"/>
          </a:p>
        </p:txBody>
      </p:sp>
      <p:cxnSp>
        <p:nvCxnSpPr>
          <p:cNvPr id="57350" name="Straight Connector 32"/>
          <p:cNvCxnSpPr>
            <a:cxnSpLocks noChangeShapeType="1"/>
          </p:cNvCxnSpPr>
          <p:nvPr/>
        </p:nvCxnSpPr>
        <p:spPr bwMode="auto">
          <a:xfrm>
            <a:off x="3810000" y="4212784"/>
            <a:ext cx="1371600" cy="0"/>
          </a:xfrm>
          <a:prstGeom prst="line">
            <a:avLst/>
          </a:prstGeom>
          <a:noFill/>
          <a:ln w="9525" algn="ctr">
            <a:solidFill>
              <a:schemeClr val="tx1"/>
            </a:solidFill>
            <a:round/>
            <a:headEnd/>
            <a:tailEnd type="none" w="lg" len="lg"/>
          </a:ln>
        </p:spPr>
      </p:cxnSp>
      <p:cxnSp>
        <p:nvCxnSpPr>
          <p:cNvPr id="57351" name="Straight Connector 33"/>
          <p:cNvCxnSpPr>
            <a:cxnSpLocks noChangeShapeType="1"/>
          </p:cNvCxnSpPr>
          <p:nvPr/>
        </p:nvCxnSpPr>
        <p:spPr bwMode="auto">
          <a:xfrm>
            <a:off x="3810000" y="4365184"/>
            <a:ext cx="1371600" cy="0"/>
          </a:xfrm>
          <a:prstGeom prst="line">
            <a:avLst/>
          </a:prstGeom>
          <a:noFill/>
          <a:ln w="9525" algn="ctr">
            <a:solidFill>
              <a:schemeClr val="tx1"/>
            </a:solidFill>
            <a:round/>
            <a:headEnd/>
            <a:tailEnd type="none" w="lg" len="lg"/>
          </a:ln>
        </p:spPr>
      </p:cxnSp>
      <p:cxnSp>
        <p:nvCxnSpPr>
          <p:cNvPr id="57352" name="Straight Connector 34"/>
          <p:cNvCxnSpPr>
            <a:cxnSpLocks noChangeShapeType="1"/>
          </p:cNvCxnSpPr>
          <p:nvPr/>
        </p:nvCxnSpPr>
        <p:spPr bwMode="auto">
          <a:xfrm>
            <a:off x="3810000" y="4517584"/>
            <a:ext cx="1371600" cy="0"/>
          </a:xfrm>
          <a:prstGeom prst="line">
            <a:avLst/>
          </a:prstGeom>
          <a:noFill/>
          <a:ln w="9525" algn="ctr">
            <a:solidFill>
              <a:schemeClr val="tx1"/>
            </a:solidFill>
            <a:round/>
            <a:headEnd/>
            <a:tailEnd type="none" w="lg" len="lg"/>
          </a:ln>
        </p:spPr>
      </p:cxnSp>
      <p:cxnSp>
        <p:nvCxnSpPr>
          <p:cNvPr id="57353" name="Straight Connector 35"/>
          <p:cNvCxnSpPr>
            <a:cxnSpLocks noChangeShapeType="1"/>
          </p:cNvCxnSpPr>
          <p:nvPr/>
        </p:nvCxnSpPr>
        <p:spPr bwMode="auto">
          <a:xfrm>
            <a:off x="3810000" y="4669984"/>
            <a:ext cx="1371600" cy="0"/>
          </a:xfrm>
          <a:prstGeom prst="line">
            <a:avLst/>
          </a:prstGeom>
          <a:noFill/>
          <a:ln w="9525" algn="ctr">
            <a:solidFill>
              <a:schemeClr val="tx1"/>
            </a:solidFill>
            <a:round/>
            <a:headEnd/>
            <a:tailEnd type="none" w="lg" len="lg"/>
          </a:ln>
        </p:spPr>
      </p:cxnSp>
      <p:cxnSp>
        <p:nvCxnSpPr>
          <p:cNvPr id="57354" name="Straight Connector 36"/>
          <p:cNvCxnSpPr>
            <a:cxnSpLocks noChangeShapeType="1"/>
          </p:cNvCxnSpPr>
          <p:nvPr/>
        </p:nvCxnSpPr>
        <p:spPr bwMode="auto">
          <a:xfrm>
            <a:off x="3810000" y="4822384"/>
            <a:ext cx="1371600" cy="0"/>
          </a:xfrm>
          <a:prstGeom prst="line">
            <a:avLst/>
          </a:prstGeom>
          <a:noFill/>
          <a:ln w="9525" algn="ctr">
            <a:solidFill>
              <a:schemeClr val="tx1"/>
            </a:solidFill>
            <a:round/>
            <a:headEnd/>
            <a:tailEnd type="none" w="lg" len="lg"/>
          </a:ln>
        </p:spPr>
      </p:cxnSp>
      <p:cxnSp>
        <p:nvCxnSpPr>
          <p:cNvPr id="57355" name="Straight Connector 37"/>
          <p:cNvCxnSpPr>
            <a:cxnSpLocks noChangeShapeType="1"/>
          </p:cNvCxnSpPr>
          <p:nvPr/>
        </p:nvCxnSpPr>
        <p:spPr bwMode="auto">
          <a:xfrm>
            <a:off x="3810000" y="4974784"/>
            <a:ext cx="1371600" cy="0"/>
          </a:xfrm>
          <a:prstGeom prst="line">
            <a:avLst/>
          </a:prstGeom>
          <a:noFill/>
          <a:ln w="9525" algn="ctr">
            <a:solidFill>
              <a:schemeClr val="tx1"/>
            </a:solidFill>
            <a:round/>
            <a:headEnd/>
            <a:tailEnd type="none" w="lg" len="lg"/>
          </a:ln>
        </p:spPr>
      </p:cxnSp>
      <p:sp>
        <p:nvSpPr>
          <p:cNvPr id="57356" name="TextBox 38"/>
          <p:cNvSpPr txBox="1">
            <a:spLocks noChangeArrowheads="1"/>
          </p:cNvSpPr>
          <p:nvPr/>
        </p:nvSpPr>
        <p:spPr bwMode="auto">
          <a:xfrm>
            <a:off x="4191000" y="4060384"/>
            <a:ext cx="658813" cy="215900"/>
          </a:xfrm>
          <a:prstGeom prst="rect">
            <a:avLst/>
          </a:prstGeom>
          <a:noFill/>
          <a:ln w="9525">
            <a:noFill/>
            <a:miter lim="800000"/>
            <a:headEnd/>
            <a:tailEnd/>
          </a:ln>
        </p:spPr>
        <p:txBody>
          <a:bodyPr wrap="none">
            <a:spAutoFit/>
          </a:bodyPr>
          <a:lstStyle/>
          <a:p>
            <a:r>
              <a:rPr lang="en-US" sz="800"/>
              <a:t>SIGNAL 1</a:t>
            </a:r>
          </a:p>
        </p:txBody>
      </p:sp>
      <p:sp>
        <p:nvSpPr>
          <p:cNvPr id="57357" name="TextBox 39"/>
          <p:cNvSpPr txBox="1">
            <a:spLocks noChangeArrowheads="1"/>
          </p:cNvSpPr>
          <p:nvPr/>
        </p:nvSpPr>
        <p:spPr bwMode="auto">
          <a:xfrm>
            <a:off x="4191000" y="4212784"/>
            <a:ext cx="658813" cy="215900"/>
          </a:xfrm>
          <a:prstGeom prst="rect">
            <a:avLst/>
          </a:prstGeom>
          <a:noFill/>
          <a:ln w="9525">
            <a:noFill/>
            <a:miter lim="800000"/>
            <a:headEnd/>
            <a:tailEnd/>
          </a:ln>
        </p:spPr>
        <p:txBody>
          <a:bodyPr wrap="none">
            <a:spAutoFit/>
          </a:bodyPr>
          <a:lstStyle/>
          <a:p>
            <a:r>
              <a:rPr lang="en-US" sz="800"/>
              <a:t>SIGNAL 2</a:t>
            </a:r>
          </a:p>
        </p:txBody>
      </p:sp>
      <p:sp>
        <p:nvSpPr>
          <p:cNvPr id="57358" name="TextBox 40"/>
          <p:cNvSpPr txBox="1">
            <a:spLocks noChangeArrowheads="1"/>
          </p:cNvSpPr>
          <p:nvPr/>
        </p:nvSpPr>
        <p:spPr bwMode="auto">
          <a:xfrm>
            <a:off x="4191000" y="4365184"/>
            <a:ext cx="658813" cy="215900"/>
          </a:xfrm>
          <a:prstGeom prst="rect">
            <a:avLst/>
          </a:prstGeom>
          <a:noFill/>
          <a:ln w="9525">
            <a:noFill/>
            <a:miter lim="800000"/>
            <a:headEnd/>
            <a:tailEnd/>
          </a:ln>
        </p:spPr>
        <p:txBody>
          <a:bodyPr wrap="none">
            <a:spAutoFit/>
          </a:bodyPr>
          <a:lstStyle/>
          <a:p>
            <a:r>
              <a:rPr lang="en-US" sz="800"/>
              <a:t>SIGNAL 3</a:t>
            </a:r>
          </a:p>
        </p:txBody>
      </p:sp>
      <p:sp>
        <p:nvSpPr>
          <p:cNvPr id="57359" name="TextBox 41"/>
          <p:cNvSpPr txBox="1">
            <a:spLocks noChangeArrowheads="1"/>
          </p:cNvSpPr>
          <p:nvPr/>
        </p:nvSpPr>
        <p:spPr bwMode="auto">
          <a:xfrm>
            <a:off x="4191000" y="4517584"/>
            <a:ext cx="658813" cy="215900"/>
          </a:xfrm>
          <a:prstGeom prst="rect">
            <a:avLst/>
          </a:prstGeom>
          <a:noFill/>
          <a:ln w="9525">
            <a:noFill/>
            <a:miter lim="800000"/>
            <a:headEnd/>
            <a:tailEnd/>
          </a:ln>
        </p:spPr>
        <p:txBody>
          <a:bodyPr wrap="none">
            <a:spAutoFit/>
          </a:bodyPr>
          <a:lstStyle/>
          <a:p>
            <a:r>
              <a:rPr lang="en-US" sz="800"/>
              <a:t>SIGNAL 4</a:t>
            </a:r>
          </a:p>
        </p:txBody>
      </p:sp>
      <p:sp>
        <p:nvSpPr>
          <p:cNvPr id="57360" name="TextBox 42"/>
          <p:cNvSpPr txBox="1">
            <a:spLocks noChangeArrowheads="1"/>
          </p:cNvSpPr>
          <p:nvPr/>
        </p:nvSpPr>
        <p:spPr bwMode="auto">
          <a:xfrm>
            <a:off x="4191000" y="4669984"/>
            <a:ext cx="658813" cy="215900"/>
          </a:xfrm>
          <a:prstGeom prst="rect">
            <a:avLst/>
          </a:prstGeom>
          <a:noFill/>
          <a:ln w="9525">
            <a:noFill/>
            <a:miter lim="800000"/>
            <a:headEnd/>
            <a:tailEnd/>
          </a:ln>
        </p:spPr>
        <p:txBody>
          <a:bodyPr wrap="none">
            <a:spAutoFit/>
          </a:bodyPr>
          <a:lstStyle/>
          <a:p>
            <a:r>
              <a:rPr lang="en-US" sz="800"/>
              <a:t>SIGNAL 5</a:t>
            </a:r>
          </a:p>
        </p:txBody>
      </p:sp>
      <p:sp>
        <p:nvSpPr>
          <p:cNvPr id="57361" name="TextBox 43"/>
          <p:cNvSpPr txBox="1">
            <a:spLocks noChangeArrowheads="1"/>
          </p:cNvSpPr>
          <p:nvPr/>
        </p:nvSpPr>
        <p:spPr bwMode="auto">
          <a:xfrm>
            <a:off x="4191000" y="4822384"/>
            <a:ext cx="658813" cy="215900"/>
          </a:xfrm>
          <a:prstGeom prst="rect">
            <a:avLst/>
          </a:prstGeom>
          <a:noFill/>
          <a:ln w="9525">
            <a:noFill/>
            <a:miter lim="800000"/>
            <a:headEnd/>
            <a:tailEnd/>
          </a:ln>
        </p:spPr>
        <p:txBody>
          <a:bodyPr wrap="none">
            <a:spAutoFit/>
          </a:bodyPr>
          <a:lstStyle/>
          <a:p>
            <a:r>
              <a:rPr lang="en-US" sz="800"/>
              <a:t>SIGNAL 6</a:t>
            </a:r>
          </a:p>
        </p:txBody>
      </p:sp>
      <p:sp>
        <p:nvSpPr>
          <p:cNvPr id="57362" name="TextBox 44"/>
          <p:cNvSpPr txBox="1">
            <a:spLocks noChangeArrowheads="1"/>
          </p:cNvSpPr>
          <p:nvPr/>
        </p:nvSpPr>
        <p:spPr bwMode="auto">
          <a:xfrm>
            <a:off x="2971800" y="4441384"/>
            <a:ext cx="811213" cy="246063"/>
          </a:xfrm>
          <a:prstGeom prst="rect">
            <a:avLst/>
          </a:prstGeom>
          <a:noFill/>
          <a:ln w="9525">
            <a:noFill/>
            <a:miter lim="800000"/>
            <a:headEnd/>
            <a:tailEnd/>
          </a:ln>
        </p:spPr>
        <p:txBody>
          <a:bodyPr wrap="none">
            <a:spAutoFit/>
          </a:bodyPr>
          <a:lstStyle/>
          <a:p>
            <a:r>
              <a:rPr lang="en-US" sz="1000"/>
              <a:t>CIRCUIT 1</a:t>
            </a:r>
          </a:p>
        </p:txBody>
      </p:sp>
      <p:sp>
        <p:nvSpPr>
          <p:cNvPr id="57363" name="TextBox 45"/>
          <p:cNvSpPr txBox="1">
            <a:spLocks noChangeArrowheads="1"/>
          </p:cNvSpPr>
          <p:nvPr/>
        </p:nvSpPr>
        <p:spPr bwMode="auto">
          <a:xfrm>
            <a:off x="5181600" y="4441384"/>
            <a:ext cx="811213" cy="246063"/>
          </a:xfrm>
          <a:prstGeom prst="rect">
            <a:avLst/>
          </a:prstGeom>
          <a:noFill/>
          <a:ln w="9525">
            <a:noFill/>
            <a:miter lim="800000"/>
            <a:headEnd/>
            <a:tailEnd/>
          </a:ln>
        </p:spPr>
        <p:txBody>
          <a:bodyPr wrap="none">
            <a:spAutoFit/>
          </a:bodyPr>
          <a:lstStyle/>
          <a:p>
            <a:r>
              <a:rPr lang="en-US" sz="1000"/>
              <a:t>CIRCUIT 2</a:t>
            </a:r>
          </a:p>
        </p:txBody>
      </p:sp>
      <p:cxnSp>
        <p:nvCxnSpPr>
          <p:cNvPr id="57364" name="Straight Connector 81"/>
          <p:cNvCxnSpPr>
            <a:cxnSpLocks noChangeShapeType="1"/>
            <a:stCxn id="57348" idx="2"/>
          </p:cNvCxnSpPr>
          <p:nvPr/>
        </p:nvCxnSpPr>
        <p:spPr bwMode="auto">
          <a:xfrm rot="5400000">
            <a:off x="3237707" y="5354990"/>
            <a:ext cx="304800" cy="1587"/>
          </a:xfrm>
          <a:prstGeom prst="line">
            <a:avLst/>
          </a:prstGeom>
          <a:noFill/>
          <a:ln w="12700" algn="ctr">
            <a:solidFill>
              <a:schemeClr val="tx1"/>
            </a:solidFill>
            <a:round/>
            <a:headEnd/>
            <a:tailEnd type="none" w="lg" len="lg"/>
          </a:ln>
        </p:spPr>
      </p:cxnSp>
      <p:grpSp>
        <p:nvGrpSpPr>
          <p:cNvPr id="2" name="Group 82"/>
          <p:cNvGrpSpPr>
            <a:grpSpLocks/>
          </p:cNvGrpSpPr>
          <p:nvPr/>
        </p:nvGrpSpPr>
        <p:grpSpPr bwMode="auto">
          <a:xfrm>
            <a:off x="3276600" y="5508184"/>
            <a:ext cx="228600" cy="76200"/>
            <a:chOff x="457200" y="4953000"/>
            <a:chExt cx="914400" cy="304800"/>
          </a:xfrm>
        </p:grpSpPr>
        <p:cxnSp>
          <p:nvCxnSpPr>
            <p:cNvPr id="57372" name="Straight Connector 83"/>
            <p:cNvCxnSpPr>
              <a:cxnSpLocks noChangeShapeType="1"/>
            </p:cNvCxnSpPr>
            <p:nvPr/>
          </p:nvCxnSpPr>
          <p:spPr bwMode="auto">
            <a:xfrm>
              <a:off x="457200" y="4953000"/>
              <a:ext cx="914400" cy="0"/>
            </a:xfrm>
            <a:prstGeom prst="line">
              <a:avLst/>
            </a:prstGeom>
            <a:noFill/>
            <a:ln w="9525" algn="ctr">
              <a:solidFill>
                <a:schemeClr val="tx1"/>
              </a:solidFill>
              <a:round/>
              <a:headEnd/>
              <a:tailEnd type="none" w="lg" len="lg"/>
            </a:ln>
          </p:spPr>
        </p:cxnSp>
        <p:cxnSp>
          <p:nvCxnSpPr>
            <p:cNvPr id="57373" name="Straight Connector 84"/>
            <p:cNvCxnSpPr>
              <a:cxnSpLocks noChangeShapeType="1"/>
            </p:cNvCxnSpPr>
            <p:nvPr/>
          </p:nvCxnSpPr>
          <p:spPr bwMode="auto">
            <a:xfrm>
              <a:off x="609600" y="5105400"/>
              <a:ext cx="609600" cy="0"/>
            </a:xfrm>
            <a:prstGeom prst="line">
              <a:avLst/>
            </a:prstGeom>
            <a:noFill/>
            <a:ln w="9525" algn="ctr">
              <a:solidFill>
                <a:schemeClr val="tx1"/>
              </a:solidFill>
              <a:round/>
              <a:headEnd/>
              <a:tailEnd type="none" w="lg" len="lg"/>
            </a:ln>
          </p:spPr>
        </p:cxnSp>
        <p:cxnSp>
          <p:nvCxnSpPr>
            <p:cNvPr id="57374" name="Straight Connector 85"/>
            <p:cNvCxnSpPr>
              <a:cxnSpLocks noChangeShapeType="1"/>
            </p:cNvCxnSpPr>
            <p:nvPr/>
          </p:nvCxnSpPr>
          <p:spPr bwMode="auto">
            <a:xfrm>
              <a:off x="762000" y="5257800"/>
              <a:ext cx="304800" cy="0"/>
            </a:xfrm>
            <a:prstGeom prst="line">
              <a:avLst/>
            </a:prstGeom>
            <a:noFill/>
            <a:ln w="9525" algn="ctr">
              <a:solidFill>
                <a:schemeClr val="tx1"/>
              </a:solidFill>
              <a:round/>
              <a:headEnd/>
              <a:tailEnd type="none" w="lg" len="lg"/>
            </a:ln>
          </p:spPr>
        </p:cxnSp>
      </p:grpSp>
      <p:cxnSp>
        <p:nvCxnSpPr>
          <p:cNvPr id="57366" name="Straight Connector 81"/>
          <p:cNvCxnSpPr>
            <a:cxnSpLocks noChangeShapeType="1"/>
          </p:cNvCxnSpPr>
          <p:nvPr/>
        </p:nvCxnSpPr>
        <p:spPr bwMode="auto">
          <a:xfrm rot="5400000">
            <a:off x="5447507" y="5354990"/>
            <a:ext cx="304800" cy="1587"/>
          </a:xfrm>
          <a:prstGeom prst="line">
            <a:avLst/>
          </a:prstGeom>
          <a:noFill/>
          <a:ln w="12700" algn="ctr">
            <a:solidFill>
              <a:schemeClr val="tx1"/>
            </a:solidFill>
            <a:round/>
            <a:headEnd/>
            <a:tailEnd type="none" w="lg" len="lg"/>
          </a:ln>
        </p:spPr>
      </p:cxnSp>
      <p:grpSp>
        <p:nvGrpSpPr>
          <p:cNvPr id="3" name="Group 82"/>
          <p:cNvGrpSpPr>
            <a:grpSpLocks/>
          </p:cNvGrpSpPr>
          <p:nvPr/>
        </p:nvGrpSpPr>
        <p:grpSpPr bwMode="auto">
          <a:xfrm>
            <a:off x="5486400" y="5508184"/>
            <a:ext cx="228600" cy="76200"/>
            <a:chOff x="457200" y="4953000"/>
            <a:chExt cx="914400" cy="304800"/>
          </a:xfrm>
        </p:grpSpPr>
        <p:cxnSp>
          <p:nvCxnSpPr>
            <p:cNvPr id="57369" name="Straight Connector 83"/>
            <p:cNvCxnSpPr>
              <a:cxnSpLocks noChangeShapeType="1"/>
            </p:cNvCxnSpPr>
            <p:nvPr/>
          </p:nvCxnSpPr>
          <p:spPr bwMode="auto">
            <a:xfrm>
              <a:off x="457200" y="4953000"/>
              <a:ext cx="914400" cy="0"/>
            </a:xfrm>
            <a:prstGeom prst="line">
              <a:avLst/>
            </a:prstGeom>
            <a:noFill/>
            <a:ln w="9525" algn="ctr">
              <a:solidFill>
                <a:schemeClr val="tx1"/>
              </a:solidFill>
              <a:round/>
              <a:headEnd/>
              <a:tailEnd type="none" w="lg" len="lg"/>
            </a:ln>
          </p:spPr>
        </p:cxnSp>
        <p:cxnSp>
          <p:nvCxnSpPr>
            <p:cNvPr id="57370" name="Straight Connector 84"/>
            <p:cNvCxnSpPr>
              <a:cxnSpLocks noChangeShapeType="1"/>
            </p:cNvCxnSpPr>
            <p:nvPr/>
          </p:nvCxnSpPr>
          <p:spPr bwMode="auto">
            <a:xfrm>
              <a:off x="609600" y="5105400"/>
              <a:ext cx="609600" cy="0"/>
            </a:xfrm>
            <a:prstGeom prst="line">
              <a:avLst/>
            </a:prstGeom>
            <a:noFill/>
            <a:ln w="9525" algn="ctr">
              <a:solidFill>
                <a:schemeClr val="tx1"/>
              </a:solidFill>
              <a:round/>
              <a:headEnd/>
              <a:tailEnd type="none" w="lg" len="lg"/>
            </a:ln>
          </p:spPr>
        </p:cxnSp>
        <p:cxnSp>
          <p:nvCxnSpPr>
            <p:cNvPr id="57371" name="Straight Connector 85"/>
            <p:cNvCxnSpPr>
              <a:cxnSpLocks noChangeShapeType="1"/>
            </p:cNvCxnSpPr>
            <p:nvPr/>
          </p:nvCxnSpPr>
          <p:spPr bwMode="auto">
            <a:xfrm>
              <a:off x="762000" y="5257800"/>
              <a:ext cx="304800" cy="0"/>
            </a:xfrm>
            <a:prstGeom prst="line">
              <a:avLst/>
            </a:prstGeom>
            <a:noFill/>
            <a:ln w="9525" algn="ctr">
              <a:solidFill>
                <a:schemeClr val="tx1"/>
              </a:solidFill>
              <a:round/>
              <a:headEnd/>
              <a:tailEnd type="none" w="lg" len="lg"/>
            </a:ln>
          </p:spPr>
        </p:cxnSp>
      </p:grpSp>
      <p:sp>
        <p:nvSpPr>
          <p:cNvPr id="31" name="TextBox 30"/>
          <p:cNvSpPr txBox="1"/>
          <p:nvPr/>
        </p:nvSpPr>
        <p:spPr>
          <a:xfrm>
            <a:off x="3986124" y="5725893"/>
            <a:ext cx="1056700" cy="830997"/>
          </a:xfrm>
          <a:prstGeom prst="rect">
            <a:avLst/>
          </a:prstGeom>
          <a:noFill/>
        </p:spPr>
        <p:txBody>
          <a:bodyPr wrap="none" rtlCol="0">
            <a:spAutoFit/>
          </a:bodyPr>
          <a:lstStyle/>
          <a:p>
            <a:pPr algn="ctr"/>
            <a:r>
              <a:rPr lang="en-US" sz="1200" dirty="0" smtClean="0">
                <a:solidFill>
                  <a:srgbClr val="FF0000"/>
                </a:solidFill>
              </a:rPr>
              <a:t>“GROUND”</a:t>
            </a:r>
          </a:p>
          <a:p>
            <a:pPr algn="ctr"/>
            <a:r>
              <a:rPr lang="en-US" sz="1200" dirty="0" smtClean="0">
                <a:solidFill>
                  <a:srgbClr val="FF0000"/>
                </a:solidFill>
              </a:rPr>
              <a:t>“EARTH”</a:t>
            </a:r>
          </a:p>
          <a:p>
            <a:pPr algn="ctr"/>
            <a:r>
              <a:rPr lang="en-US" sz="1200" dirty="0" smtClean="0">
                <a:solidFill>
                  <a:srgbClr val="FF0000"/>
                </a:solidFill>
              </a:rPr>
              <a:t>“0 V”</a:t>
            </a:r>
          </a:p>
          <a:p>
            <a:pPr algn="ctr"/>
            <a:r>
              <a:rPr lang="en-US" sz="1200" dirty="0" smtClean="0">
                <a:solidFill>
                  <a:srgbClr val="FF0000"/>
                </a:solidFill>
              </a:rPr>
              <a:t>“COMMON”</a:t>
            </a:r>
            <a:endParaRPr lang="en-US" sz="1200" dirty="0">
              <a:solidFill>
                <a:srgbClr val="FF0000"/>
              </a:solidFill>
            </a:endParaRPr>
          </a:p>
        </p:txBody>
      </p:sp>
      <p:cxnSp>
        <p:nvCxnSpPr>
          <p:cNvPr id="33" name="Straight Arrow Connector 32"/>
          <p:cNvCxnSpPr/>
          <p:nvPr/>
        </p:nvCxnSpPr>
        <p:spPr bwMode="auto">
          <a:xfrm flipV="1">
            <a:off x="5007429" y="5638808"/>
            <a:ext cx="402771" cy="272142"/>
          </a:xfrm>
          <a:prstGeom prst="straightConnector1">
            <a:avLst/>
          </a:prstGeom>
          <a:solidFill>
            <a:schemeClr val="accent1"/>
          </a:solidFill>
          <a:ln w="19050" cap="flat" cmpd="sng" algn="ctr">
            <a:solidFill>
              <a:srgbClr val="FF0000"/>
            </a:solidFill>
            <a:prstDash val="solid"/>
            <a:round/>
            <a:headEnd type="none" w="med" len="med"/>
            <a:tailEnd type="triangle" w="med" len="med"/>
          </a:ln>
          <a:effectLst/>
        </p:spPr>
      </p:cxnSp>
      <p:cxnSp>
        <p:nvCxnSpPr>
          <p:cNvPr id="35" name="Straight Arrow Connector 34"/>
          <p:cNvCxnSpPr/>
          <p:nvPr/>
        </p:nvCxnSpPr>
        <p:spPr bwMode="auto">
          <a:xfrm flipH="1" flipV="1">
            <a:off x="3570512" y="5638807"/>
            <a:ext cx="435429" cy="261257"/>
          </a:xfrm>
          <a:prstGeom prst="straightConnector1">
            <a:avLst/>
          </a:prstGeom>
          <a:solidFill>
            <a:schemeClr val="accent1"/>
          </a:solidFill>
          <a:ln w="19050" cap="flat" cmpd="sng" algn="ctr">
            <a:solidFill>
              <a:srgbClr val="FF0000"/>
            </a:solidFill>
            <a:prstDash val="solid"/>
            <a:round/>
            <a:headEnd type="none" w="med" len="med"/>
            <a:tailEnd type="triangle" w="med" len="med"/>
          </a:ln>
          <a:effec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Current Return Path</a:t>
            </a:r>
          </a:p>
        </p:txBody>
      </p:sp>
      <p:sp>
        <p:nvSpPr>
          <p:cNvPr id="57347" name="Rectangle 3"/>
          <p:cNvSpPr>
            <a:spLocks noGrp="1" noChangeArrowheads="1"/>
          </p:cNvSpPr>
          <p:nvPr>
            <p:ph type="body" idx="1"/>
          </p:nvPr>
        </p:nvSpPr>
        <p:spPr>
          <a:xfrm>
            <a:off x="157163" y="1066799"/>
            <a:ext cx="8796337" cy="2665141"/>
          </a:xfrm>
        </p:spPr>
        <p:txBody>
          <a:bodyPr/>
          <a:lstStyle/>
          <a:p>
            <a:r>
              <a:rPr lang="en-US" dirty="0" smtClean="0"/>
              <a:t>Signal and power currents must return to their respective sources (Kirchoff’s Current Law)</a:t>
            </a:r>
          </a:p>
          <a:p>
            <a:r>
              <a:rPr lang="en-US" dirty="0" smtClean="0"/>
              <a:t>Traditionally, “ground” is default return path</a:t>
            </a:r>
          </a:p>
          <a:p>
            <a:r>
              <a:rPr lang="en-US" dirty="0" smtClean="0"/>
              <a:t>Aircraft and automobiles use structure as return path for power feeds</a:t>
            </a:r>
          </a:p>
          <a:p>
            <a:pPr lvl="1"/>
            <a:r>
              <a:rPr lang="en-US" dirty="0" smtClean="0"/>
              <a:t>Fewer wires</a:t>
            </a:r>
          </a:p>
          <a:p>
            <a:pPr lvl="1"/>
            <a:r>
              <a:rPr lang="en-US" dirty="0" smtClean="0"/>
              <a:t>Less mass, less $$$, etc.</a:t>
            </a:r>
          </a:p>
          <a:p>
            <a:endParaRPr lang="en-US" dirty="0" smtClean="0"/>
          </a:p>
        </p:txBody>
      </p:sp>
      <p:sp>
        <p:nvSpPr>
          <p:cNvPr id="57348" name="Rectangle 30"/>
          <p:cNvSpPr>
            <a:spLocks noChangeArrowheads="1"/>
          </p:cNvSpPr>
          <p:nvPr/>
        </p:nvSpPr>
        <p:spPr bwMode="auto">
          <a:xfrm>
            <a:off x="2971800" y="4060384"/>
            <a:ext cx="838200" cy="1143000"/>
          </a:xfrm>
          <a:prstGeom prst="rect">
            <a:avLst/>
          </a:prstGeom>
          <a:noFill/>
          <a:ln w="12700" algn="ctr">
            <a:solidFill>
              <a:schemeClr val="tx1"/>
            </a:solidFill>
            <a:round/>
            <a:headEnd/>
            <a:tailEnd type="triangle" w="lg" len="lg"/>
          </a:ln>
        </p:spPr>
        <p:txBody>
          <a:bodyPr/>
          <a:lstStyle/>
          <a:p>
            <a:endParaRPr lang="en-US"/>
          </a:p>
        </p:txBody>
      </p:sp>
      <p:sp>
        <p:nvSpPr>
          <p:cNvPr id="57349" name="Rectangle 31"/>
          <p:cNvSpPr>
            <a:spLocks noChangeArrowheads="1"/>
          </p:cNvSpPr>
          <p:nvPr/>
        </p:nvSpPr>
        <p:spPr bwMode="auto">
          <a:xfrm>
            <a:off x="5181600" y="4060384"/>
            <a:ext cx="838200" cy="1143000"/>
          </a:xfrm>
          <a:prstGeom prst="rect">
            <a:avLst/>
          </a:prstGeom>
          <a:noFill/>
          <a:ln w="12700" algn="ctr">
            <a:solidFill>
              <a:schemeClr val="tx1"/>
            </a:solidFill>
            <a:round/>
            <a:headEnd/>
            <a:tailEnd type="triangle" w="lg" len="lg"/>
          </a:ln>
        </p:spPr>
        <p:txBody>
          <a:bodyPr/>
          <a:lstStyle/>
          <a:p>
            <a:endParaRPr lang="en-US"/>
          </a:p>
        </p:txBody>
      </p:sp>
      <p:cxnSp>
        <p:nvCxnSpPr>
          <p:cNvPr id="57350" name="Straight Connector 32"/>
          <p:cNvCxnSpPr>
            <a:cxnSpLocks noChangeShapeType="1"/>
          </p:cNvCxnSpPr>
          <p:nvPr/>
        </p:nvCxnSpPr>
        <p:spPr bwMode="auto">
          <a:xfrm>
            <a:off x="3810000" y="4212784"/>
            <a:ext cx="1371600" cy="0"/>
          </a:xfrm>
          <a:prstGeom prst="line">
            <a:avLst/>
          </a:prstGeom>
          <a:noFill/>
          <a:ln w="9525" algn="ctr">
            <a:solidFill>
              <a:schemeClr val="tx1"/>
            </a:solidFill>
            <a:round/>
            <a:headEnd/>
            <a:tailEnd type="none" w="lg" len="lg"/>
          </a:ln>
        </p:spPr>
      </p:cxnSp>
      <p:cxnSp>
        <p:nvCxnSpPr>
          <p:cNvPr id="57351" name="Straight Connector 33"/>
          <p:cNvCxnSpPr>
            <a:cxnSpLocks noChangeShapeType="1"/>
          </p:cNvCxnSpPr>
          <p:nvPr/>
        </p:nvCxnSpPr>
        <p:spPr bwMode="auto">
          <a:xfrm>
            <a:off x="3810000" y="4365184"/>
            <a:ext cx="1371600" cy="0"/>
          </a:xfrm>
          <a:prstGeom prst="line">
            <a:avLst/>
          </a:prstGeom>
          <a:noFill/>
          <a:ln w="9525" algn="ctr">
            <a:solidFill>
              <a:schemeClr val="tx1"/>
            </a:solidFill>
            <a:round/>
            <a:headEnd/>
            <a:tailEnd type="none" w="lg" len="lg"/>
          </a:ln>
        </p:spPr>
      </p:cxnSp>
      <p:cxnSp>
        <p:nvCxnSpPr>
          <p:cNvPr id="57352" name="Straight Connector 34"/>
          <p:cNvCxnSpPr>
            <a:cxnSpLocks noChangeShapeType="1"/>
          </p:cNvCxnSpPr>
          <p:nvPr/>
        </p:nvCxnSpPr>
        <p:spPr bwMode="auto">
          <a:xfrm>
            <a:off x="3810000" y="4517584"/>
            <a:ext cx="1371600" cy="0"/>
          </a:xfrm>
          <a:prstGeom prst="line">
            <a:avLst/>
          </a:prstGeom>
          <a:noFill/>
          <a:ln w="9525" algn="ctr">
            <a:solidFill>
              <a:schemeClr val="tx1"/>
            </a:solidFill>
            <a:round/>
            <a:headEnd/>
            <a:tailEnd type="none" w="lg" len="lg"/>
          </a:ln>
        </p:spPr>
      </p:cxnSp>
      <p:cxnSp>
        <p:nvCxnSpPr>
          <p:cNvPr id="57353" name="Straight Connector 35"/>
          <p:cNvCxnSpPr>
            <a:cxnSpLocks noChangeShapeType="1"/>
          </p:cNvCxnSpPr>
          <p:nvPr/>
        </p:nvCxnSpPr>
        <p:spPr bwMode="auto">
          <a:xfrm>
            <a:off x="3810000" y="4669984"/>
            <a:ext cx="1371600" cy="0"/>
          </a:xfrm>
          <a:prstGeom prst="line">
            <a:avLst/>
          </a:prstGeom>
          <a:noFill/>
          <a:ln w="9525" algn="ctr">
            <a:solidFill>
              <a:schemeClr val="tx1"/>
            </a:solidFill>
            <a:round/>
            <a:headEnd/>
            <a:tailEnd type="none" w="lg" len="lg"/>
          </a:ln>
        </p:spPr>
      </p:cxnSp>
      <p:cxnSp>
        <p:nvCxnSpPr>
          <p:cNvPr id="57354" name="Straight Connector 36"/>
          <p:cNvCxnSpPr>
            <a:cxnSpLocks noChangeShapeType="1"/>
          </p:cNvCxnSpPr>
          <p:nvPr/>
        </p:nvCxnSpPr>
        <p:spPr bwMode="auto">
          <a:xfrm>
            <a:off x="3810000" y="4822384"/>
            <a:ext cx="1371600" cy="0"/>
          </a:xfrm>
          <a:prstGeom prst="line">
            <a:avLst/>
          </a:prstGeom>
          <a:noFill/>
          <a:ln w="9525" algn="ctr">
            <a:solidFill>
              <a:schemeClr val="tx1"/>
            </a:solidFill>
            <a:round/>
            <a:headEnd/>
            <a:tailEnd type="none" w="lg" len="lg"/>
          </a:ln>
        </p:spPr>
      </p:cxnSp>
      <p:cxnSp>
        <p:nvCxnSpPr>
          <p:cNvPr id="57355" name="Straight Connector 37"/>
          <p:cNvCxnSpPr>
            <a:cxnSpLocks noChangeShapeType="1"/>
          </p:cNvCxnSpPr>
          <p:nvPr/>
        </p:nvCxnSpPr>
        <p:spPr bwMode="auto">
          <a:xfrm>
            <a:off x="3810000" y="4974784"/>
            <a:ext cx="1371600" cy="0"/>
          </a:xfrm>
          <a:prstGeom prst="line">
            <a:avLst/>
          </a:prstGeom>
          <a:noFill/>
          <a:ln w="9525" algn="ctr">
            <a:solidFill>
              <a:schemeClr val="tx1"/>
            </a:solidFill>
            <a:round/>
            <a:headEnd/>
            <a:tailEnd type="none" w="lg" len="lg"/>
          </a:ln>
        </p:spPr>
      </p:cxnSp>
      <p:sp>
        <p:nvSpPr>
          <p:cNvPr id="57356" name="TextBox 38"/>
          <p:cNvSpPr txBox="1">
            <a:spLocks noChangeArrowheads="1"/>
          </p:cNvSpPr>
          <p:nvPr/>
        </p:nvSpPr>
        <p:spPr bwMode="auto">
          <a:xfrm>
            <a:off x="4191000" y="4060384"/>
            <a:ext cx="658813" cy="215900"/>
          </a:xfrm>
          <a:prstGeom prst="rect">
            <a:avLst/>
          </a:prstGeom>
          <a:noFill/>
          <a:ln w="9525">
            <a:noFill/>
            <a:miter lim="800000"/>
            <a:headEnd/>
            <a:tailEnd/>
          </a:ln>
        </p:spPr>
        <p:txBody>
          <a:bodyPr wrap="none">
            <a:spAutoFit/>
          </a:bodyPr>
          <a:lstStyle/>
          <a:p>
            <a:r>
              <a:rPr lang="en-US" sz="800"/>
              <a:t>SIGNAL 1</a:t>
            </a:r>
          </a:p>
        </p:txBody>
      </p:sp>
      <p:sp>
        <p:nvSpPr>
          <p:cNvPr id="57357" name="TextBox 39"/>
          <p:cNvSpPr txBox="1">
            <a:spLocks noChangeArrowheads="1"/>
          </p:cNvSpPr>
          <p:nvPr/>
        </p:nvSpPr>
        <p:spPr bwMode="auto">
          <a:xfrm>
            <a:off x="4191000" y="4212784"/>
            <a:ext cx="658813" cy="215900"/>
          </a:xfrm>
          <a:prstGeom prst="rect">
            <a:avLst/>
          </a:prstGeom>
          <a:noFill/>
          <a:ln w="9525">
            <a:noFill/>
            <a:miter lim="800000"/>
            <a:headEnd/>
            <a:tailEnd/>
          </a:ln>
        </p:spPr>
        <p:txBody>
          <a:bodyPr wrap="none">
            <a:spAutoFit/>
          </a:bodyPr>
          <a:lstStyle/>
          <a:p>
            <a:r>
              <a:rPr lang="en-US" sz="800"/>
              <a:t>SIGNAL 2</a:t>
            </a:r>
          </a:p>
        </p:txBody>
      </p:sp>
      <p:sp>
        <p:nvSpPr>
          <p:cNvPr id="57358" name="TextBox 40"/>
          <p:cNvSpPr txBox="1">
            <a:spLocks noChangeArrowheads="1"/>
          </p:cNvSpPr>
          <p:nvPr/>
        </p:nvSpPr>
        <p:spPr bwMode="auto">
          <a:xfrm>
            <a:off x="4191000" y="4365184"/>
            <a:ext cx="658813" cy="215900"/>
          </a:xfrm>
          <a:prstGeom prst="rect">
            <a:avLst/>
          </a:prstGeom>
          <a:noFill/>
          <a:ln w="9525">
            <a:noFill/>
            <a:miter lim="800000"/>
            <a:headEnd/>
            <a:tailEnd/>
          </a:ln>
        </p:spPr>
        <p:txBody>
          <a:bodyPr wrap="none">
            <a:spAutoFit/>
          </a:bodyPr>
          <a:lstStyle/>
          <a:p>
            <a:r>
              <a:rPr lang="en-US" sz="800"/>
              <a:t>SIGNAL 3</a:t>
            </a:r>
          </a:p>
        </p:txBody>
      </p:sp>
      <p:sp>
        <p:nvSpPr>
          <p:cNvPr id="57359" name="TextBox 41"/>
          <p:cNvSpPr txBox="1">
            <a:spLocks noChangeArrowheads="1"/>
          </p:cNvSpPr>
          <p:nvPr/>
        </p:nvSpPr>
        <p:spPr bwMode="auto">
          <a:xfrm>
            <a:off x="4191000" y="4517584"/>
            <a:ext cx="658813" cy="215900"/>
          </a:xfrm>
          <a:prstGeom prst="rect">
            <a:avLst/>
          </a:prstGeom>
          <a:noFill/>
          <a:ln w="9525">
            <a:noFill/>
            <a:miter lim="800000"/>
            <a:headEnd/>
            <a:tailEnd/>
          </a:ln>
        </p:spPr>
        <p:txBody>
          <a:bodyPr wrap="none">
            <a:spAutoFit/>
          </a:bodyPr>
          <a:lstStyle/>
          <a:p>
            <a:r>
              <a:rPr lang="en-US" sz="800"/>
              <a:t>SIGNAL 4</a:t>
            </a:r>
          </a:p>
        </p:txBody>
      </p:sp>
      <p:sp>
        <p:nvSpPr>
          <p:cNvPr id="57360" name="TextBox 42"/>
          <p:cNvSpPr txBox="1">
            <a:spLocks noChangeArrowheads="1"/>
          </p:cNvSpPr>
          <p:nvPr/>
        </p:nvSpPr>
        <p:spPr bwMode="auto">
          <a:xfrm>
            <a:off x="4191000" y="4669984"/>
            <a:ext cx="658813" cy="215900"/>
          </a:xfrm>
          <a:prstGeom prst="rect">
            <a:avLst/>
          </a:prstGeom>
          <a:noFill/>
          <a:ln w="9525">
            <a:noFill/>
            <a:miter lim="800000"/>
            <a:headEnd/>
            <a:tailEnd/>
          </a:ln>
        </p:spPr>
        <p:txBody>
          <a:bodyPr wrap="none">
            <a:spAutoFit/>
          </a:bodyPr>
          <a:lstStyle/>
          <a:p>
            <a:r>
              <a:rPr lang="en-US" sz="800"/>
              <a:t>SIGNAL 5</a:t>
            </a:r>
          </a:p>
        </p:txBody>
      </p:sp>
      <p:sp>
        <p:nvSpPr>
          <p:cNvPr id="57361" name="TextBox 43"/>
          <p:cNvSpPr txBox="1">
            <a:spLocks noChangeArrowheads="1"/>
          </p:cNvSpPr>
          <p:nvPr/>
        </p:nvSpPr>
        <p:spPr bwMode="auto">
          <a:xfrm>
            <a:off x="4191000" y="4822384"/>
            <a:ext cx="658813" cy="215900"/>
          </a:xfrm>
          <a:prstGeom prst="rect">
            <a:avLst/>
          </a:prstGeom>
          <a:noFill/>
          <a:ln w="9525">
            <a:noFill/>
            <a:miter lim="800000"/>
            <a:headEnd/>
            <a:tailEnd/>
          </a:ln>
        </p:spPr>
        <p:txBody>
          <a:bodyPr wrap="none">
            <a:spAutoFit/>
          </a:bodyPr>
          <a:lstStyle/>
          <a:p>
            <a:r>
              <a:rPr lang="en-US" sz="800"/>
              <a:t>SIGNAL 6</a:t>
            </a:r>
          </a:p>
        </p:txBody>
      </p:sp>
      <p:sp>
        <p:nvSpPr>
          <p:cNvPr id="57362" name="TextBox 44"/>
          <p:cNvSpPr txBox="1">
            <a:spLocks noChangeArrowheads="1"/>
          </p:cNvSpPr>
          <p:nvPr/>
        </p:nvSpPr>
        <p:spPr bwMode="auto">
          <a:xfrm>
            <a:off x="2971800" y="4441384"/>
            <a:ext cx="811213" cy="246063"/>
          </a:xfrm>
          <a:prstGeom prst="rect">
            <a:avLst/>
          </a:prstGeom>
          <a:noFill/>
          <a:ln w="9525">
            <a:noFill/>
            <a:miter lim="800000"/>
            <a:headEnd/>
            <a:tailEnd/>
          </a:ln>
        </p:spPr>
        <p:txBody>
          <a:bodyPr wrap="none">
            <a:spAutoFit/>
          </a:bodyPr>
          <a:lstStyle/>
          <a:p>
            <a:r>
              <a:rPr lang="en-US" sz="1000"/>
              <a:t>CIRCUIT 1</a:t>
            </a:r>
          </a:p>
        </p:txBody>
      </p:sp>
      <p:sp>
        <p:nvSpPr>
          <p:cNvPr id="57363" name="TextBox 45"/>
          <p:cNvSpPr txBox="1">
            <a:spLocks noChangeArrowheads="1"/>
          </p:cNvSpPr>
          <p:nvPr/>
        </p:nvSpPr>
        <p:spPr bwMode="auto">
          <a:xfrm>
            <a:off x="5181600" y="4441384"/>
            <a:ext cx="811213" cy="246063"/>
          </a:xfrm>
          <a:prstGeom prst="rect">
            <a:avLst/>
          </a:prstGeom>
          <a:noFill/>
          <a:ln w="9525">
            <a:noFill/>
            <a:miter lim="800000"/>
            <a:headEnd/>
            <a:tailEnd/>
          </a:ln>
        </p:spPr>
        <p:txBody>
          <a:bodyPr wrap="none">
            <a:spAutoFit/>
          </a:bodyPr>
          <a:lstStyle/>
          <a:p>
            <a:r>
              <a:rPr lang="en-US" sz="1000"/>
              <a:t>CIRCUIT 2</a:t>
            </a:r>
          </a:p>
        </p:txBody>
      </p:sp>
      <p:cxnSp>
        <p:nvCxnSpPr>
          <p:cNvPr id="57364" name="Straight Connector 81"/>
          <p:cNvCxnSpPr>
            <a:cxnSpLocks noChangeShapeType="1"/>
            <a:stCxn id="57348" idx="2"/>
          </p:cNvCxnSpPr>
          <p:nvPr/>
        </p:nvCxnSpPr>
        <p:spPr bwMode="auto">
          <a:xfrm rot="5400000">
            <a:off x="3237707" y="5354990"/>
            <a:ext cx="304800" cy="1587"/>
          </a:xfrm>
          <a:prstGeom prst="line">
            <a:avLst/>
          </a:prstGeom>
          <a:noFill/>
          <a:ln w="12700" algn="ctr">
            <a:solidFill>
              <a:schemeClr val="tx1"/>
            </a:solidFill>
            <a:round/>
            <a:headEnd/>
            <a:tailEnd type="none" w="lg" len="lg"/>
          </a:ln>
        </p:spPr>
      </p:cxnSp>
      <p:grpSp>
        <p:nvGrpSpPr>
          <p:cNvPr id="2" name="Group 82"/>
          <p:cNvGrpSpPr>
            <a:grpSpLocks/>
          </p:cNvGrpSpPr>
          <p:nvPr/>
        </p:nvGrpSpPr>
        <p:grpSpPr bwMode="auto">
          <a:xfrm>
            <a:off x="3276600" y="5508184"/>
            <a:ext cx="228600" cy="76200"/>
            <a:chOff x="457200" y="4953000"/>
            <a:chExt cx="914400" cy="304800"/>
          </a:xfrm>
        </p:grpSpPr>
        <p:cxnSp>
          <p:nvCxnSpPr>
            <p:cNvPr id="57372" name="Straight Connector 83"/>
            <p:cNvCxnSpPr>
              <a:cxnSpLocks noChangeShapeType="1"/>
            </p:cNvCxnSpPr>
            <p:nvPr/>
          </p:nvCxnSpPr>
          <p:spPr bwMode="auto">
            <a:xfrm>
              <a:off x="457200" y="4953000"/>
              <a:ext cx="914400" cy="0"/>
            </a:xfrm>
            <a:prstGeom prst="line">
              <a:avLst/>
            </a:prstGeom>
            <a:noFill/>
            <a:ln w="9525" algn="ctr">
              <a:solidFill>
                <a:schemeClr val="tx1"/>
              </a:solidFill>
              <a:round/>
              <a:headEnd/>
              <a:tailEnd type="none" w="lg" len="lg"/>
            </a:ln>
          </p:spPr>
        </p:cxnSp>
        <p:cxnSp>
          <p:nvCxnSpPr>
            <p:cNvPr id="57373" name="Straight Connector 84"/>
            <p:cNvCxnSpPr>
              <a:cxnSpLocks noChangeShapeType="1"/>
            </p:cNvCxnSpPr>
            <p:nvPr/>
          </p:nvCxnSpPr>
          <p:spPr bwMode="auto">
            <a:xfrm>
              <a:off x="609600" y="5105400"/>
              <a:ext cx="609600" cy="0"/>
            </a:xfrm>
            <a:prstGeom prst="line">
              <a:avLst/>
            </a:prstGeom>
            <a:noFill/>
            <a:ln w="9525" algn="ctr">
              <a:solidFill>
                <a:schemeClr val="tx1"/>
              </a:solidFill>
              <a:round/>
              <a:headEnd/>
              <a:tailEnd type="none" w="lg" len="lg"/>
            </a:ln>
          </p:spPr>
        </p:cxnSp>
        <p:cxnSp>
          <p:nvCxnSpPr>
            <p:cNvPr id="57374" name="Straight Connector 85"/>
            <p:cNvCxnSpPr>
              <a:cxnSpLocks noChangeShapeType="1"/>
            </p:cNvCxnSpPr>
            <p:nvPr/>
          </p:nvCxnSpPr>
          <p:spPr bwMode="auto">
            <a:xfrm>
              <a:off x="762000" y="5257800"/>
              <a:ext cx="304800" cy="0"/>
            </a:xfrm>
            <a:prstGeom prst="line">
              <a:avLst/>
            </a:prstGeom>
            <a:noFill/>
            <a:ln w="9525" algn="ctr">
              <a:solidFill>
                <a:schemeClr val="tx1"/>
              </a:solidFill>
              <a:round/>
              <a:headEnd/>
              <a:tailEnd type="none" w="lg" len="lg"/>
            </a:ln>
          </p:spPr>
        </p:cxnSp>
      </p:grpSp>
      <p:cxnSp>
        <p:nvCxnSpPr>
          <p:cNvPr id="57366" name="Straight Connector 81"/>
          <p:cNvCxnSpPr>
            <a:cxnSpLocks noChangeShapeType="1"/>
          </p:cNvCxnSpPr>
          <p:nvPr/>
        </p:nvCxnSpPr>
        <p:spPr bwMode="auto">
          <a:xfrm rot="5400000">
            <a:off x="5447507" y="5354990"/>
            <a:ext cx="304800" cy="1587"/>
          </a:xfrm>
          <a:prstGeom prst="line">
            <a:avLst/>
          </a:prstGeom>
          <a:noFill/>
          <a:ln w="12700" algn="ctr">
            <a:solidFill>
              <a:schemeClr val="tx1"/>
            </a:solidFill>
            <a:round/>
            <a:headEnd/>
            <a:tailEnd type="none" w="lg" len="lg"/>
          </a:ln>
        </p:spPr>
      </p:cxnSp>
      <p:grpSp>
        <p:nvGrpSpPr>
          <p:cNvPr id="3" name="Group 82"/>
          <p:cNvGrpSpPr>
            <a:grpSpLocks/>
          </p:cNvGrpSpPr>
          <p:nvPr/>
        </p:nvGrpSpPr>
        <p:grpSpPr bwMode="auto">
          <a:xfrm>
            <a:off x="5486400" y="5508184"/>
            <a:ext cx="228600" cy="76200"/>
            <a:chOff x="457200" y="4953000"/>
            <a:chExt cx="914400" cy="304800"/>
          </a:xfrm>
        </p:grpSpPr>
        <p:cxnSp>
          <p:nvCxnSpPr>
            <p:cNvPr id="57369" name="Straight Connector 83"/>
            <p:cNvCxnSpPr>
              <a:cxnSpLocks noChangeShapeType="1"/>
            </p:cNvCxnSpPr>
            <p:nvPr/>
          </p:nvCxnSpPr>
          <p:spPr bwMode="auto">
            <a:xfrm>
              <a:off x="457200" y="4953000"/>
              <a:ext cx="914400" cy="0"/>
            </a:xfrm>
            <a:prstGeom prst="line">
              <a:avLst/>
            </a:prstGeom>
            <a:noFill/>
            <a:ln w="9525" algn="ctr">
              <a:solidFill>
                <a:schemeClr val="tx1"/>
              </a:solidFill>
              <a:round/>
              <a:headEnd/>
              <a:tailEnd type="none" w="lg" len="lg"/>
            </a:ln>
          </p:spPr>
        </p:cxnSp>
        <p:cxnSp>
          <p:nvCxnSpPr>
            <p:cNvPr id="57370" name="Straight Connector 84"/>
            <p:cNvCxnSpPr>
              <a:cxnSpLocks noChangeShapeType="1"/>
            </p:cNvCxnSpPr>
            <p:nvPr/>
          </p:nvCxnSpPr>
          <p:spPr bwMode="auto">
            <a:xfrm>
              <a:off x="609600" y="5105400"/>
              <a:ext cx="609600" cy="0"/>
            </a:xfrm>
            <a:prstGeom prst="line">
              <a:avLst/>
            </a:prstGeom>
            <a:noFill/>
            <a:ln w="9525" algn="ctr">
              <a:solidFill>
                <a:schemeClr val="tx1"/>
              </a:solidFill>
              <a:round/>
              <a:headEnd/>
              <a:tailEnd type="none" w="lg" len="lg"/>
            </a:ln>
          </p:spPr>
        </p:cxnSp>
        <p:cxnSp>
          <p:nvCxnSpPr>
            <p:cNvPr id="57371" name="Straight Connector 85"/>
            <p:cNvCxnSpPr>
              <a:cxnSpLocks noChangeShapeType="1"/>
            </p:cNvCxnSpPr>
            <p:nvPr/>
          </p:nvCxnSpPr>
          <p:spPr bwMode="auto">
            <a:xfrm>
              <a:off x="762000" y="5257800"/>
              <a:ext cx="304800" cy="0"/>
            </a:xfrm>
            <a:prstGeom prst="line">
              <a:avLst/>
            </a:prstGeom>
            <a:noFill/>
            <a:ln w="9525" algn="ctr">
              <a:solidFill>
                <a:schemeClr val="tx1"/>
              </a:solidFill>
              <a:round/>
              <a:headEnd/>
              <a:tailEnd type="none" w="lg" len="lg"/>
            </a:ln>
          </p:spPr>
        </p:cxnSp>
      </p:grpSp>
      <p:sp>
        <p:nvSpPr>
          <p:cNvPr id="65" name="Freeform 64"/>
          <p:cNvSpPr/>
          <p:nvPr/>
        </p:nvSpPr>
        <p:spPr bwMode="auto">
          <a:xfrm>
            <a:off x="3465513" y="4120709"/>
            <a:ext cx="2020887" cy="1319213"/>
          </a:xfrm>
          <a:custGeom>
            <a:avLst/>
            <a:gdLst>
              <a:gd name="connsiteX0" fmla="*/ 1504335 w 2020529"/>
              <a:gd name="connsiteY0" fmla="*/ 0 h 1319980"/>
              <a:gd name="connsiteX1" fmla="*/ 2020529 w 2020529"/>
              <a:gd name="connsiteY1" fmla="*/ 0 h 1319980"/>
              <a:gd name="connsiteX2" fmla="*/ 2020529 w 2020529"/>
              <a:gd name="connsiteY2" fmla="*/ 1319980 h 1319980"/>
              <a:gd name="connsiteX3" fmla="*/ 0 w 2020529"/>
              <a:gd name="connsiteY3" fmla="*/ 1319980 h 1319980"/>
              <a:gd name="connsiteX4" fmla="*/ 0 w 2020529"/>
              <a:gd name="connsiteY4" fmla="*/ 936522 h 1319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529" h="1319980">
                <a:moveTo>
                  <a:pt x="1504335" y="0"/>
                </a:moveTo>
                <a:lnTo>
                  <a:pt x="2020529" y="0"/>
                </a:lnTo>
                <a:lnTo>
                  <a:pt x="2020529" y="1319980"/>
                </a:lnTo>
                <a:lnTo>
                  <a:pt x="0" y="1319980"/>
                </a:lnTo>
                <a:lnTo>
                  <a:pt x="0" y="936522"/>
                </a:lnTo>
              </a:path>
            </a:pathLst>
          </a:custGeom>
          <a:noFill/>
          <a:ln w="28575" cap="flat" cmpd="sng" algn="ctr">
            <a:solidFill>
              <a:srgbClr val="FF0000"/>
            </a:solidFill>
            <a:prstDash val="solid"/>
            <a:round/>
            <a:headEnd type="none" w="med" len="med"/>
            <a:tailEnd type="triangle" w="med" len="med"/>
          </a:ln>
          <a:effectLst/>
        </p:spPr>
        <p:txBody>
          <a:bodyPr anchor="ctr"/>
          <a:lstStyle/>
          <a:p>
            <a:pPr algn="ctr">
              <a:defRPr/>
            </a:pPr>
            <a:endParaRPr lang="en-US">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 name="TextBox 33"/>
          <p:cNvSpPr txBox="1"/>
          <p:nvPr/>
        </p:nvSpPr>
        <p:spPr>
          <a:xfrm>
            <a:off x="4728116" y="5144425"/>
            <a:ext cx="264816" cy="338554"/>
          </a:xfrm>
          <a:prstGeom prst="rect">
            <a:avLst/>
          </a:prstGeom>
          <a:noFill/>
        </p:spPr>
        <p:txBody>
          <a:bodyPr wrap="none" rtlCol="0">
            <a:spAutoFit/>
          </a:bodyPr>
          <a:lstStyle/>
          <a:p>
            <a:r>
              <a:rPr lang="en-US" i="1" dirty="0" smtClean="0">
                <a:solidFill>
                  <a:srgbClr val="FF0000"/>
                </a:solidFill>
                <a:latin typeface="Times New Roman" pitchFamily="18" charset="0"/>
                <a:cs typeface="Times New Roman" pitchFamily="18" charset="0"/>
              </a:rPr>
              <a:t>I</a:t>
            </a:r>
            <a:endParaRPr lang="en-US"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Reasons for “Grounding”</a:t>
            </a:r>
          </a:p>
          <a:p>
            <a:r>
              <a:rPr lang="en-US" dirty="0" smtClean="0">
                <a:solidFill>
                  <a:srgbClr val="FF0000"/>
                </a:solidFill>
              </a:rPr>
              <a:t>“Grounding” in the “Real World” (and in “Real Space”)</a:t>
            </a:r>
          </a:p>
          <a:p>
            <a:pPr lvl="1"/>
            <a:r>
              <a:rPr lang="en-US" dirty="0" smtClean="0">
                <a:solidFill>
                  <a:srgbClr val="FF0000"/>
                </a:solidFill>
              </a:rPr>
              <a:t>NASA-HDBK-4001</a:t>
            </a:r>
          </a:p>
          <a:p>
            <a:pPr lvl="1"/>
            <a:r>
              <a:rPr lang="en-US" dirty="0" smtClean="0">
                <a:solidFill>
                  <a:srgbClr val="FF0000"/>
                </a:solidFill>
              </a:rPr>
              <a:t>Single-Point vs. Multi-Point</a:t>
            </a:r>
          </a:p>
          <a:p>
            <a:pPr lvl="1"/>
            <a:r>
              <a:rPr lang="en-US" dirty="0" smtClean="0">
                <a:solidFill>
                  <a:srgbClr val="FF0000"/>
                </a:solidFill>
              </a:rPr>
              <a:t>Ground Bounce</a:t>
            </a:r>
          </a:p>
          <a:p>
            <a:pPr lvl="1"/>
            <a:r>
              <a:rPr lang="en-US" dirty="0" smtClean="0">
                <a:solidFill>
                  <a:srgbClr val="FF0000"/>
                </a:solidFill>
              </a:rPr>
              <a:t>Current return</a:t>
            </a:r>
          </a:p>
          <a:p>
            <a:pPr lvl="1"/>
            <a:r>
              <a:rPr lang="en-US" dirty="0" smtClean="0">
                <a:solidFill>
                  <a:srgbClr val="FF0000"/>
                </a:solidFill>
              </a:rPr>
              <a:t>Ground Plane</a:t>
            </a:r>
          </a:p>
          <a:p>
            <a:r>
              <a:rPr lang="en-US" dirty="0" smtClean="0"/>
              <a:t>Bonding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Reasons for “Grounding”</a:t>
            </a:r>
          </a:p>
          <a:p>
            <a:r>
              <a:rPr lang="en-US" dirty="0" smtClean="0"/>
              <a:t>“Grounding” in the “Real World” (and in “Real Space”)</a:t>
            </a:r>
          </a:p>
          <a:p>
            <a:r>
              <a:rPr lang="en-US" dirty="0" smtClean="0"/>
              <a:t>Bonding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NASA-HDBK-4001</a:t>
            </a:r>
            <a:endParaRPr lang="en-US" dirty="0"/>
          </a:p>
        </p:txBody>
      </p:sp>
      <p:sp>
        <p:nvSpPr>
          <p:cNvPr id="6" name="Content Placeholder 5"/>
          <p:cNvSpPr>
            <a:spLocks noGrp="1"/>
          </p:cNvSpPr>
          <p:nvPr>
            <p:ph idx="1"/>
          </p:nvPr>
        </p:nvSpPr>
        <p:spPr>
          <a:xfrm>
            <a:off x="157163" y="1066801"/>
            <a:ext cx="8796337" cy="838200"/>
          </a:xfrm>
        </p:spPr>
        <p:txBody>
          <a:bodyPr/>
          <a:lstStyle/>
          <a:p>
            <a:r>
              <a:rPr lang="en-US" dirty="0" smtClean="0"/>
              <a:t>Guidelines provided in NASA-HDBK-4001, Electrical Grounding Architecture for Unmanned Spacecraft</a:t>
            </a:r>
          </a:p>
        </p:txBody>
      </p:sp>
      <p:pic>
        <p:nvPicPr>
          <p:cNvPr id="610306" name="Picture 2"/>
          <p:cNvPicPr>
            <a:picLocks noChangeAspect="1" noChangeArrowheads="1"/>
          </p:cNvPicPr>
          <p:nvPr/>
        </p:nvPicPr>
        <p:blipFill>
          <a:blip r:embed="rId2" cstate="print"/>
          <a:srcRect/>
          <a:stretch>
            <a:fillRect/>
          </a:stretch>
        </p:blipFill>
        <p:spPr bwMode="auto">
          <a:xfrm>
            <a:off x="609599" y="2330654"/>
            <a:ext cx="3752293" cy="3656490"/>
          </a:xfrm>
          <a:prstGeom prst="rect">
            <a:avLst/>
          </a:prstGeom>
          <a:noFill/>
          <a:ln w="9525">
            <a:noFill/>
            <a:miter lim="800000"/>
            <a:headEnd/>
            <a:tailEnd/>
          </a:ln>
        </p:spPr>
      </p:pic>
      <p:pic>
        <p:nvPicPr>
          <p:cNvPr id="610307" name="Picture 3"/>
          <p:cNvPicPr>
            <a:picLocks noChangeAspect="1" noChangeArrowheads="1"/>
          </p:cNvPicPr>
          <p:nvPr/>
        </p:nvPicPr>
        <p:blipFill>
          <a:blip r:embed="rId3" cstate="print"/>
          <a:srcRect/>
          <a:stretch>
            <a:fillRect/>
          </a:stretch>
        </p:blipFill>
        <p:spPr bwMode="auto">
          <a:xfrm>
            <a:off x="4572001" y="1945983"/>
            <a:ext cx="4035198" cy="45099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6162" name="Picture 2" descr="http://4.bp.blogspot.com/-_-Awye9RC7s/T7Z2v3M-oeI/AAAAAAAAAZY/_gIgvjOZRi0/s1600/hair-dryer.jpg"/>
          <p:cNvPicPr>
            <a:picLocks noChangeAspect="1" noChangeArrowheads="1"/>
          </p:cNvPicPr>
          <p:nvPr/>
        </p:nvPicPr>
        <p:blipFill>
          <a:blip r:embed="rId2" cstate="print"/>
          <a:srcRect/>
          <a:stretch>
            <a:fillRect/>
          </a:stretch>
        </p:blipFill>
        <p:spPr bwMode="auto">
          <a:xfrm>
            <a:off x="5587542" y="2699656"/>
            <a:ext cx="1767405" cy="1796143"/>
          </a:xfrm>
          <a:prstGeom prst="rect">
            <a:avLst/>
          </a:prstGeom>
          <a:noFill/>
        </p:spPr>
      </p:pic>
      <p:sp>
        <p:nvSpPr>
          <p:cNvPr id="2" name="Title 1"/>
          <p:cNvSpPr>
            <a:spLocks noGrp="1"/>
          </p:cNvSpPr>
          <p:nvPr>
            <p:ph type="title"/>
          </p:nvPr>
        </p:nvSpPr>
        <p:spPr/>
        <p:txBody>
          <a:bodyPr/>
          <a:lstStyle/>
          <a:p>
            <a:r>
              <a:rPr lang="en-US" dirty="0" smtClean="0"/>
              <a:t>Single Point Ground</a:t>
            </a:r>
            <a:endParaRPr lang="en-US" dirty="0"/>
          </a:p>
        </p:txBody>
      </p:sp>
      <p:sp>
        <p:nvSpPr>
          <p:cNvPr id="61" name="Content Placeholder 60"/>
          <p:cNvSpPr>
            <a:spLocks noGrp="1"/>
          </p:cNvSpPr>
          <p:nvPr>
            <p:ph idx="1"/>
          </p:nvPr>
        </p:nvSpPr>
        <p:spPr/>
        <p:txBody>
          <a:bodyPr/>
          <a:lstStyle/>
          <a:p>
            <a:r>
              <a:rPr lang="en-US" dirty="0" smtClean="0"/>
              <a:t>“Daisy Chained” connections (not recommended)</a:t>
            </a:r>
          </a:p>
          <a:p>
            <a:r>
              <a:rPr lang="en-US" dirty="0" smtClean="0"/>
              <a:t>Very susceptible to common impedance coupling</a:t>
            </a:r>
            <a:endParaRPr lang="en-US" dirty="0"/>
          </a:p>
        </p:txBody>
      </p:sp>
      <p:grpSp>
        <p:nvGrpSpPr>
          <p:cNvPr id="6" name="Group 77"/>
          <p:cNvGrpSpPr>
            <a:grpSpLocks/>
          </p:cNvGrpSpPr>
          <p:nvPr/>
        </p:nvGrpSpPr>
        <p:grpSpPr bwMode="auto">
          <a:xfrm>
            <a:off x="1820173" y="5609803"/>
            <a:ext cx="1123950" cy="103188"/>
            <a:chOff x="1741480" y="4743444"/>
            <a:chExt cx="1123164" cy="103186"/>
          </a:xfrm>
        </p:grpSpPr>
        <p:cxnSp>
          <p:nvCxnSpPr>
            <p:cNvPr id="7" name="Straight Connector 40"/>
            <p:cNvCxnSpPr>
              <a:cxnSpLocks noChangeShapeType="1"/>
            </p:cNvCxnSpPr>
            <p:nvPr/>
          </p:nvCxnSpPr>
          <p:spPr bwMode="auto">
            <a:xfrm>
              <a:off x="1741480" y="4743444"/>
              <a:ext cx="1123164" cy="0"/>
            </a:xfrm>
            <a:prstGeom prst="line">
              <a:avLst/>
            </a:prstGeom>
            <a:noFill/>
            <a:ln w="28575" algn="ctr">
              <a:solidFill>
                <a:schemeClr val="tx1"/>
              </a:solidFill>
              <a:round/>
              <a:headEnd/>
              <a:tailEnd type="none" w="lg" len="lg"/>
            </a:ln>
          </p:spPr>
        </p:cxnSp>
        <p:cxnSp>
          <p:nvCxnSpPr>
            <p:cNvPr id="8" name="Straight Connector 42"/>
            <p:cNvCxnSpPr>
              <a:cxnSpLocks noChangeShapeType="1"/>
            </p:cNvCxnSpPr>
            <p:nvPr/>
          </p:nvCxnSpPr>
          <p:spPr bwMode="auto">
            <a:xfrm rot="10800000" flipV="1">
              <a:off x="1741481" y="4743444"/>
              <a:ext cx="132743" cy="103186"/>
            </a:xfrm>
            <a:prstGeom prst="line">
              <a:avLst/>
            </a:prstGeom>
            <a:noFill/>
            <a:ln w="19050" algn="ctr">
              <a:solidFill>
                <a:schemeClr val="tx1"/>
              </a:solidFill>
              <a:round/>
              <a:headEnd/>
              <a:tailEnd type="none" w="lg" len="lg"/>
            </a:ln>
          </p:spPr>
        </p:cxnSp>
        <p:cxnSp>
          <p:nvCxnSpPr>
            <p:cNvPr id="9" name="Straight Connector 43"/>
            <p:cNvCxnSpPr>
              <a:cxnSpLocks noChangeShapeType="1"/>
            </p:cNvCxnSpPr>
            <p:nvPr/>
          </p:nvCxnSpPr>
          <p:spPr bwMode="auto">
            <a:xfrm rot="10800000" flipV="1">
              <a:off x="1872953" y="4743444"/>
              <a:ext cx="132743" cy="103186"/>
            </a:xfrm>
            <a:prstGeom prst="line">
              <a:avLst/>
            </a:prstGeom>
            <a:noFill/>
            <a:ln w="19050" algn="ctr">
              <a:solidFill>
                <a:schemeClr val="tx1"/>
              </a:solidFill>
              <a:round/>
              <a:headEnd/>
              <a:tailEnd type="none" w="lg" len="lg"/>
            </a:ln>
          </p:spPr>
        </p:cxnSp>
        <p:cxnSp>
          <p:nvCxnSpPr>
            <p:cNvPr id="10" name="Straight Connector 44"/>
            <p:cNvCxnSpPr>
              <a:cxnSpLocks noChangeShapeType="1"/>
            </p:cNvCxnSpPr>
            <p:nvPr/>
          </p:nvCxnSpPr>
          <p:spPr bwMode="auto">
            <a:xfrm rot="10800000" flipV="1">
              <a:off x="2004426" y="4743444"/>
              <a:ext cx="132743" cy="103186"/>
            </a:xfrm>
            <a:prstGeom prst="line">
              <a:avLst/>
            </a:prstGeom>
            <a:noFill/>
            <a:ln w="19050" algn="ctr">
              <a:solidFill>
                <a:schemeClr val="tx1"/>
              </a:solidFill>
              <a:round/>
              <a:headEnd/>
              <a:tailEnd type="none" w="lg" len="lg"/>
            </a:ln>
          </p:spPr>
        </p:cxnSp>
        <p:cxnSp>
          <p:nvCxnSpPr>
            <p:cNvPr id="11" name="Straight Connector 45"/>
            <p:cNvCxnSpPr>
              <a:cxnSpLocks noChangeShapeType="1"/>
            </p:cNvCxnSpPr>
            <p:nvPr/>
          </p:nvCxnSpPr>
          <p:spPr bwMode="auto">
            <a:xfrm rot="10800000" flipV="1">
              <a:off x="2135898" y="4743444"/>
              <a:ext cx="132743" cy="103186"/>
            </a:xfrm>
            <a:prstGeom prst="line">
              <a:avLst/>
            </a:prstGeom>
            <a:noFill/>
            <a:ln w="19050" algn="ctr">
              <a:solidFill>
                <a:schemeClr val="tx1"/>
              </a:solidFill>
              <a:round/>
              <a:headEnd/>
              <a:tailEnd type="none" w="lg" len="lg"/>
            </a:ln>
          </p:spPr>
        </p:cxnSp>
        <p:cxnSp>
          <p:nvCxnSpPr>
            <p:cNvPr id="12" name="Straight Connector 46"/>
            <p:cNvCxnSpPr>
              <a:cxnSpLocks noChangeShapeType="1"/>
            </p:cNvCxnSpPr>
            <p:nvPr/>
          </p:nvCxnSpPr>
          <p:spPr bwMode="auto">
            <a:xfrm rot="10800000" flipV="1">
              <a:off x="2267370" y="4743444"/>
              <a:ext cx="132743" cy="103186"/>
            </a:xfrm>
            <a:prstGeom prst="line">
              <a:avLst/>
            </a:prstGeom>
            <a:noFill/>
            <a:ln w="19050" algn="ctr">
              <a:solidFill>
                <a:schemeClr val="tx1"/>
              </a:solidFill>
              <a:round/>
              <a:headEnd/>
              <a:tailEnd type="none" w="lg" len="lg"/>
            </a:ln>
          </p:spPr>
        </p:cxnSp>
        <p:cxnSp>
          <p:nvCxnSpPr>
            <p:cNvPr id="13" name="Straight Connector 47"/>
            <p:cNvCxnSpPr>
              <a:cxnSpLocks noChangeShapeType="1"/>
            </p:cNvCxnSpPr>
            <p:nvPr/>
          </p:nvCxnSpPr>
          <p:spPr bwMode="auto">
            <a:xfrm rot="10800000" flipV="1">
              <a:off x="2398842" y="4743444"/>
              <a:ext cx="132743" cy="103186"/>
            </a:xfrm>
            <a:prstGeom prst="line">
              <a:avLst/>
            </a:prstGeom>
            <a:noFill/>
            <a:ln w="19050" algn="ctr">
              <a:solidFill>
                <a:schemeClr val="tx1"/>
              </a:solidFill>
              <a:round/>
              <a:headEnd/>
              <a:tailEnd type="none" w="lg" len="lg"/>
            </a:ln>
          </p:spPr>
        </p:cxnSp>
        <p:cxnSp>
          <p:nvCxnSpPr>
            <p:cNvPr id="14" name="Straight Connector 48"/>
            <p:cNvCxnSpPr>
              <a:cxnSpLocks noChangeShapeType="1"/>
            </p:cNvCxnSpPr>
            <p:nvPr/>
          </p:nvCxnSpPr>
          <p:spPr bwMode="auto">
            <a:xfrm rot="10800000" flipV="1">
              <a:off x="2530315" y="4743444"/>
              <a:ext cx="132743" cy="103186"/>
            </a:xfrm>
            <a:prstGeom prst="line">
              <a:avLst/>
            </a:prstGeom>
            <a:noFill/>
            <a:ln w="19050" algn="ctr">
              <a:solidFill>
                <a:schemeClr val="tx1"/>
              </a:solidFill>
              <a:round/>
              <a:headEnd/>
              <a:tailEnd type="none" w="lg" len="lg"/>
            </a:ln>
          </p:spPr>
        </p:cxnSp>
        <p:cxnSp>
          <p:nvCxnSpPr>
            <p:cNvPr id="15" name="Straight Connector 49"/>
            <p:cNvCxnSpPr>
              <a:cxnSpLocks noChangeShapeType="1"/>
            </p:cNvCxnSpPr>
            <p:nvPr/>
          </p:nvCxnSpPr>
          <p:spPr bwMode="auto">
            <a:xfrm rot="10800000" flipV="1">
              <a:off x="2661787" y="4743444"/>
              <a:ext cx="132743" cy="103186"/>
            </a:xfrm>
            <a:prstGeom prst="line">
              <a:avLst/>
            </a:prstGeom>
            <a:noFill/>
            <a:ln w="19050" algn="ctr">
              <a:solidFill>
                <a:schemeClr val="tx1"/>
              </a:solidFill>
              <a:round/>
              <a:headEnd/>
              <a:tailEnd type="none" w="lg" len="lg"/>
            </a:ln>
          </p:spPr>
        </p:cxnSp>
      </p:grpSp>
      <p:grpSp>
        <p:nvGrpSpPr>
          <p:cNvPr id="16" name="Group 113"/>
          <p:cNvGrpSpPr>
            <a:grpSpLocks/>
          </p:cNvGrpSpPr>
          <p:nvPr/>
        </p:nvGrpSpPr>
        <p:grpSpPr bwMode="auto">
          <a:xfrm>
            <a:off x="2629345" y="5045089"/>
            <a:ext cx="228600" cy="152400"/>
            <a:chOff x="1066800" y="2438400"/>
            <a:chExt cx="1447800" cy="685802"/>
          </a:xfrm>
        </p:grpSpPr>
        <p:cxnSp>
          <p:nvCxnSpPr>
            <p:cNvPr id="17" name="Straight Connector 114"/>
            <p:cNvCxnSpPr>
              <a:cxnSpLocks noChangeShapeType="1"/>
            </p:cNvCxnSpPr>
            <p:nvPr/>
          </p:nvCxnSpPr>
          <p:spPr bwMode="auto">
            <a:xfrm rot="5400000" flipH="1" flipV="1">
              <a:off x="952500" y="2552700"/>
              <a:ext cx="381000" cy="152400"/>
            </a:xfrm>
            <a:prstGeom prst="line">
              <a:avLst/>
            </a:prstGeom>
            <a:noFill/>
            <a:ln w="6350" algn="ctr">
              <a:solidFill>
                <a:schemeClr val="tx1"/>
              </a:solidFill>
              <a:round/>
              <a:headEnd/>
              <a:tailEnd type="none" w="lg" len="lg"/>
            </a:ln>
          </p:spPr>
        </p:cxnSp>
        <p:cxnSp>
          <p:nvCxnSpPr>
            <p:cNvPr id="18" name="Straight Connector 115"/>
            <p:cNvCxnSpPr>
              <a:cxnSpLocks noChangeShapeType="1"/>
            </p:cNvCxnSpPr>
            <p:nvPr/>
          </p:nvCxnSpPr>
          <p:spPr bwMode="auto">
            <a:xfrm rot="16200000" flipH="1">
              <a:off x="990600" y="2667000"/>
              <a:ext cx="685800" cy="228600"/>
            </a:xfrm>
            <a:prstGeom prst="line">
              <a:avLst/>
            </a:prstGeom>
            <a:noFill/>
            <a:ln w="6350" algn="ctr">
              <a:solidFill>
                <a:schemeClr val="tx1"/>
              </a:solidFill>
              <a:round/>
              <a:headEnd/>
              <a:tailEnd type="none" w="lg" len="lg"/>
            </a:ln>
          </p:spPr>
        </p:cxnSp>
        <p:cxnSp>
          <p:nvCxnSpPr>
            <p:cNvPr id="19" name="Straight Connector 116"/>
            <p:cNvCxnSpPr>
              <a:cxnSpLocks noChangeShapeType="1"/>
            </p:cNvCxnSpPr>
            <p:nvPr/>
          </p:nvCxnSpPr>
          <p:spPr bwMode="auto">
            <a:xfrm rot="16200000" flipH="1">
              <a:off x="1447800" y="2667000"/>
              <a:ext cx="685800" cy="228600"/>
            </a:xfrm>
            <a:prstGeom prst="line">
              <a:avLst/>
            </a:prstGeom>
            <a:noFill/>
            <a:ln w="6350" algn="ctr">
              <a:solidFill>
                <a:schemeClr val="tx1"/>
              </a:solidFill>
              <a:round/>
              <a:headEnd/>
              <a:tailEnd type="none" w="lg" len="lg"/>
            </a:ln>
          </p:spPr>
        </p:cxnSp>
        <p:cxnSp>
          <p:nvCxnSpPr>
            <p:cNvPr id="20" name="Straight Connector 117"/>
            <p:cNvCxnSpPr>
              <a:cxnSpLocks noChangeShapeType="1"/>
            </p:cNvCxnSpPr>
            <p:nvPr/>
          </p:nvCxnSpPr>
          <p:spPr bwMode="auto">
            <a:xfrm rot="16200000" flipH="1">
              <a:off x="1905000" y="2667000"/>
              <a:ext cx="685800" cy="228600"/>
            </a:xfrm>
            <a:prstGeom prst="line">
              <a:avLst/>
            </a:prstGeom>
            <a:noFill/>
            <a:ln w="6350" algn="ctr">
              <a:solidFill>
                <a:schemeClr val="tx1"/>
              </a:solidFill>
              <a:round/>
              <a:headEnd/>
              <a:tailEnd type="none" w="lg" len="lg"/>
            </a:ln>
          </p:spPr>
        </p:cxnSp>
        <p:cxnSp>
          <p:nvCxnSpPr>
            <p:cNvPr id="21" name="Straight Connector 118"/>
            <p:cNvCxnSpPr>
              <a:cxnSpLocks noChangeShapeType="1"/>
            </p:cNvCxnSpPr>
            <p:nvPr/>
          </p:nvCxnSpPr>
          <p:spPr bwMode="auto">
            <a:xfrm rot="5400000" flipH="1" flipV="1">
              <a:off x="2247900" y="2857500"/>
              <a:ext cx="381000" cy="152400"/>
            </a:xfrm>
            <a:prstGeom prst="line">
              <a:avLst/>
            </a:prstGeom>
            <a:noFill/>
            <a:ln w="6350" algn="ctr">
              <a:solidFill>
                <a:schemeClr val="tx1"/>
              </a:solidFill>
              <a:round/>
              <a:headEnd/>
              <a:tailEnd type="none" w="lg" len="lg"/>
            </a:ln>
          </p:spPr>
        </p:cxnSp>
        <p:cxnSp>
          <p:nvCxnSpPr>
            <p:cNvPr id="22" name="Straight Connector 119"/>
            <p:cNvCxnSpPr>
              <a:cxnSpLocks noChangeShapeType="1"/>
            </p:cNvCxnSpPr>
            <p:nvPr/>
          </p:nvCxnSpPr>
          <p:spPr bwMode="auto">
            <a:xfrm rot="5400000" flipH="1" flipV="1">
              <a:off x="1219200" y="2667000"/>
              <a:ext cx="685800" cy="228600"/>
            </a:xfrm>
            <a:prstGeom prst="line">
              <a:avLst/>
            </a:prstGeom>
            <a:noFill/>
            <a:ln w="6350" algn="ctr">
              <a:solidFill>
                <a:schemeClr val="tx1"/>
              </a:solidFill>
              <a:round/>
              <a:headEnd/>
              <a:tailEnd type="none" w="lg" len="lg"/>
            </a:ln>
          </p:spPr>
        </p:cxnSp>
        <p:cxnSp>
          <p:nvCxnSpPr>
            <p:cNvPr id="23" name="Straight Connector 120"/>
            <p:cNvCxnSpPr>
              <a:cxnSpLocks noChangeShapeType="1"/>
            </p:cNvCxnSpPr>
            <p:nvPr/>
          </p:nvCxnSpPr>
          <p:spPr bwMode="auto">
            <a:xfrm rot="5400000" flipH="1" flipV="1">
              <a:off x="1676402" y="2667001"/>
              <a:ext cx="685800" cy="228602"/>
            </a:xfrm>
            <a:prstGeom prst="line">
              <a:avLst/>
            </a:prstGeom>
            <a:noFill/>
            <a:ln w="6350" algn="ctr">
              <a:solidFill>
                <a:schemeClr val="tx1"/>
              </a:solidFill>
              <a:round/>
              <a:headEnd/>
              <a:tailEnd type="none" w="lg" len="lg"/>
            </a:ln>
          </p:spPr>
        </p:cxnSp>
      </p:grpSp>
      <p:grpSp>
        <p:nvGrpSpPr>
          <p:cNvPr id="31" name="Group 113"/>
          <p:cNvGrpSpPr>
            <a:grpSpLocks/>
          </p:cNvGrpSpPr>
          <p:nvPr/>
        </p:nvGrpSpPr>
        <p:grpSpPr bwMode="auto">
          <a:xfrm>
            <a:off x="3848545" y="5045089"/>
            <a:ext cx="228600" cy="152400"/>
            <a:chOff x="1066800" y="2438400"/>
            <a:chExt cx="1447800" cy="685802"/>
          </a:xfrm>
        </p:grpSpPr>
        <p:cxnSp>
          <p:nvCxnSpPr>
            <p:cNvPr id="32" name="Straight Connector 114"/>
            <p:cNvCxnSpPr>
              <a:cxnSpLocks noChangeShapeType="1"/>
            </p:cNvCxnSpPr>
            <p:nvPr/>
          </p:nvCxnSpPr>
          <p:spPr bwMode="auto">
            <a:xfrm rot="5400000" flipH="1" flipV="1">
              <a:off x="952500" y="2552700"/>
              <a:ext cx="381000" cy="152400"/>
            </a:xfrm>
            <a:prstGeom prst="line">
              <a:avLst/>
            </a:prstGeom>
            <a:noFill/>
            <a:ln w="6350" algn="ctr">
              <a:solidFill>
                <a:schemeClr val="tx1"/>
              </a:solidFill>
              <a:round/>
              <a:headEnd/>
              <a:tailEnd type="none" w="lg" len="lg"/>
            </a:ln>
          </p:spPr>
        </p:cxnSp>
        <p:cxnSp>
          <p:nvCxnSpPr>
            <p:cNvPr id="33" name="Straight Connector 115"/>
            <p:cNvCxnSpPr>
              <a:cxnSpLocks noChangeShapeType="1"/>
            </p:cNvCxnSpPr>
            <p:nvPr/>
          </p:nvCxnSpPr>
          <p:spPr bwMode="auto">
            <a:xfrm rot="16200000" flipH="1">
              <a:off x="990600" y="2667000"/>
              <a:ext cx="685800" cy="228600"/>
            </a:xfrm>
            <a:prstGeom prst="line">
              <a:avLst/>
            </a:prstGeom>
            <a:noFill/>
            <a:ln w="6350" algn="ctr">
              <a:solidFill>
                <a:schemeClr val="tx1"/>
              </a:solidFill>
              <a:round/>
              <a:headEnd/>
              <a:tailEnd type="none" w="lg" len="lg"/>
            </a:ln>
          </p:spPr>
        </p:cxnSp>
        <p:cxnSp>
          <p:nvCxnSpPr>
            <p:cNvPr id="34" name="Straight Connector 116"/>
            <p:cNvCxnSpPr>
              <a:cxnSpLocks noChangeShapeType="1"/>
            </p:cNvCxnSpPr>
            <p:nvPr/>
          </p:nvCxnSpPr>
          <p:spPr bwMode="auto">
            <a:xfrm rot="16200000" flipH="1">
              <a:off x="1447800" y="2667000"/>
              <a:ext cx="685800" cy="228600"/>
            </a:xfrm>
            <a:prstGeom prst="line">
              <a:avLst/>
            </a:prstGeom>
            <a:noFill/>
            <a:ln w="6350" algn="ctr">
              <a:solidFill>
                <a:schemeClr val="tx1"/>
              </a:solidFill>
              <a:round/>
              <a:headEnd/>
              <a:tailEnd type="none" w="lg" len="lg"/>
            </a:ln>
          </p:spPr>
        </p:cxnSp>
        <p:cxnSp>
          <p:nvCxnSpPr>
            <p:cNvPr id="35" name="Straight Connector 117"/>
            <p:cNvCxnSpPr>
              <a:cxnSpLocks noChangeShapeType="1"/>
            </p:cNvCxnSpPr>
            <p:nvPr/>
          </p:nvCxnSpPr>
          <p:spPr bwMode="auto">
            <a:xfrm rot="16200000" flipH="1">
              <a:off x="1905000" y="2667000"/>
              <a:ext cx="685800" cy="228600"/>
            </a:xfrm>
            <a:prstGeom prst="line">
              <a:avLst/>
            </a:prstGeom>
            <a:noFill/>
            <a:ln w="6350" algn="ctr">
              <a:solidFill>
                <a:schemeClr val="tx1"/>
              </a:solidFill>
              <a:round/>
              <a:headEnd/>
              <a:tailEnd type="none" w="lg" len="lg"/>
            </a:ln>
          </p:spPr>
        </p:cxnSp>
        <p:cxnSp>
          <p:nvCxnSpPr>
            <p:cNvPr id="36" name="Straight Connector 118"/>
            <p:cNvCxnSpPr>
              <a:cxnSpLocks noChangeShapeType="1"/>
            </p:cNvCxnSpPr>
            <p:nvPr/>
          </p:nvCxnSpPr>
          <p:spPr bwMode="auto">
            <a:xfrm rot="5400000" flipH="1" flipV="1">
              <a:off x="2247900" y="2857500"/>
              <a:ext cx="381000" cy="152400"/>
            </a:xfrm>
            <a:prstGeom prst="line">
              <a:avLst/>
            </a:prstGeom>
            <a:noFill/>
            <a:ln w="6350" algn="ctr">
              <a:solidFill>
                <a:schemeClr val="tx1"/>
              </a:solidFill>
              <a:round/>
              <a:headEnd/>
              <a:tailEnd type="none" w="lg" len="lg"/>
            </a:ln>
          </p:spPr>
        </p:cxnSp>
        <p:cxnSp>
          <p:nvCxnSpPr>
            <p:cNvPr id="37" name="Straight Connector 119"/>
            <p:cNvCxnSpPr>
              <a:cxnSpLocks noChangeShapeType="1"/>
            </p:cNvCxnSpPr>
            <p:nvPr/>
          </p:nvCxnSpPr>
          <p:spPr bwMode="auto">
            <a:xfrm rot="5400000" flipH="1" flipV="1">
              <a:off x="1219200" y="2667000"/>
              <a:ext cx="685800" cy="228600"/>
            </a:xfrm>
            <a:prstGeom prst="line">
              <a:avLst/>
            </a:prstGeom>
            <a:noFill/>
            <a:ln w="6350" algn="ctr">
              <a:solidFill>
                <a:schemeClr val="tx1"/>
              </a:solidFill>
              <a:round/>
              <a:headEnd/>
              <a:tailEnd type="none" w="lg" len="lg"/>
            </a:ln>
          </p:spPr>
        </p:cxnSp>
        <p:cxnSp>
          <p:nvCxnSpPr>
            <p:cNvPr id="38" name="Straight Connector 120"/>
            <p:cNvCxnSpPr>
              <a:cxnSpLocks noChangeShapeType="1"/>
            </p:cNvCxnSpPr>
            <p:nvPr/>
          </p:nvCxnSpPr>
          <p:spPr bwMode="auto">
            <a:xfrm rot="5400000" flipH="1" flipV="1">
              <a:off x="1676402" y="2667001"/>
              <a:ext cx="685800" cy="228602"/>
            </a:xfrm>
            <a:prstGeom prst="line">
              <a:avLst/>
            </a:prstGeom>
            <a:noFill/>
            <a:ln w="6350" algn="ctr">
              <a:solidFill>
                <a:schemeClr val="tx1"/>
              </a:solidFill>
              <a:round/>
              <a:headEnd/>
              <a:tailEnd type="none" w="lg" len="lg"/>
            </a:ln>
          </p:spPr>
        </p:cxnSp>
      </p:grpSp>
      <p:grpSp>
        <p:nvGrpSpPr>
          <p:cNvPr id="39" name="Group 113"/>
          <p:cNvGrpSpPr>
            <a:grpSpLocks/>
          </p:cNvGrpSpPr>
          <p:nvPr/>
        </p:nvGrpSpPr>
        <p:grpSpPr bwMode="auto">
          <a:xfrm>
            <a:off x="5056851" y="5045089"/>
            <a:ext cx="228600" cy="152400"/>
            <a:chOff x="1066800" y="2438400"/>
            <a:chExt cx="1447800" cy="685802"/>
          </a:xfrm>
        </p:grpSpPr>
        <p:cxnSp>
          <p:nvCxnSpPr>
            <p:cNvPr id="40" name="Straight Connector 114"/>
            <p:cNvCxnSpPr>
              <a:cxnSpLocks noChangeShapeType="1"/>
            </p:cNvCxnSpPr>
            <p:nvPr/>
          </p:nvCxnSpPr>
          <p:spPr bwMode="auto">
            <a:xfrm rot="5400000" flipH="1" flipV="1">
              <a:off x="952500" y="2552700"/>
              <a:ext cx="381000" cy="152400"/>
            </a:xfrm>
            <a:prstGeom prst="line">
              <a:avLst/>
            </a:prstGeom>
            <a:noFill/>
            <a:ln w="6350" algn="ctr">
              <a:solidFill>
                <a:schemeClr val="tx1"/>
              </a:solidFill>
              <a:round/>
              <a:headEnd/>
              <a:tailEnd type="none" w="lg" len="lg"/>
            </a:ln>
          </p:spPr>
        </p:cxnSp>
        <p:cxnSp>
          <p:nvCxnSpPr>
            <p:cNvPr id="41" name="Straight Connector 115"/>
            <p:cNvCxnSpPr>
              <a:cxnSpLocks noChangeShapeType="1"/>
            </p:cNvCxnSpPr>
            <p:nvPr/>
          </p:nvCxnSpPr>
          <p:spPr bwMode="auto">
            <a:xfrm rot="16200000" flipH="1">
              <a:off x="990600" y="2667000"/>
              <a:ext cx="685800" cy="228600"/>
            </a:xfrm>
            <a:prstGeom prst="line">
              <a:avLst/>
            </a:prstGeom>
            <a:noFill/>
            <a:ln w="6350" algn="ctr">
              <a:solidFill>
                <a:schemeClr val="tx1"/>
              </a:solidFill>
              <a:round/>
              <a:headEnd/>
              <a:tailEnd type="none" w="lg" len="lg"/>
            </a:ln>
          </p:spPr>
        </p:cxnSp>
        <p:cxnSp>
          <p:nvCxnSpPr>
            <p:cNvPr id="42" name="Straight Connector 116"/>
            <p:cNvCxnSpPr>
              <a:cxnSpLocks noChangeShapeType="1"/>
            </p:cNvCxnSpPr>
            <p:nvPr/>
          </p:nvCxnSpPr>
          <p:spPr bwMode="auto">
            <a:xfrm rot="16200000" flipH="1">
              <a:off x="1447800" y="2667000"/>
              <a:ext cx="685800" cy="228600"/>
            </a:xfrm>
            <a:prstGeom prst="line">
              <a:avLst/>
            </a:prstGeom>
            <a:noFill/>
            <a:ln w="6350" algn="ctr">
              <a:solidFill>
                <a:schemeClr val="tx1"/>
              </a:solidFill>
              <a:round/>
              <a:headEnd/>
              <a:tailEnd type="none" w="lg" len="lg"/>
            </a:ln>
          </p:spPr>
        </p:cxnSp>
        <p:cxnSp>
          <p:nvCxnSpPr>
            <p:cNvPr id="43" name="Straight Connector 117"/>
            <p:cNvCxnSpPr>
              <a:cxnSpLocks noChangeShapeType="1"/>
            </p:cNvCxnSpPr>
            <p:nvPr/>
          </p:nvCxnSpPr>
          <p:spPr bwMode="auto">
            <a:xfrm rot="16200000" flipH="1">
              <a:off x="1905000" y="2667000"/>
              <a:ext cx="685800" cy="228600"/>
            </a:xfrm>
            <a:prstGeom prst="line">
              <a:avLst/>
            </a:prstGeom>
            <a:noFill/>
            <a:ln w="6350" algn="ctr">
              <a:solidFill>
                <a:schemeClr val="tx1"/>
              </a:solidFill>
              <a:round/>
              <a:headEnd/>
              <a:tailEnd type="none" w="lg" len="lg"/>
            </a:ln>
          </p:spPr>
        </p:cxnSp>
        <p:cxnSp>
          <p:nvCxnSpPr>
            <p:cNvPr id="44" name="Straight Connector 118"/>
            <p:cNvCxnSpPr>
              <a:cxnSpLocks noChangeShapeType="1"/>
            </p:cNvCxnSpPr>
            <p:nvPr/>
          </p:nvCxnSpPr>
          <p:spPr bwMode="auto">
            <a:xfrm rot="5400000" flipH="1" flipV="1">
              <a:off x="2247900" y="2857500"/>
              <a:ext cx="381000" cy="152400"/>
            </a:xfrm>
            <a:prstGeom prst="line">
              <a:avLst/>
            </a:prstGeom>
            <a:noFill/>
            <a:ln w="6350" algn="ctr">
              <a:solidFill>
                <a:schemeClr val="tx1"/>
              </a:solidFill>
              <a:round/>
              <a:headEnd/>
              <a:tailEnd type="none" w="lg" len="lg"/>
            </a:ln>
          </p:spPr>
        </p:cxnSp>
        <p:cxnSp>
          <p:nvCxnSpPr>
            <p:cNvPr id="45" name="Straight Connector 119"/>
            <p:cNvCxnSpPr>
              <a:cxnSpLocks noChangeShapeType="1"/>
            </p:cNvCxnSpPr>
            <p:nvPr/>
          </p:nvCxnSpPr>
          <p:spPr bwMode="auto">
            <a:xfrm rot="5400000" flipH="1" flipV="1">
              <a:off x="1219200" y="2667000"/>
              <a:ext cx="685800" cy="228600"/>
            </a:xfrm>
            <a:prstGeom prst="line">
              <a:avLst/>
            </a:prstGeom>
            <a:noFill/>
            <a:ln w="6350" algn="ctr">
              <a:solidFill>
                <a:schemeClr val="tx1"/>
              </a:solidFill>
              <a:round/>
              <a:headEnd/>
              <a:tailEnd type="none" w="lg" len="lg"/>
            </a:ln>
          </p:spPr>
        </p:cxnSp>
        <p:cxnSp>
          <p:nvCxnSpPr>
            <p:cNvPr id="46" name="Straight Connector 120"/>
            <p:cNvCxnSpPr>
              <a:cxnSpLocks noChangeShapeType="1"/>
            </p:cNvCxnSpPr>
            <p:nvPr/>
          </p:nvCxnSpPr>
          <p:spPr bwMode="auto">
            <a:xfrm rot="5400000" flipH="1" flipV="1">
              <a:off x="1676402" y="2667001"/>
              <a:ext cx="685800" cy="228602"/>
            </a:xfrm>
            <a:prstGeom prst="line">
              <a:avLst/>
            </a:prstGeom>
            <a:noFill/>
            <a:ln w="6350" algn="ctr">
              <a:solidFill>
                <a:schemeClr val="tx1"/>
              </a:solidFill>
              <a:round/>
              <a:headEnd/>
              <a:tailEnd type="none" w="lg" len="lg"/>
            </a:ln>
          </p:spPr>
        </p:cxnSp>
      </p:grpSp>
      <p:sp>
        <p:nvSpPr>
          <p:cNvPr id="47" name="Freeform 46"/>
          <p:cNvSpPr/>
          <p:nvPr/>
        </p:nvSpPr>
        <p:spPr bwMode="auto">
          <a:xfrm>
            <a:off x="5296797" y="4648216"/>
            <a:ext cx="511629" cy="468086"/>
          </a:xfrm>
          <a:custGeom>
            <a:avLst/>
            <a:gdLst>
              <a:gd name="connsiteX0" fmla="*/ 0 w 511629"/>
              <a:gd name="connsiteY0" fmla="*/ 468086 h 468086"/>
              <a:gd name="connsiteX1" fmla="*/ 511629 w 511629"/>
              <a:gd name="connsiteY1" fmla="*/ 468086 h 468086"/>
              <a:gd name="connsiteX2" fmla="*/ 511629 w 511629"/>
              <a:gd name="connsiteY2" fmla="*/ 0 h 468086"/>
            </a:gdLst>
            <a:ahLst/>
            <a:cxnLst>
              <a:cxn ang="0">
                <a:pos x="connsiteX0" y="connsiteY0"/>
              </a:cxn>
              <a:cxn ang="0">
                <a:pos x="connsiteX1" y="connsiteY1"/>
              </a:cxn>
              <a:cxn ang="0">
                <a:pos x="connsiteX2" y="connsiteY2"/>
              </a:cxn>
            </a:cxnLst>
            <a:rect l="l" t="t" r="r" b="b"/>
            <a:pathLst>
              <a:path w="511629" h="468086">
                <a:moveTo>
                  <a:pt x="0" y="468086"/>
                </a:moveTo>
                <a:lnTo>
                  <a:pt x="511629" y="468086"/>
                </a:lnTo>
                <a:lnTo>
                  <a:pt x="511629" y="0"/>
                </a:lnTo>
              </a:path>
            </a:pathLst>
          </a:custGeom>
          <a:noFill/>
          <a:ln w="12700" cap="flat" cmpd="sng" algn="ctr">
            <a:solidFill>
              <a:schemeClr val="tx1"/>
            </a:solidFill>
            <a:prstDash val="solid"/>
            <a:round/>
            <a:headEnd type="none" w="med" len="med"/>
            <a:tailEnd type="none" w="lg" len="lg"/>
          </a:ln>
          <a:effectLst/>
        </p:spPr>
        <p:txBody>
          <a:bodyPr rtlCol="0" anchor="ctr"/>
          <a:lstStyle/>
          <a:p>
            <a:pPr algn="ctr"/>
            <a:endParaRPr lang="en-US"/>
          </a:p>
        </p:txBody>
      </p:sp>
      <p:sp>
        <p:nvSpPr>
          <p:cNvPr id="48" name="Freeform 47"/>
          <p:cNvSpPr/>
          <p:nvPr/>
        </p:nvSpPr>
        <p:spPr bwMode="auto">
          <a:xfrm>
            <a:off x="4088482" y="4648216"/>
            <a:ext cx="511629" cy="468086"/>
          </a:xfrm>
          <a:custGeom>
            <a:avLst/>
            <a:gdLst>
              <a:gd name="connsiteX0" fmla="*/ 0 w 511629"/>
              <a:gd name="connsiteY0" fmla="*/ 468086 h 468086"/>
              <a:gd name="connsiteX1" fmla="*/ 511629 w 511629"/>
              <a:gd name="connsiteY1" fmla="*/ 468086 h 468086"/>
              <a:gd name="connsiteX2" fmla="*/ 511629 w 511629"/>
              <a:gd name="connsiteY2" fmla="*/ 0 h 468086"/>
            </a:gdLst>
            <a:ahLst/>
            <a:cxnLst>
              <a:cxn ang="0">
                <a:pos x="connsiteX0" y="connsiteY0"/>
              </a:cxn>
              <a:cxn ang="0">
                <a:pos x="connsiteX1" y="connsiteY1"/>
              </a:cxn>
              <a:cxn ang="0">
                <a:pos x="connsiteX2" y="connsiteY2"/>
              </a:cxn>
            </a:cxnLst>
            <a:rect l="l" t="t" r="r" b="b"/>
            <a:pathLst>
              <a:path w="511629" h="468086">
                <a:moveTo>
                  <a:pt x="0" y="468086"/>
                </a:moveTo>
                <a:lnTo>
                  <a:pt x="511629" y="468086"/>
                </a:lnTo>
                <a:lnTo>
                  <a:pt x="511629" y="0"/>
                </a:lnTo>
              </a:path>
            </a:pathLst>
          </a:custGeom>
          <a:noFill/>
          <a:ln w="12700" cap="flat" cmpd="sng" algn="ctr">
            <a:solidFill>
              <a:schemeClr val="tx1"/>
            </a:solidFill>
            <a:prstDash val="solid"/>
            <a:round/>
            <a:headEnd type="none" w="med" len="med"/>
            <a:tailEnd type="none" w="lg" len="lg"/>
          </a:ln>
          <a:effectLst/>
        </p:spPr>
        <p:txBody>
          <a:bodyPr rtlCol="0" anchor="ctr"/>
          <a:lstStyle/>
          <a:p>
            <a:pPr algn="ctr"/>
            <a:endParaRPr lang="en-US"/>
          </a:p>
        </p:txBody>
      </p:sp>
      <p:sp>
        <p:nvSpPr>
          <p:cNvPr id="49" name="Freeform 48"/>
          <p:cNvSpPr/>
          <p:nvPr/>
        </p:nvSpPr>
        <p:spPr bwMode="auto">
          <a:xfrm>
            <a:off x="2869283" y="4648216"/>
            <a:ext cx="511629" cy="468086"/>
          </a:xfrm>
          <a:custGeom>
            <a:avLst/>
            <a:gdLst>
              <a:gd name="connsiteX0" fmla="*/ 0 w 511629"/>
              <a:gd name="connsiteY0" fmla="*/ 468086 h 468086"/>
              <a:gd name="connsiteX1" fmla="*/ 511629 w 511629"/>
              <a:gd name="connsiteY1" fmla="*/ 468086 h 468086"/>
              <a:gd name="connsiteX2" fmla="*/ 511629 w 511629"/>
              <a:gd name="connsiteY2" fmla="*/ 0 h 468086"/>
            </a:gdLst>
            <a:ahLst/>
            <a:cxnLst>
              <a:cxn ang="0">
                <a:pos x="connsiteX0" y="connsiteY0"/>
              </a:cxn>
              <a:cxn ang="0">
                <a:pos x="connsiteX1" y="connsiteY1"/>
              </a:cxn>
              <a:cxn ang="0">
                <a:pos x="connsiteX2" y="connsiteY2"/>
              </a:cxn>
            </a:cxnLst>
            <a:rect l="l" t="t" r="r" b="b"/>
            <a:pathLst>
              <a:path w="511629" h="468086">
                <a:moveTo>
                  <a:pt x="0" y="468086"/>
                </a:moveTo>
                <a:lnTo>
                  <a:pt x="511629" y="468086"/>
                </a:lnTo>
                <a:lnTo>
                  <a:pt x="511629" y="0"/>
                </a:lnTo>
              </a:path>
            </a:pathLst>
          </a:custGeom>
          <a:noFill/>
          <a:ln w="12700" cap="flat" cmpd="sng" algn="ctr">
            <a:solidFill>
              <a:schemeClr val="tx1"/>
            </a:solidFill>
            <a:prstDash val="solid"/>
            <a:round/>
            <a:headEnd type="none" w="med" len="med"/>
            <a:tailEnd type="none" w="lg" len="lg"/>
          </a:ln>
          <a:effectLst/>
        </p:spPr>
        <p:txBody>
          <a:bodyPr rtlCol="0" anchor="ctr"/>
          <a:lstStyle/>
          <a:p>
            <a:pPr algn="ctr"/>
            <a:endParaRPr lang="en-US"/>
          </a:p>
        </p:txBody>
      </p:sp>
      <p:grpSp>
        <p:nvGrpSpPr>
          <p:cNvPr id="62" name="Group 61"/>
          <p:cNvGrpSpPr/>
          <p:nvPr/>
        </p:nvGrpSpPr>
        <p:grpSpPr>
          <a:xfrm>
            <a:off x="2933705" y="3589576"/>
            <a:ext cx="3276591" cy="1143000"/>
            <a:chOff x="3492050" y="2598950"/>
            <a:chExt cx="3276591" cy="1143000"/>
          </a:xfrm>
        </p:grpSpPr>
        <p:grpSp>
          <p:nvGrpSpPr>
            <p:cNvPr id="28" name="Group 27"/>
            <p:cNvGrpSpPr/>
            <p:nvPr/>
          </p:nvGrpSpPr>
          <p:grpSpPr>
            <a:xfrm>
              <a:off x="5930441" y="2598950"/>
              <a:ext cx="838200" cy="1143000"/>
              <a:chOff x="1863725" y="4024990"/>
              <a:chExt cx="838200" cy="1143000"/>
            </a:xfrm>
            <a:solidFill>
              <a:schemeClr val="bg1"/>
            </a:solidFill>
          </p:grpSpPr>
          <p:sp>
            <p:nvSpPr>
              <p:cNvPr id="29" name="Rectangle 28"/>
              <p:cNvSpPr>
                <a:spLocks noChangeArrowheads="1"/>
              </p:cNvSpPr>
              <p:nvPr/>
            </p:nvSpPr>
            <p:spPr bwMode="auto">
              <a:xfrm>
                <a:off x="1863725" y="4024990"/>
                <a:ext cx="838200" cy="1143000"/>
              </a:xfrm>
              <a:prstGeom prst="rect">
                <a:avLst/>
              </a:prstGeom>
              <a:grpFill/>
              <a:ln w="12700" algn="ctr">
                <a:solidFill>
                  <a:schemeClr val="tx1"/>
                </a:solidFill>
                <a:round/>
                <a:headEnd/>
                <a:tailEnd type="triangle" w="lg" len="lg"/>
              </a:ln>
            </p:spPr>
            <p:txBody>
              <a:bodyPr/>
              <a:lstStyle/>
              <a:p>
                <a:endParaRPr lang="en-US"/>
              </a:p>
            </p:txBody>
          </p:sp>
          <p:sp>
            <p:nvSpPr>
              <p:cNvPr id="30" name="TextBox 18"/>
              <p:cNvSpPr txBox="1">
                <a:spLocks noChangeArrowheads="1"/>
              </p:cNvSpPr>
              <p:nvPr/>
            </p:nvSpPr>
            <p:spPr bwMode="auto">
              <a:xfrm>
                <a:off x="1877219" y="4473459"/>
                <a:ext cx="811213" cy="246063"/>
              </a:xfrm>
              <a:prstGeom prst="rect">
                <a:avLst/>
              </a:prstGeom>
              <a:grpFill/>
              <a:ln w="9525">
                <a:noFill/>
                <a:miter lim="800000"/>
                <a:headEnd/>
                <a:tailEnd/>
              </a:ln>
            </p:spPr>
            <p:txBody>
              <a:bodyPr wrap="none">
                <a:spAutoFit/>
              </a:bodyPr>
              <a:lstStyle/>
              <a:p>
                <a:r>
                  <a:rPr lang="en-US" sz="1000" dirty="0"/>
                  <a:t>CIRCUIT </a:t>
                </a:r>
                <a:r>
                  <a:rPr lang="en-US" sz="1000" dirty="0" smtClean="0"/>
                  <a:t>3</a:t>
                </a:r>
                <a:endParaRPr lang="en-US" sz="1000" dirty="0"/>
              </a:p>
            </p:txBody>
          </p:sp>
        </p:grpSp>
        <p:grpSp>
          <p:nvGrpSpPr>
            <p:cNvPr id="24" name="Group 23"/>
            <p:cNvGrpSpPr/>
            <p:nvPr/>
          </p:nvGrpSpPr>
          <p:grpSpPr>
            <a:xfrm>
              <a:off x="3492050" y="2598950"/>
              <a:ext cx="838200" cy="1143000"/>
              <a:chOff x="1863725" y="4024990"/>
              <a:chExt cx="838200" cy="1143000"/>
            </a:xfrm>
          </p:grpSpPr>
          <p:sp>
            <p:nvSpPr>
              <p:cNvPr id="4" name="Rectangle 3"/>
              <p:cNvSpPr>
                <a:spLocks noChangeArrowheads="1"/>
              </p:cNvSpPr>
              <p:nvPr/>
            </p:nvSpPr>
            <p:spPr bwMode="auto">
              <a:xfrm>
                <a:off x="1863725" y="4024990"/>
                <a:ext cx="838200" cy="1143000"/>
              </a:xfrm>
              <a:prstGeom prst="rect">
                <a:avLst/>
              </a:prstGeom>
              <a:solidFill>
                <a:schemeClr val="bg1"/>
              </a:solidFill>
              <a:ln w="12700" algn="ctr">
                <a:solidFill>
                  <a:schemeClr val="tx1"/>
                </a:solidFill>
                <a:round/>
                <a:headEnd/>
                <a:tailEnd type="triangle" w="lg" len="lg"/>
              </a:ln>
            </p:spPr>
            <p:txBody>
              <a:bodyPr/>
              <a:lstStyle/>
              <a:p>
                <a:endParaRPr lang="en-US"/>
              </a:p>
            </p:txBody>
          </p:sp>
          <p:sp>
            <p:nvSpPr>
              <p:cNvPr id="5" name="TextBox 18"/>
              <p:cNvSpPr txBox="1">
                <a:spLocks noChangeArrowheads="1"/>
              </p:cNvSpPr>
              <p:nvPr/>
            </p:nvSpPr>
            <p:spPr bwMode="auto">
              <a:xfrm>
                <a:off x="1877219" y="4473459"/>
                <a:ext cx="811213" cy="246063"/>
              </a:xfrm>
              <a:prstGeom prst="rect">
                <a:avLst/>
              </a:prstGeom>
              <a:noFill/>
              <a:ln w="9525">
                <a:noFill/>
                <a:miter lim="800000"/>
                <a:headEnd/>
                <a:tailEnd/>
              </a:ln>
            </p:spPr>
            <p:txBody>
              <a:bodyPr wrap="none">
                <a:spAutoFit/>
              </a:bodyPr>
              <a:lstStyle/>
              <a:p>
                <a:r>
                  <a:rPr lang="en-US" sz="1000"/>
                  <a:t>CIRCUIT 1</a:t>
                </a:r>
              </a:p>
            </p:txBody>
          </p:sp>
        </p:grpSp>
        <p:grpSp>
          <p:nvGrpSpPr>
            <p:cNvPr id="25" name="Group 24"/>
            <p:cNvGrpSpPr/>
            <p:nvPr/>
          </p:nvGrpSpPr>
          <p:grpSpPr>
            <a:xfrm>
              <a:off x="4711245" y="2598950"/>
              <a:ext cx="838200" cy="1143000"/>
              <a:chOff x="1863725" y="4024990"/>
              <a:chExt cx="838200" cy="1143000"/>
            </a:xfrm>
          </p:grpSpPr>
          <p:sp>
            <p:nvSpPr>
              <p:cNvPr id="26" name="Rectangle 25"/>
              <p:cNvSpPr>
                <a:spLocks noChangeArrowheads="1"/>
              </p:cNvSpPr>
              <p:nvPr/>
            </p:nvSpPr>
            <p:spPr bwMode="auto">
              <a:xfrm>
                <a:off x="1863725" y="4024990"/>
                <a:ext cx="838200" cy="1143000"/>
              </a:xfrm>
              <a:prstGeom prst="rect">
                <a:avLst/>
              </a:prstGeom>
              <a:solidFill>
                <a:schemeClr val="bg1"/>
              </a:solidFill>
              <a:ln w="12700" algn="ctr">
                <a:solidFill>
                  <a:schemeClr val="tx1"/>
                </a:solidFill>
                <a:round/>
                <a:headEnd/>
                <a:tailEnd type="triangle" w="lg" len="lg"/>
              </a:ln>
            </p:spPr>
            <p:txBody>
              <a:bodyPr/>
              <a:lstStyle/>
              <a:p>
                <a:endParaRPr lang="en-US"/>
              </a:p>
            </p:txBody>
          </p:sp>
          <p:sp>
            <p:nvSpPr>
              <p:cNvPr id="27" name="TextBox 18"/>
              <p:cNvSpPr txBox="1">
                <a:spLocks noChangeArrowheads="1"/>
              </p:cNvSpPr>
              <p:nvPr/>
            </p:nvSpPr>
            <p:spPr bwMode="auto">
              <a:xfrm>
                <a:off x="1877219" y="4473459"/>
                <a:ext cx="811213" cy="246063"/>
              </a:xfrm>
              <a:prstGeom prst="rect">
                <a:avLst/>
              </a:prstGeom>
              <a:noFill/>
              <a:ln w="9525">
                <a:noFill/>
                <a:miter lim="800000"/>
                <a:headEnd/>
                <a:tailEnd/>
              </a:ln>
            </p:spPr>
            <p:txBody>
              <a:bodyPr wrap="none">
                <a:spAutoFit/>
              </a:bodyPr>
              <a:lstStyle/>
              <a:p>
                <a:r>
                  <a:rPr lang="en-US" sz="1000" dirty="0"/>
                  <a:t>CIRCUIT </a:t>
                </a:r>
                <a:r>
                  <a:rPr lang="en-US" sz="1000" dirty="0" smtClean="0"/>
                  <a:t>2</a:t>
                </a:r>
                <a:endParaRPr lang="en-US" sz="1000" dirty="0"/>
              </a:p>
            </p:txBody>
          </p:sp>
        </p:grpSp>
      </p:grpSp>
      <p:cxnSp>
        <p:nvCxnSpPr>
          <p:cNvPr id="51" name="Straight Connector 50"/>
          <p:cNvCxnSpPr/>
          <p:nvPr/>
        </p:nvCxnSpPr>
        <p:spPr bwMode="auto">
          <a:xfrm>
            <a:off x="3380912" y="5116302"/>
            <a:ext cx="478971" cy="0"/>
          </a:xfrm>
          <a:prstGeom prst="line">
            <a:avLst/>
          </a:prstGeom>
          <a:solidFill>
            <a:schemeClr val="accent1"/>
          </a:solidFill>
          <a:ln w="12700" cap="flat" cmpd="sng" algn="ctr">
            <a:solidFill>
              <a:schemeClr val="tx1"/>
            </a:solidFill>
            <a:prstDash val="solid"/>
            <a:round/>
            <a:headEnd type="none" w="med" len="med"/>
            <a:tailEnd type="none" w="lg" len="lg"/>
          </a:ln>
          <a:effectLst/>
        </p:spPr>
      </p:cxnSp>
      <p:cxnSp>
        <p:nvCxnSpPr>
          <p:cNvPr id="52" name="Straight Connector 51"/>
          <p:cNvCxnSpPr/>
          <p:nvPr/>
        </p:nvCxnSpPr>
        <p:spPr bwMode="auto">
          <a:xfrm>
            <a:off x="4589226" y="5116302"/>
            <a:ext cx="478971" cy="0"/>
          </a:xfrm>
          <a:prstGeom prst="line">
            <a:avLst/>
          </a:prstGeom>
          <a:solidFill>
            <a:schemeClr val="accent1"/>
          </a:solidFill>
          <a:ln w="12700" cap="flat" cmpd="sng" algn="ctr">
            <a:solidFill>
              <a:schemeClr val="tx1"/>
            </a:solidFill>
            <a:prstDash val="solid"/>
            <a:round/>
            <a:headEnd type="none" w="med" len="med"/>
            <a:tailEnd type="none" w="lg" len="lg"/>
          </a:ln>
          <a:effectLst/>
        </p:spPr>
      </p:cxnSp>
      <p:sp>
        <p:nvSpPr>
          <p:cNvPr id="53" name="Freeform 52"/>
          <p:cNvSpPr/>
          <p:nvPr/>
        </p:nvSpPr>
        <p:spPr bwMode="auto">
          <a:xfrm flipH="1" flipV="1">
            <a:off x="2379425" y="5127187"/>
            <a:ext cx="250372" cy="468086"/>
          </a:xfrm>
          <a:custGeom>
            <a:avLst/>
            <a:gdLst>
              <a:gd name="connsiteX0" fmla="*/ 0 w 511629"/>
              <a:gd name="connsiteY0" fmla="*/ 468086 h 468086"/>
              <a:gd name="connsiteX1" fmla="*/ 511629 w 511629"/>
              <a:gd name="connsiteY1" fmla="*/ 468086 h 468086"/>
              <a:gd name="connsiteX2" fmla="*/ 511629 w 511629"/>
              <a:gd name="connsiteY2" fmla="*/ 0 h 468086"/>
            </a:gdLst>
            <a:ahLst/>
            <a:cxnLst>
              <a:cxn ang="0">
                <a:pos x="connsiteX0" y="connsiteY0"/>
              </a:cxn>
              <a:cxn ang="0">
                <a:pos x="connsiteX1" y="connsiteY1"/>
              </a:cxn>
              <a:cxn ang="0">
                <a:pos x="connsiteX2" y="connsiteY2"/>
              </a:cxn>
            </a:cxnLst>
            <a:rect l="l" t="t" r="r" b="b"/>
            <a:pathLst>
              <a:path w="511629" h="468086">
                <a:moveTo>
                  <a:pt x="0" y="468086"/>
                </a:moveTo>
                <a:lnTo>
                  <a:pt x="511629" y="468086"/>
                </a:lnTo>
                <a:lnTo>
                  <a:pt x="511629" y="0"/>
                </a:lnTo>
              </a:path>
            </a:pathLst>
          </a:custGeom>
          <a:noFill/>
          <a:ln w="12700" cap="flat" cmpd="sng" algn="ctr">
            <a:solidFill>
              <a:schemeClr val="tx1"/>
            </a:solidFill>
            <a:prstDash val="solid"/>
            <a:round/>
            <a:headEnd type="none" w="med" len="med"/>
            <a:tailEnd type="none" w="lg" len="lg"/>
          </a:ln>
          <a:effectLst/>
        </p:spPr>
        <p:txBody>
          <a:bodyPr rtlCol="0" anchor="ctr"/>
          <a:lstStyle/>
          <a:p>
            <a:pPr algn="ctr"/>
            <a:endParaRPr lang="en-US"/>
          </a:p>
        </p:txBody>
      </p:sp>
      <p:sp>
        <p:nvSpPr>
          <p:cNvPr id="57" name="Freeform 56"/>
          <p:cNvSpPr/>
          <p:nvPr/>
        </p:nvSpPr>
        <p:spPr bwMode="auto">
          <a:xfrm>
            <a:off x="2503700" y="4876826"/>
            <a:ext cx="3396343" cy="620486"/>
          </a:xfrm>
          <a:custGeom>
            <a:avLst/>
            <a:gdLst>
              <a:gd name="connsiteX0" fmla="*/ 3396343 w 3396343"/>
              <a:gd name="connsiteY0" fmla="*/ 0 h 620486"/>
              <a:gd name="connsiteX1" fmla="*/ 3396343 w 3396343"/>
              <a:gd name="connsiteY1" fmla="*/ 413657 h 620486"/>
              <a:gd name="connsiteX2" fmla="*/ 0 w 3396343"/>
              <a:gd name="connsiteY2" fmla="*/ 413657 h 620486"/>
              <a:gd name="connsiteX3" fmla="*/ 0 w 3396343"/>
              <a:gd name="connsiteY3" fmla="*/ 620486 h 620486"/>
            </a:gdLst>
            <a:ahLst/>
            <a:cxnLst>
              <a:cxn ang="0">
                <a:pos x="connsiteX0" y="connsiteY0"/>
              </a:cxn>
              <a:cxn ang="0">
                <a:pos x="connsiteX1" y="connsiteY1"/>
              </a:cxn>
              <a:cxn ang="0">
                <a:pos x="connsiteX2" y="connsiteY2"/>
              </a:cxn>
              <a:cxn ang="0">
                <a:pos x="connsiteX3" y="connsiteY3"/>
              </a:cxn>
            </a:cxnLst>
            <a:rect l="l" t="t" r="r" b="b"/>
            <a:pathLst>
              <a:path w="3396343" h="620486">
                <a:moveTo>
                  <a:pt x="3396343" y="0"/>
                </a:moveTo>
                <a:lnTo>
                  <a:pt x="3396343" y="413657"/>
                </a:lnTo>
                <a:lnTo>
                  <a:pt x="0" y="413657"/>
                </a:lnTo>
                <a:lnTo>
                  <a:pt x="0" y="620486"/>
                </a:lnTo>
              </a:path>
            </a:pathLst>
          </a:custGeom>
          <a:noFill/>
          <a:ln w="28575" cap="flat" cmpd="sng" algn="ctr">
            <a:solidFill>
              <a:srgbClr val="FF0000"/>
            </a:solidFill>
            <a:prstDash val="solid"/>
            <a:round/>
            <a:headEnd type="none" w="med" len="med"/>
            <a:tailEnd type="triangle" w="med" len="med"/>
          </a:ln>
          <a:effectLst/>
        </p:spPr>
        <p:txBody>
          <a:bodyPr rtlCol="0" anchor="ctr"/>
          <a:lstStyle/>
          <a:p>
            <a:pPr algn="ctr"/>
            <a:endParaRPr lang="en-US"/>
          </a:p>
        </p:txBody>
      </p:sp>
      <p:sp>
        <p:nvSpPr>
          <p:cNvPr id="58" name="TextBox 57"/>
          <p:cNvSpPr txBox="1"/>
          <p:nvPr/>
        </p:nvSpPr>
        <p:spPr>
          <a:xfrm>
            <a:off x="3066306" y="5451378"/>
            <a:ext cx="3492985" cy="830997"/>
          </a:xfrm>
          <a:prstGeom prst="rect">
            <a:avLst/>
          </a:prstGeom>
          <a:noFill/>
        </p:spPr>
        <p:txBody>
          <a:bodyPr wrap="square" rtlCol="0">
            <a:spAutoFit/>
          </a:bodyPr>
          <a:lstStyle/>
          <a:p>
            <a:pPr algn="ctr"/>
            <a:r>
              <a:rPr lang="en-US" dirty="0" smtClean="0">
                <a:solidFill>
                  <a:srgbClr val="FF0000"/>
                </a:solidFill>
              </a:rPr>
              <a:t>GROUND CURRENT FROM CIRCUIT 3 PRODUCES NOISE VOLTAGE ON CIRCUITS 1 &amp; 2</a:t>
            </a:r>
            <a:endParaRPr lang="en-US" dirty="0">
              <a:solidFill>
                <a:srgbClr val="FF0000"/>
              </a:solidFill>
            </a:endParaRPr>
          </a:p>
        </p:txBody>
      </p:sp>
      <p:sp>
        <p:nvSpPr>
          <p:cNvPr id="59" name="TextBox 58"/>
          <p:cNvSpPr txBox="1"/>
          <p:nvPr/>
        </p:nvSpPr>
        <p:spPr>
          <a:xfrm>
            <a:off x="3325438" y="4782040"/>
            <a:ext cx="495649" cy="338554"/>
          </a:xfrm>
          <a:prstGeom prst="rect">
            <a:avLst/>
          </a:prstGeom>
          <a:noFill/>
        </p:spPr>
        <p:txBody>
          <a:bodyPr wrap="none" rtlCol="0">
            <a:spAutoFit/>
          </a:bodyPr>
          <a:lstStyle/>
          <a:p>
            <a:r>
              <a:rPr lang="en-US" i="1" dirty="0" smtClean="0">
                <a:solidFill>
                  <a:srgbClr val="0000FF"/>
                </a:solidFill>
                <a:latin typeface="Times New Roman" pitchFamily="18" charset="0"/>
                <a:cs typeface="Times New Roman" pitchFamily="18" charset="0"/>
              </a:rPr>
              <a:t>V</a:t>
            </a:r>
            <a:r>
              <a:rPr lang="en-US" i="1" baseline="-25000" dirty="0" smtClean="0">
                <a:solidFill>
                  <a:srgbClr val="0000FF"/>
                </a:solidFill>
                <a:latin typeface="Times New Roman" pitchFamily="18" charset="0"/>
                <a:cs typeface="Times New Roman" pitchFamily="18" charset="0"/>
              </a:rPr>
              <a:t>N1</a:t>
            </a:r>
            <a:endParaRPr lang="en-US" i="1" baseline="-25000" dirty="0">
              <a:solidFill>
                <a:srgbClr val="0000FF"/>
              </a:solidFill>
              <a:latin typeface="Times New Roman" pitchFamily="18" charset="0"/>
              <a:cs typeface="Times New Roman" pitchFamily="18" charset="0"/>
            </a:endParaRPr>
          </a:p>
        </p:txBody>
      </p:sp>
      <p:sp>
        <p:nvSpPr>
          <p:cNvPr id="60" name="TextBox 59"/>
          <p:cNvSpPr txBox="1"/>
          <p:nvPr/>
        </p:nvSpPr>
        <p:spPr>
          <a:xfrm>
            <a:off x="4526053" y="4782040"/>
            <a:ext cx="495649" cy="338554"/>
          </a:xfrm>
          <a:prstGeom prst="rect">
            <a:avLst/>
          </a:prstGeom>
          <a:noFill/>
        </p:spPr>
        <p:txBody>
          <a:bodyPr wrap="none" rtlCol="0">
            <a:spAutoFit/>
          </a:bodyPr>
          <a:lstStyle/>
          <a:p>
            <a:r>
              <a:rPr lang="en-US" i="1" dirty="0" smtClean="0">
                <a:solidFill>
                  <a:srgbClr val="0000FF"/>
                </a:solidFill>
                <a:latin typeface="Times New Roman" pitchFamily="18" charset="0"/>
                <a:cs typeface="Times New Roman" pitchFamily="18" charset="0"/>
              </a:rPr>
              <a:t>V</a:t>
            </a:r>
            <a:r>
              <a:rPr lang="en-US" i="1" baseline="-25000" dirty="0" smtClean="0">
                <a:solidFill>
                  <a:srgbClr val="0000FF"/>
                </a:solidFill>
                <a:latin typeface="Times New Roman" pitchFamily="18" charset="0"/>
                <a:cs typeface="Times New Roman" pitchFamily="18" charset="0"/>
              </a:rPr>
              <a:t>N2</a:t>
            </a:r>
            <a:endParaRPr lang="en-US" i="1" baseline="-25000" dirty="0">
              <a:solidFill>
                <a:srgbClr val="0000FF"/>
              </a:solidFill>
              <a:latin typeface="Times New Roman" pitchFamily="18" charset="0"/>
              <a:cs typeface="Times New Roman" pitchFamily="18" charset="0"/>
            </a:endParaRPr>
          </a:p>
        </p:txBody>
      </p:sp>
      <p:sp>
        <p:nvSpPr>
          <p:cNvPr id="63" name="Oval 62"/>
          <p:cNvSpPr/>
          <p:nvPr/>
        </p:nvSpPr>
        <p:spPr bwMode="auto">
          <a:xfrm>
            <a:off x="3351038" y="5084200"/>
            <a:ext cx="63062" cy="63062"/>
          </a:xfrm>
          <a:prstGeom prst="ellipse">
            <a:avLst/>
          </a:prstGeom>
          <a:solidFill>
            <a:schemeClr val="tx1"/>
          </a:solidFill>
          <a:ln w="381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64" name="Oval 63"/>
          <p:cNvSpPr/>
          <p:nvPr/>
        </p:nvSpPr>
        <p:spPr bwMode="auto">
          <a:xfrm>
            <a:off x="4570238" y="5079437"/>
            <a:ext cx="63062" cy="63062"/>
          </a:xfrm>
          <a:prstGeom prst="ellipse">
            <a:avLst/>
          </a:prstGeom>
          <a:solidFill>
            <a:schemeClr val="tx1"/>
          </a:solidFill>
          <a:ln w="381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pic>
        <p:nvPicPr>
          <p:cNvPr id="476164" name="Picture 4" descr="http://thumbs.dreamstime.com/x/dim-light-bulb-4830230.jpg"/>
          <p:cNvPicPr>
            <a:picLocks noChangeAspect="1" noChangeArrowheads="1"/>
          </p:cNvPicPr>
          <p:nvPr/>
        </p:nvPicPr>
        <p:blipFill>
          <a:blip r:embed="rId3" cstate="print"/>
          <a:srcRect/>
          <a:stretch>
            <a:fillRect/>
          </a:stretch>
        </p:blipFill>
        <p:spPr bwMode="auto">
          <a:xfrm>
            <a:off x="1894116" y="2895601"/>
            <a:ext cx="892626" cy="13389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6162"/>
                                        </p:tgtEl>
                                        <p:attrNameLst>
                                          <p:attrName>style.visibility</p:attrName>
                                        </p:attrNameLst>
                                      </p:cBhvr>
                                      <p:to>
                                        <p:strVal val="visible"/>
                                      </p:to>
                                    </p:set>
                                    <p:animEffect transition="in" filter="blinds(horizontal)">
                                      <p:cBhvr>
                                        <p:cTn id="7" dur="500"/>
                                        <p:tgtEl>
                                          <p:spTgt spid="4761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76164"/>
                                        </p:tgtEl>
                                        <p:attrNameLst>
                                          <p:attrName>style.visibility</p:attrName>
                                        </p:attrNameLst>
                                      </p:cBhvr>
                                      <p:to>
                                        <p:strVal val="visible"/>
                                      </p:to>
                                    </p:set>
                                    <p:animEffect transition="in" filter="blinds(horizontal)">
                                      <p:cBhvr>
                                        <p:cTn id="12" dur="500"/>
                                        <p:tgtEl>
                                          <p:spTgt spid="476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2" descr="http://4.bp.blogspot.com/-_-Awye9RC7s/T7Z2v3M-oeI/AAAAAAAAAZY/_gIgvjOZRi0/s1600/hair-dryer.jpg"/>
          <p:cNvPicPr>
            <a:picLocks noChangeAspect="1" noChangeArrowheads="1"/>
          </p:cNvPicPr>
          <p:nvPr/>
        </p:nvPicPr>
        <p:blipFill>
          <a:blip r:embed="rId2" cstate="print"/>
          <a:srcRect/>
          <a:stretch>
            <a:fillRect/>
          </a:stretch>
        </p:blipFill>
        <p:spPr bwMode="auto">
          <a:xfrm>
            <a:off x="5587542" y="2699656"/>
            <a:ext cx="1767405" cy="1796143"/>
          </a:xfrm>
          <a:prstGeom prst="rect">
            <a:avLst/>
          </a:prstGeom>
          <a:noFill/>
        </p:spPr>
      </p:pic>
      <p:sp>
        <p:nvSpPr>
          <p:cNvPr id="2" name="Title 1"/>
          <p:cNvSpPr>
            <a:spLocks noGrp="1"/>
          </p:cNvSpPr>
          <p:nvPr>
            <p:ph type="title"/>
          </p:nvPr>
        </p:nvSpPr>
        <p:spPr/>
        <p:txBody>
          <a:bodyPr/>
          <a:lstStyle/>
          <a:p>
            <a:r>
              <a:rPr lang="en-US" dirty="0" smtClean="0"/>
              <a:t>Single Point Ground (cont.)</a:t>
            </a:r>
            <a:endParaRPr lang="en-US" dirty="0"/>
          </a:p>
        </p:txBody>
      </p:sp>
      <p:sp>
        <p:nvSpPr>
          <p:cNvPr id="61" name="Content Placeholder 60"/>
          <p:cNvSpPr>
            <a:spLocks noGrp="1"/>
          </p:cNvSpPr>
          <p:nvPr>
            <p:ph idx="1"/>
          </p:nvPr>
        </p:nvSpPr>
        <p:spPr/>
        <p:txBody>
          <a:bodyPr/>
          <a:lstStyle/>
          <a:p>
            <a:r>
              <a:rPr lang="en-US" dirty="0" smtClean="0"/>
              <a:t>Single point “star” ground (better)</a:t>
            </a:r>
          </a:p>
          <a:p>
            <a:r>
              <a:rPr lang="en-US" dirty="0" smtClean="0"/>
              <a:t>Ground currents separate</a:t>
            </a:r>
          </a:p>
          <a:p>
            <a:r>
              <a:rPr lang="en-US" dirty="0" smtClean="0"/>
              <a:t>Less susceptible to common impedance coupling</a:t>
            </a:r>
          </a:p>
        </p:txBody>
      </p:sp>
      <p:grpSp>
        <p:nvGrpSpPr>
          <p:cNvPr id="107" name="Group 106"/>
          <p:cNvGrpSpPr/>
          <p:nvPr/>
        </p:nvGrpSpPr>
        <p:grpSpPr>
          <a:xfrm>
            <a:off x="2933705" y="3589576"/>
            <a:ext cx="3288839" cy="2123415"/>
            <a:chOff x="2933705" y="2598950"/>
            <a:chExt cx="3288839" cy="2123415"/>
          </a:xfrm>
        </p:grpSpPr>
        <p:cxnSp>
          <p:nvCxnSpPr>
            <p:cNvPr id="65" name="Straight Connector 64"/>
            <p:cNvCxnSpPr/>
            <p:nvPr/>
          </p:nvCxnSpPr>
          <p:spPr bwMode="auto">
            <a:xfrm flipV="1">
              <a:off x="4572000" y="3586163"/>
              <a:ext cx="0" cy="447675"/>
            </a:xfrm>
            <a:prstGeom prst="line">
              <a:avLst/>
            </a:prstGeom>
            <a:solidFill>
              <a:schemeClr val="accent1"/>
            </a:solidFill>
            <a:ln w="9525" cap="flat" cmpd="sng" algn="ctr">
              <a:solidFill>
                <a:schemeClr val="tx1"/>
              </a:solidFill>
              <a:prstDash val="solid"/>
              <a:round/>
              <a:headEnd type="none" w="med" len="med"/>
              <a:tailEnd type="none" w="lg" len="lg"/>
            </a:ln>
            <a:effectLst/>
          </p:spPr>
        </p:cxnSp>
        <p:grpSp>
          <p:nvGrpSpPr>
            <p:cNvPr id="3" name="Group 77"/>
            <p:cNvGrpSpPr>
              <a:grpSpLocks/>
            </p:cNvGrpSpPr>
            <p:nvPr/>
          </p:nvGrpSpPr>
          <p:grpSpPr bwMode="auto">
            <a:xfrm>
              <a:off x="4042683" y="4619177"/>
              <a:ext cx="1123950" cy="103188"/>
              <a:chOff x="1741479" y="4743444"/>
              <a:chExt cx="1123164" cy="103186"/>
            </a:xfrm>
          </p:grpSpPr>
          <p:cxnSp>
            <p:nvCxnSpPr>
              <p:cNvPr id="7" name="Straight Connector 40"/>
              <p:cNvCxnSpPr>
                <a:cxnSpLocks noChangeShapeType="1"/>
              </p:cNvCxnSpPr>
              <p:nvPr/>
            </p:nvCxnSpPr>
            <p:spPr bwMode="auto">
              <a:xfrm>
                <a:off x="1741479" y="4743444"/>
                <a:ext cx="1123164" cy="0"/>
              </a:xfrm>
              <a:prstGeom prst="line">
                <a:avLst/>
              </a:prstGeom>
              <a:noFill/>
              <a:ln w="28575" algn="ctr">
                <a:solidFill>
                  <a:schemeClr val="tx1"/>
                </a:solidFill>
                <a:round/>
                <a:headEnd/>
                <a:tailEnd type="none" w="lg" len="lg"/>
              </a:ln>
            </p:spPr>
          </p:cxnSp>
          <p:cxnSp>
            <p:nvCxnSpPr>
              <p:cNvPr id="8" name="Straight Connector 42"/>
              <p:cNvCxnSpPr>
                <a:cxnSpLocks noChangeShapeType="1"/>
              </p:cNvCxnSpPr>
              <p:nvPr/>
            </p:nvCxnSpPr>
            <p:spPr bwMode="auto">
              <a:xfrm rot="10800000" flipV="1">
                <a:off x="1741480" y="4743444"/>
                <a:ext cx="132743" cy="103186"/>
              </a:xfrm>
              <a:prstGeom prst="line">
                <a:avLst/>
              </a:prstGeom>
              <a:noFill/>
              <a:ln w="19050" algn="ctr">
                <a:solidFill>
                  <a:schemeClr val="tx1"/>
                </a:solidFill>
                <a:round/>
                <a:headEnd/>
                <a:tailEnd type="none" w="lg" len="lg"/>
              </a:ln>
            </p:spPr>
          </p:cxnSp>
          <p:cxnSp>
            <p:nvCxnSpPr>
              <p:cNvPr id="9" name="Straight Connector 43"/>
              <p:cNvCxnSpPr>
                <a:cxnSpLocks noChangeShapeType="1"/>
              </p:cNvCxnSpPr>
              <p:nvPr/>
            </p:nvCxnSpPr>
            <p:spPr bwMode="auto">
              <a:xfrm rot="10800000" flipV="1">
                <a:off x="1872952" y="4743444"/>
                <a:ext cx="132743" cy="103186"/>
              </a:xfrm>
              <a:prstGeom prst="line">
                <a:avLst/>
              </a:prstGeom>
              <a:noFill/>
              <a:ln w="19050" algn="ctr">
                <a:solidFill>
                  <a:schemeClr val="tx1"/>
                </a:solidFill>
                <a:round/>
                <a:headEnd/>
                <a:tailEnd type="none" w="lg" len="lg"/>
              </a:ln>
            </p:spPr>
          </p:cxnSp>
          <p:cxnSp>
            <p:nvCxnSpPr>
              <p:cNvPr id="10" name="Straight Connector 44"/>
              <p:cNvCxnSpPr>
                <a:cxnSpLocks noChangeShapeType="1"/>
              </p:cNvCxnSpPr>
              <p:nvPr/>
            </p:nvCxnSpPr>
            <p:spPr bwMode="auto">
              <a:xfrm rot="10800000" flipV="1">
                <a:off x="2004425" y="4743444"/>
                <a:ext cx="132743" cy="103186"/>
              </a:xfrm>
              <a:prstGeom prst="line">
                <a:avLst/>
              </a:prstGeom>
              <a:noFill/>
              <a:ln w="19050" algn="ctr">
                <a:solidFill>
                  <a:schemeClr val="tx1"/>
                </a:solidFill>
                <a:round/>
                <a:headEnd/>
                <a:tailEnd type="none" w="lg" len="lg"/>
              </a:ln>
            </p:spPr>
          </p:cxnSp>
          <p:cxnSp>
            <p:nvCxnSpPr>
              <p:cNvPr id="11" name="Straight Connector 45"/>
              <p:cNvCxnSpPr>
                <a:cxnSpLocks noChangeShapeType="1"/>
              </p:cNvCxnSpPr>
              <p:nvPr/>
            </p:nvCxnSpPr>
            <p:spPr bwMode="auto">
              <a:xfrm rot="10800000" flipV="1">
                <a:off x="2135897" y="4743444"/>
                <a:ext cx="132743" cy="103186"/>
              </a:xfrm>
              <a:prstGeom prst="line">
                <a:avLst/>
              </a:prstGeom>
              <a:noFill/>
              <a:ln w="19050" algn="ctr">
                <a:solidFill>
                  <a:schemeClr val="tx1"/>
                </a:solidFill>
                <a:round/>
                <a:headEnd/>
                <a:tailEnd type="none" w="lg" len="lg"/>
              </a:ln>
            </p:spPr>
          </p:cxnSp>
          <p:cxnSp>
            <p:nvCxnSpPr>
              <p:cNvPr id="12" name="Straight Connector 46"/>
              <p:cNvCxnSpPr>
                <a:cxnSpLocks noChangeShapeType="1"/>
              </p:cNvCxnSpPr>
              <p:nvPr/>
            </p:nvCxnSpPr>
            <p:spPr bwMode="auto">
              <a:xfrm rot="10800000" flipV="1">
                <a:off x="2267369" y="4743444"/>
                <a:ext cx="132743" cy="103186"/>
              </a:xfrm>
              <a:prstGeom prst="line">
                <a:avLst/>
              </a:prstGeom>
              <a:noFill/>
              <a:ln w="19050" algn="ctr">
                <a:solidFill>
                  <a:schemeClr val="tx1"/>
                </a:solidFill>
                <a:round/>
                <a:headEnd/>
                <a:tailEnd type="none" w="lg" len="lg"/>
              </a:ln>
            </p:spPr>
          </p:cxnSp>
          <p:cxnSp>
            <p:nvCxnSpPr>
              <p:cNvPr id="13" name="Straight Connector 47"/>
              <p:cNvCxnSpPr>
                <a:cxnSpLocks noChangeShapeType="1"/>
              </p:cNvCxnSpPr>
              <p:nvPr/>
            </p:nvCxnSpPr>
            <p:spPr bwMode="auto">
              <a:xfrm rot="10800000" flipV="1">
                <a:off x="2398841" y="4743444"/>
                <a:ext cx="132743" cy="103186"/>
              </a:xfrm>
              <a:prstGeom prst="line">
                <a:avLst/>
              </a:prstGeom>
              <a:noFill/>
              <a:ln w="19050" algn="ctr">
                <a:solidFill>
                  <a:schemeClr val="tx1"/>
                </a:solidFill>
                <a:round/>
                <a:headEnd/>
                <a:tailEnd type="none" w="lg" len="lg"/>
              </a:ln>
            </p:spPr>
          </p:cxnSp>
          <p:cxnSp>
            <p:nvCxnSpPr>
              <p:cNvPr id="14" name="Straight Connector 48"/>
              <p:cNvCxnSpPr>
                <a:cxnSpLocks noChangeShapeType="1"/>
              </p:cNvCxnSpPr>
              <p:nvPr/>
            </p:nvCxnSpPr>
            <p:spPr bwMode="auto">
              <a:xfrm rot="10800000" flipV="1">
                <a:off x="2530313" y="4743444"/>
                <a:ext cx="132743" cy="103186"/>
              </a:xfrm>
              <a:prstGeom prst="line">
                <a:avLst/>
              </a:prstGeom>
              <a:noFill/>
              <a:ln w="19050" algn="ctr">
                <a:solidFill>
                  <a:schemeClr val="tx1"/>
                </a:solidFill>
                <a:round/>
                <a:headEnd/>
                <a:tailEnd type="none" w="lg" len="lg"/>
              </a:ln>
            </p:spPr>
          </p:cxnSp>
          <p:cxnSp>
            <p:nvCxnSpPr>
              <p:cNvPr id="15" name="Straight Connector 49"/>
              <p:cNvCxnSpPr>
                <a:cxnSpLocks noChangeShapeType="1"/>
              </p:cNvCxnSpPr>
              <p:nvPr/>
            </p:nvCxnSpPr>
            <p:spPr bwMode="auto">
              <a:xfrm rot="10800000" flipV="1">
                <a:off x="2661787" y="4743444"/>
                <a:ext cx="132743" cy="103186"/>
              </a:xfrm>
              <a:prstGeom prst="line">
                <a:avLst/>
              </a:prstGeom>
              <a:noFill/>
              <a:ln w="19050" algn="ctr">
                <a:solidFill>
                  <a:schemeClr val="tx1"/>
                </a:solidFill>
                <a:round/>
                <a:headEnd/>
                <a:tailEnd type="none" w="lg" len="lg"/>
              </a:ln>
            </p:spPr>
          </p:cxnSp>
        </p:grpSp>
        <p:grpSp>
          <p:nvGrpSpPr>
            <p:cNvPr id="6" name="Group 113"/>
            <p:cNvGrpSpPr>
              <a:grpSpLocks/>
            </p:cNvGrpSpPr>
            <p:nvPr/>
          </p:nvGrpSpPr>
          <p:grpSpPr bwMode="auto">
            <a:xfrm rot="13140000">
              <a:off x="3828150" y="4091892"/>
              <a:ext cx="228600" cy="152400"/>
              <a:chOff x="1066800" y="2438400"/>
              <a:chExt cx="1447800" cy="685802"/>
            </a:xfrm>
          </p:grpSpPr>
          <p:cxnSp>
            <p:nvCxnSpPr>
              <p:cNvPr id="17" name="Straight Connector 114"/>
              <p:cNvCxnSpPr>
                <a:cxnSpLocks noChangeShapeType="1"/>
              </p:cNvCxnSpPr>
              <p:nvPr/>
            </p:nvCxnSpPr>
            <p:spPr bwMode="auto">
              <a:xfrm rot="5400000" flipH="1" flipV="1">
                <a:off x="952500" y="2552700"/>
                <a:ext cx="381000" cy="152400"/>
              </a:xfrm>
              <a:prstGeom prst="line">
                <a:avLst/>
              </a:prstGeom>
              <a:noFill/>
              <a:ln w="6350" algn="ctr">
                <a:solidFill>
                  <a:schemeClr val="tx1"/>
                </a:solidFill>
                <a:round/>
                <a:headEnd/>
                <a:tailEnd type="none" w="lg" len="lg"/>
              </a:ln>
            </p:spPr>
          </p:cxnSp>
          <p:cxnSp>
            <p:nvCxnSpPr>
              <p:cNvPr id="18" name="Straight Connector 115"/>
              <p:cNvCxnSpPr>
                <a:cxnSpLocks noChangeShapeType="1"/>
              </p:cNvCxnSpPr>
              <p:nvPr/>
            </p:nvCxnSpPr>
            <p:spPr bwMode="auto">
              <a:xfrm rot="16200000" flipH="1">
                <a:off x="990600" y="2667000"/>
                <a:ext cx="685800" cy="228600"/>
              </a:xfrm>
              <a:prstGeom prst="line">
                <a:avLst/>
              </a:prstGeom>
              <a:noFill/>
              <a:ln w="6350" algn="ctr">
                <a:solidFill>
                  <a:schemeClr val="tx1"/>
                </a:solidFill>
                <a:round/>
                <a:headEnd/>
                <a:tailEnd type="none" w="lg" len="lg"/>
              </a:ln>
            </p:spPr>
          </p:cxnSp>
          <p:cxnSp>
            <p:nvCxnSpPr>
              <p:cNvPr id="19" name="Straight Connector 116"/>
              <p:cNvCxnSpPr>
                <a:cxnSpLocks noChangeShapeType="1"/>
              </p:cNvCxnSpPr>
              <p:nvPr/>
            </p:nvCxnSpPr>
            <p:spPr bwMode="auto">
              <a:xfrm rot="16200000" flipH="1">
                <a:off x="1447800" y="2667000"/>
                <a:ext cx="685800" cy="228600"/>
              </a:xfrm>
              <a:prstGeom prst="line">
                <a:avLst/>
              </a:prstGeom>
              <a:noFill/>
              <a:ln w="6350" algn="ctr">
                <a:solidFill>
                  <a:schemeClr val="tx1"/>
                </a:solidFill>
                <a:round/>
                <a:headEnd/>
                <a:tailEnd type="none" w="lg" len="lg"/>
              </a:ln>
            </p:spPr>
          </p:cxnSp>
          <p:cxnSp>
            <p:nvCxnSpPr>
              <p:cNvPr id="20" name="Straight Connector 117"/>
              <p:cNvCxnSpPr>
                <a:cxnSpLocks noChangeShapeType="1"/>
              </p:cNvCxnSpPr>
              <p:nvPr/>
            </p:nvCxnSpPr>
            <p:spPr bwMode="auto">
              <a:xfrm rot="16200000" flipH="1">
                <a:off x="1905000" y="2667000"/>
                <a:ext cx="685800" cy="228600"/>
              </a:xfrm>
              <a:prstGeom prst="line">
                <a:avLst/>
              </a:prstGeom>
              <a:noFill/>
              <a:ln w="6350" algn="ctr">
                <a:solidFill>
                  <a:schemeClr val="tx1"/>
                </a:solidFill>
                <a:round/>
                <a:headEnd/>
                <a:tailEnd type="none" w="lg" len="lg"/>
              </a:ln>
            </p:spPr>
          </p:cxnSp>
          <p:cxnSp>
            <p:nvCxnSpPr>
              <p:cNvPr id="21" name="Straight Connector 118"/>
              <p:cNvCxnSpPr>
                <a:cxnSpLocks noChangeShapeType="1"/>
              </p:cNvCxnSpPr>
              <p:nvPr/>
            </p:nvCxnSpPr>
            <p:spPr bwMode="auto">
              <a:xfrm rot="5400000" flipH="1" flipV="1">
                <a:off x="2247900" y="2857500"/>
                <a:ext cx="381000" cy="152400"/>
              </a:xfrm>
              <a:prstGeom prst="line">
                <a:avLst/>
              </a:prstGeom>
              <a:noFill/>
              <a:ln w="6350" algn="ctr">
                <a:solidFill>
                  <a:schemeClr val="tx1"/>
                </a:solidFill>
                <a:round/>
                <a:headEnd/>
                <a:tailEnd type="none" w="lg" len="lg"/>
              </a:ln>
            </p:spPr>
          </p:cxnSp>
          <p:cxnSp>
            <p:nvCxnSpPr>
              <p:cNvPr id="22" name="Straight Connector 119"/>
              <p:cNvCxnSpPr>
                <a:cxnSpLocks noChangeShapeType="1"/>
              </p:cNvCxnSpPr>
              <p:nvPr/>
            </p:nvCxnSpPr>
            <p:spPr bwMode="auto">
              <a:xfrm rot="5400000" flipH="1" flipV="1">
                <a:off x="1219200" y="2667000"/>
                <a:ext cx="685800" cy="228600"/>
              </a:xfrm>
              <a:prstGeom prst="line">
                <a:avLst/>
              </a:prstGeom>
              <a:noFill/>
              <a:ln w="6350" algn="ctr">
                <a:solidFill>
                  <a:schemeClr val="tx1"/>
                </a:solidFill>
                <a:round/>
                <a:headEnd/>
                <a:tailEnd type="none" w="lg" len="lg"/>
              </a:ln>
            </p:spPr>
          </p:cxnSp>
          <p:cxnSp>
            <p:nvCxnSpPr>
              <p:cNvPr id="23" name="Straight Connector 120"/>
              <p:cNvCxnSpPr>
                <a:cxnSpLocks noChangeShapeType="1"/>
              </p:cNvCxnSpPr>
              <p:nvPr/>
            </p:nvCxnSpPr>
            <p:spPr bwMode="auto">
              <a:xfrm rot="5400000" flipH="1" flipV="1">
                <a:off x="1676402" y="2667001"/>
                <a:ext cx="685800" cy="228602"/>
              </a:xfrm>
              <a:prstGeom prst="line">
                <a:avLst/>
              </a:prstGeom>
              <a:noFill/>
              <a:ln w="6350" algn="ctr">
                <a:solidFill>
                  <a:schemeClr val="tx1"/>
                </a:solidFill>
                <a:round/>
                <a:headEnd/>
                <a:tailEnd type="none" w="lg" len="lg"/>
              </a:ln>
            </p:spPr>
          </p:cxnSp>
        </p:grpSp>
        <p:grpSp>
          <p:nvGrpSpPr>
            <p:cNvPr id="16" name="Group 113"/>
            <p:cNvGrpSpPr>
              <a:grpSpLocks/>
            </p:cNvGrpSpPr>
            <p:nvPr/>
          </p:nvGrpSpPr>
          <p:grpSpPr bwMode="auto">
            <a:xfrm rot="16200000">
              <a:off x="4457700" y="4068753"/>
              <a:ext cx="228600" cy="152400"/>
              <a:chOff x="1066800" y="2438400"/>
              <a:chExt cx="1447800" cy="685802"/>
            </a:xfrm>
          </p:grpSpPr>
          <p:cxnSp>
            <p:nvCxnSpPr>
              <p:cNvPr id="32" name="Straight Connector 114"/>
              <p:cNvCxnSpPr>
                <a:cxnSpLocks noChangeShapeType="1"/>
              </p:cNvCxnSpPr>
              <p:nvPr/>
            </p:nvCxnSpPr>
            <p:spPr bwMode="auto">
              <a:xfrm rot="5400000" flipH="1" flipV="1">
                <a:off x="952500" y="2552700"/>
                <a:ext cx="381000" cy="152400"/>
              </a:xfrm>
              <a:prstGeom prst="line">
                <a:avLst/>
              </a:prstGeom>
              <a:noFill/>
              <a:ln w="6350" algn="ctr">
                <a:solidFill>
                  <a:schemeClr val="tx1"/>
                </a:solidFill>
                <a:round/>
                <a:headEnd/>
                <a:tailEnd type="none" w="lg" len="lg"/>
              </a:ln>
            </p:spPr>
          </p:cxnSp>
          <p:cxnSp>
            <p:nvCxnSpPr>
              <p:cNvPr id="33" name="Straight Connector 115"/>
              <p:cNvCxnSpPr>
                <a:cxnSpLocks noChangeShapeType="1"/>
              </p:cNvCxnSpPr>
              <p:nvPr/>
            </p:nvCxnSpPr>
            <p:spPr bwMode="auto">
              <a:xfrm rot="16200000" flipH="1">
                <a:off x="990600" y="2667000"/>
                <a:ext cx="685800" cy="228600"/>
              </a:xfrm>
              <a:prstGeom prst="line">
                <a:avLst/>
              </a:prstGeom>
              <a:noFill/>
              <a:ln w="6350" algn="ctr">
                <a:solidFill>
                  <a:schemeClr val="tx1"/>
                </a:solidFill>
                <a:round/>
                <a:headEnd/>
                <a:tailEnd type="none" w="lg" len="lg"/>
              </a:ln>
            </p:spPr>
          </p:cxnSp>
          <p:cxnSp>
            <p:nvCxnSpPr>
              <p:cNvPr id="34" name="Straight Connector 116"/>
              <p:cNvCxnSpPr>
                <a:cxnSpLocks noChangeShapeType="1"/>
              </p:cNvCxnSpPr>
              <p:nvPr/>
            </p:nvCxnSpPr>
            <p:spPr bwMode="auto">
              <a:xfrm rot="16200000" flipH="1">
                <a:off x="1447800" y="2667000"/>
                <a:ext cx="685800" cy="228600"/>
              </a:xfrm>
              <a:prstGeom prst="line">
                <a:avLst/>
              </a:prstGeom>
              <a:noFill/>
              <a:ln w="6350" algn="ctr">
                <a:solidFill>
                  <a:schemeClr val="tx1"/>
                </a:solidFill>
                <a:round/>
                <a:headEnd/>
                <a:tailEnd type="none" w="lg" len="lg"/>
              </a:ln>
            </p:spPr>
          </p:cxnSp>
          <p:cxnSp>
            <p:nvCxnSpPr>
              <p:cNvPr id="35" name="Straight Connector 117"/>
              <p:cNvCxnSpPr>
                <a:cxnSpLocks noChangeShapeType="1"/>
              </p:cNvCxnSpPr>
              <p:nvPr/>
            </p:nvCxnSpPr>
            <p:spPr bwMode="auto">
              <a:xfrm rot="16200000" flipH="1">
                <a:off x="1905000" y="2667000"/>
                <a:ext cx="685800" cy="228600"/>
              </a:xfrm>
              <a:prstGeom prst="line">
                <a:avLst/>
              </a:prstGeom>
              <a:noFill/>
              <a:ln w="6350" algn="ctr">
                <a:solidFill>
                  <a:schemeClr val="tx1"/>
                </a:solidFill>
                <a:round/>
                <a:headEnd/>
                <a:tailEnd type="none" w="lg" len="lg"/>
              </a:ln>
            </p:spPr>
          </p:cxnSp>
          <p:cxnSp>
            <p:nvCxnSpPr>
              <p:cNvPr id="36" name="Straight Connector 118"/>
              <p:cNvCxnSpPr>
                <a:cxnSpLocks noChangeShapeType="1"/>
              </p:cNvCxnSpPr>
              <p:nvPr/>
            </p:nvCxnSpPr>
            <p:spPr bwMode="auto">
              <a:xfrm rot="5400000" flipH="1" flipV="1">
                <a:off x="2247900" y="2857500"/>
                <a:ext cx="381000" cy="152400"/>
              </a:xfrm>
              <a:prstGeom prst="line">
                <a:avLst/>
              </a:prstGeom>
              <a:noFill/>
              <a:ln w="6350" algn="ctr">
                <a:solidFill>
                  <a:schemeClr val="tx1"/>
                </a:solidFill>
                <a:round/>
                <a:headEnd/>
                <a:tailEnd type="none" w="lg" len="lg"/>
              </a:ln>
            </p:spPr>
          </p:cxnSp>
          <p:cxnSp>
            <p:nvCxnSpPr>
              <p:cNvPr id="37" name="Straight Connector 119"/>
              <p:cNvCxnSpPr>
                <a:cxnSpLocks noChangeShapeType="1"/>
              </p:cNvCxnSpPr>
              <p:nvPr/>
            </p:nvCxnSpPr>
            <p:spPr bwMode="auto">
              <a:xfrm rot="5400000" flipH="1" flipV="1">
                <a:off x="1219200" y="2667000"/>
                <a:ext cx="685800" cy="228600"/>
              </a:xfrm>
              <a:prstGeom prst="line">
                <a:avLst/>
              </a:prstGeom>
              <a:noFill/>
              <a:ln w="6350" algn="ctr">
                <a:solidFill>
                  <a:schemeClr val="tx1"/>
                </a:solidFill>
                <a:round/>
                <a:headEnd/>
                <a:tailEnd type="none" w="lg" len="lg"/>
              </a:ln>
            </p:spPr>
          </p:cxnSp>
          <p:cxnSp>
            <p:nvCxnSpPr>
              <p:cNvPr id="38" name="Straight Connector 120"/>
              <p:cNvCxnSpPr>
                <a:cxnSpLocks noChangeShapeType="1"/>
              </p:cNvCxnSpPr>
              <p:nvPr/>
            </p:nvCxnSpPr>
            <p:spPr bwMode="auto">
              <a:xfrm rot="5400000" flipH="1" flipV="1">
                <a:off x="1676402" y="2667001"/>
                <a:ext cx="685800" cy="228602"/>
              </a:xfrm>
              <a:prstGeom prst="line">
                <a:avLst/>
              </a:prstGeom>
              <a:noFill/>
              <a:ln w="6350" algn="ctr">
                <a:solidFill>
                  <a:schemeClr val="tx1"/>
                </a:solidFill>
                <a:round/>
                <a:headEnd/>
                <a:tailEnd type="none" w="lg" len="lg"/>
              </a:ln>
            </p:spPr>
          </p:cxnSp>
        </p:grpSp>
        <p:grpSp>
          <p:nvGrpSpPr>
            <p:cNvPr id="24" name="Group 113"/>
            <p:cNvGrpSpPr>
              <a:grpSpLocks/>
            </p:cNvGrpSpPr>
            <p:nvPr/>
          </p:nvGrpSpPr>
          <p:grpSpPr bwMode="auto">
            <a:xfrm rot="19680000">
              <a:off x="5084062" y="4091892"/>
              <a:ext cx="228600" cy="152400"/>
              <a:chOff x="1066800" y="2438400"/>
              <a:chExt cx="1447800" cy="685802"/>
            </a:xfrm>
          </p:grpSpPr>
          <p:cxnSp>
            <p:nvCxnSpPr>
              <p:cNvPr id="40" name="Straight Connector 114"/>
              <p:cNvCxnSpPr>
                <a:cxnSpLocks noChangeShapeType="1"/>
              </p:cNvCxnSpPr>
              <p:nvPr/>
            </p:nvCxnSpPr>
            <p:spPr bwMode="auto">
              <a:xfrm rot="5400000" flipH="1" flipV="1">
                <a:off x="952500" y="2552700"/>
                <a:ext cx="381000" cy="152400"/>
              </a:xfrm>
              <a:prstGeom prst="line">
                <a:avLst/>
              </a:prstGeom>
              <a:noFill/>
              <a:ln w="6350" algn="ctr">
                <a:solidFill>
                  <a:schemeClr val="tx1"/>
                </a:solidFill>
                <a:round/>
                <a:headEnd/>
                <a:tailEnd type="none" w="lg" len="lg"/>
              </a:ln>
            </p:spPr>
          </p:cxnSp>
          <p:cxnSp>
            <p:nvCxnSpPr>
              <p:cNvPr id="41" name="Straight Connector 115"/>
              <p:cNvCxnSpPr>
                <a:cxnSpLocks noChangeShapeType="1"/>
              </p:cNvCxnSpPr>
              <p:nvPr/>
            </p:nvCxnSpPr>
            <p:spPr bwMode="auto">
              <a:xfrm rot="16200000" flipH="1">
                <a:off x="990600" y="2667000"/>
                <a:ext cx="685800" cy="228600"/>
              </a:xfrm>
              <a:prstGeom prst="line">
                <a:avLst/>
              </a:prstGeom>
              <a:noFill/>
              <a:ln w="6350" algn="ctr">
                <a:solidFill>
                  <a:schemeClr val="tx1"/>
                </a:solidFill>
                <a:round/>
                <a:headEnd/>
                <a:tailEnd type="none" w="lg" len="lg"/>
              </a:ln>
            </p:spPr>
          </p:cxnSp>
          <p:cxnSp>
            <p:nvCxnSpPr>
              <p:cNvPr id="42" name="Straight Connector 116"/>
              <p:cNvCxnSpPr>
                <a:cxnSpLocks noChangeShapeType="1"/>
              </p:cNvCxnSpPr>
              <p:nvPr/>
            </p:nvCxnSpPr>
            <p:spPr bwMode="auto">
              <a:xfrm rot="16200000" flipH="1">
                <a:off x="1447800" y="2667000"/>
                <a:ext cx="685800" cy="228600"/>
              </a:xfrm>
              <a:prstGeom prst="line">
                <a:avLst/>
              </a:prstGeom>
              <a:noFill/>
              <a:ln w="6350" algn="ctr">
                <a:solidFill>
                  <a:schemeClr val="tx1"/>
                </a:solidFill>
                <a:round/>
                <a:headEnd/>
                <a:tailEnd type="none" w="lg" len="lg"/>
              </a:ln>
            </p:spPr>
          </p:cxnSp>
          <p:cxnSp>
            <p:nvCxnSpPr>
              <p:cNvPr id="43" name="Straight Connector 117"/>
              <p:cNvCxnSpPr>
                <a:cxnSpLocks noChangeShapeType="1"/>
              </p:cNvCxnSpPr>
              <p:nvPr/>
            </p:nvCxnSpPr>
            <p:spPr bwMode="auto">
              <a:xfrm rot="16200000" flipH="1">
                <a:off x="1905000" y="2667000"/>
                <a:ext cx="685800" cy="228600"/>
              </a:xfrm>
              <a:prstGeom prst="line">
                <a:avLst/>
              </a:prstGeom>
              <a:noFill/>
              <a:ln w="6350" algn="ctr">
                <a:solidFill>
                  <a:schemeClr val="tx1"/>
                </a:solidFill>
                <a:round/>
                <a:headEnd/>
                <a:tailEnd type="none" w="lg" len="lg"/>
              </a:ln>
            </p:spPr>
          </p:cxnSp>
          <p:cxnSp>
            <p:nvCxnSpPr>
              <p:cNvPr id="44" name="Straight Connector 118"/>
              <p:cNvCxnSpPr>
                <a:cxnSpLocks noChangeShapeType="1"/>
              </p:cNvCxnSpPr>
              <p:nvPr/>
            </p:nvCxnSpPr>
            <p:spPr bwMode="auto">
              <a:xfrm rot="5400000" flipH="1" flipV="1">
                <a:off x="2247900" y="2857500"/>
                <a:ext cx="381000" cy="152400"/>
              </a:xfrm>
              <a:prstGeom prst="line">
                <a:avLst/>
              </a:prstGeom>
              <a:noFill/>
              <a:ln w="6350" algn="ctr">
                <a:solidFill>
                  <a:schemeClr val="tx1"/>
                </a:solidFill>
                <a:round/>
                <a:headEnd/>
                <a:tailEnd type="none" w="lg" len="lg"/>
              </a:ln>
            </p:spPr>
          </p:cxnSp>
          <p:cxnSp>
            <p:nvCxnSpPr>
              <p:cNvPr id="45" name="Straight Connector 119"/>
              <p:cNvCxnSpPr>
                <a:cxnSpLocks noChangeShapeType="1"/>
              </p:cNvCxnSpPr>
              <p:nvPr/>
            </p:nvCxnSpPr>
            <p:spPr bwMode="auto">
              <a:xfrm rot="5400000" flipH="1" flipV="1">
                <a:off x="1219200" y="2667000"/>
                <a:ext cx="685800" cy="228600"/>
              </a:xfrm>
              <a:prstGeom prst="line">
                <a:avLst/>
              </a:prstGeom>
              <a:noFill/>
              <a:ln w="6350" algn="ctr">
                <a:solidFill>
                  <a:schemeClr val="tx1"/>
                </a:solidFill>
                <a:round/>
                <a:headEnd/>
                <a:tailEnd type="none" w="lg" len="lg"/>
              </a:ln>
            </p:spPr>
          </p:cxnSp>
          <p:cxnSp>
            <p:nvCxnSpPr>
              <p:cNvPr id="46" name="Straight Connector 120"/>
              <p:cNvCxnSpPr>
                <a:cxnSpLocks noChangeShapeType="1"/>
              </p:cNvCxnSpPr>
              <p:nvPr/>
            </p:nvCxnSpPr>
            <p:spPr bwMode="auto">
              <a:xfrm rot="5400000" flipH="1" flipV="1">
                <a:off x="1676402" y="2667001"/>
                <a:ext cx="685800" cy="228602"/>
              </a:xfrm>
              <a:prstGeom prst="line">
                <a:avLst/>
              </a:prstGeom>
              <a:noFill/>
              <a:ln w="6350" algn="ctr">
                <a:solidFill>
                  <a:schemeClr val="tx1"/>
                </a:solidFill>
                <a:round/>
                <a:headEnd/>
                <a:tailEnd type="none" w="lg" len="lg"/>
              </a:ln>
            </p:spPr>
          </p:cxnSp>
        </p:grpSp>
        <p:grpSp>
          <p:nvGrpSpPr>
            <p:cNvPr id="28" name="Group 27"/>
            <p:cNvGrpSpPr/>
            <p:nvPr/>
          </p:nvGrpSpPr>
          <p:grpSpPr>
            <a:xfrm>
              <a:off x="5372096" y="2598950"/>
              <a:ext cx="838200" cy="1143000"/>
              <a:chOff x="1863725" y="4024990"/>
              <a:chExt cx="838200" cy="1143000"/>
            </a:xfrm>
            <a:solidFill>
              <a:schemeClr val="bg1"/>
            </a:solidFill>
          </p:grpSpPr>
          <p:sp>
            <p:nvSpPr>
              <p:cNvPr id="29" name="Rectangle 28"/>
              <p:cNvSpPr>
                <a:spLocks noChangeArrowheads="1"/>
              </p:cNvSpPr>
              <p:nvPr/>
            </p:nvSpPr>
            <p:spPr bwMode="auto">
              <a:xfrm>
                <a:off x="1863725" y="4024990"/>
                <a:ext cx="838200" cy="1143000"/>
              </a:xfrm>
              <a:prstGeom prst="rect">
                <a:avLst/>
              </a:prstGeom>
              <a:grpFill/>
              <a:ln w="12700" algn="ctr">
                <a:solidFill>
                  <a:schemeClr val="tx1"/>
                </a:solidFill>
                <a:round/>
                <a:headEnd/>
                <a:tailEnd type="triangle" w="lg" len="lg"/>
              </a:ln>
            </p:spPr>
            <p:txBody>
              <a:bodyPr/>
              <a:lstStyle/>
              <a:p>
                <a:endParaRPr lang="en-US"/>
              </a:p>
            </p:txBody>
          </p:sp>
          <p:sp>
            <p:nvSpPr>
              <p:cNvPr id="30" name="TextBox 18"/>
              <p:cNvSpPr txBox="1">
                <a:spLocks noChangeArrowheads="1"/>
              </p:cNvSpPr>
              <p:nvPr/>
            </p:nvSpPr>
            <p:spPr bwMode="auto">
              <a:xfrm>
                <a:off x="1877219" y="4473459"/>
                <a:ext cx="811213" cy="246063"/>
              </a:xfrm>
              <a:prstGeom prst="rect">
                <a:avLst/>
              </a:prstGeom>
              <a:grpFill/>
              <a:ln w="9525">
                <a:noFill/>
                <a:miter lim="800000"/>
                <a:headEnd/>
                <a:tailEnd/>
              </a:ln>
            </p:spPr>
            <p:txBody>
              <a:bodyPr wrap="none">
                <a:spAutoFit/>
              </a:bodyPr>
              <a:lstStyle/>
              <a:p>
                <a:r>
                  <a:rPr lang="en-US" sz="1000" dirty="0"/>
                  <a:t>CIRCUIT </a:t>
                </a:r>
                <a:r>
                  <a:rPr lang="en-US" sz="1000" dirty="0" smtClean="0"/>
                  <a:t>3</a:t>
                </a:r>
                <a:endParaRPr lang="en-US" sz="1000" dirty="0"/>
              </a:p>
            </p:txBody>
          </p:sp>
        </p:grpSp>
        <p:grpSp>
          <p:nvGrpSpPr>
            <p:cNvPr id="31" name="Group 23"/>
            <p:cNvGrpSpPr/>
            <p:nvPr/>
          </p:nvGrpSpPr>
          <p:grpSpPr>
            <a:xfrm>
              <a:off x="2933705" y="2598950"/>
              <a:ext cx="838200" cy="1143000"/>
              <a:chOff x="1863725" y="4024990"/>
              <a:chExt cx="838200" cy="1143000"/>
            </a:xfrm>
          </p:grpSpPr>
          <p:sp>
            <p:nvSpPr>
              <p:cNvPr id="4" name="Rectangle 3"/>
              <p:cNvSpPr>
                <a:spLocks noChangeArrowheads="1"/>
              </p:cNvSpPr>
              <p:nvPr/>
            </p:nvSpPr>
            <p:spPr bwMode="auto">
              <a:xfrm>
                <a:off x="1863725" y="4024990"/>
                <a:ext cx="838200" cy="1143000"/>
              </a:xfrm>
              <a:prstGeom prst="rect">
                <a:avLst/>
              </a:prstGeom>
              <a:solidFill>
                <a:schemeClr val="bg1"/>
              </a:solidFill>
              <a:ln w="12700" algn="ctr">
                <a:solidFill>
                  <a:schemeClr val="tx1"/>
                </a:solidFill>
                <a:round/>
                <a:headEnd/>
                <a:tailEnd type="triangle" w="lg" len="lg"/>
              </a:ln>
            </p:spPr>
            <p:txBody>
              <a:bodyPr/>
              <a:lstStyle/>
              <a:p>
                <a:endParaRPr lang="en-US"/>
              </a:p>
            </p:txBody>
          </p:sp>
          <p:sp>
            <p:nvSpPr>
              <p:cNvPr id="5" name="TextBox 18"/>
              <p:cNvSpPr txBox="1">
                <a:spLocks noChangeArrowheads="1"/>
              </p:cNvSpPr>
              <p:nvPr/>
            </p:nvSpPr>
            <p:spPr bwMode="auto">
              <a:xfrm>
                <a:off x="1877219" y="4473459"/>
                <a:ext cx="811213" cy="246063"/>
              </a:xfrm>
              <a:prstGeom prst="rect">
                <a:avLst/>
              </a:prstGeom>
              <a:noFill/>
              <a:ln w="9525">
                <a:noFill/>
                <a:miter lim="800000"/>
                <a:headEnd/>
                <a:tailEnd/>
              </a:ln>
            </p:spPr>
            <p:txBody>
              <a:bodyPr wrap="none">
                <a:spAutoFit/>
              </a:bodyPr>
              <a:lstStyle/>
              <a:p>
                <a:r>
                  <a:rPr lang="en-US" sz="1000"/>
                  <a:t>CIRCUIT 1</a:t>
                </a:r>
              </a:p>
            </p:txBody>
          </p:sp>
        </p:grpSp>
        <p:grpSp>
          <p:nvGrpSpPr>
            <p:cNvPr id="39" name="Group 24"/>
            <p:cNvGrpSpPr/>
            <p:nvPr/>
          </p:nvGrpSpPr>
          <p:grpSpPr>
            <a:xfrm>
              <a:off x="4152900" y="2598950"/>
              <a:ext cx="838200" cy="1143000"/>
              <a:chOff x="1863725" y="4024990"/>
              <a:chExt cx="838200" cy="1143000"/>
            </a:xfrm>
          </p:grpSpPr>
          <p:sp>
            <p:nvSpPr>
              <p:cNvPr id="26" name="Rectangle 25"/>
              <p:cNvSpPr>
                <a:spLocks noChangeArrowheads="1"/>
              </p:cNvSpPr>
              <p:nvPr/>
            </p:nvSpPr>
            <p:spPr bwMode="auto">
              <a:xfrm>
                <a:off x="1863725" y="4024990"/>
                <a:ext cx="838200" cy="1143000"/>
              </a:xfrm>
              <a:prstGeom prst="rect">
                <a:avLst/>
              </a:prstGeom>
              <a:solidFill>
                <a:schemeClr val="bg1"/>
              </a:solidFill>
              <a:ln w="12700" algn="ctr">
                <a:solidFill>
                  <a:schemeClr val="tx1"/>
                </a:solidFill>
                <a:round/>
                <a:headEnd/>
                <a:tailEnd type="triangle" w="lg" len="lg"/>
              </a:ln>
            </p:spPr>
            <p:txBody>
              <a:bodyPr/>
              <a:lstStyle/>
              <a:p>
                <a:endParaRPr lang="en-US"/>
              </a:p>
            </p:txBody>
          </p:sp>
          <p:sp>
            <p:nvSpPr>
              <p:cNvPr id="27" name="TextBox 18"/>
              <p:cNvSpPr txBox="1">
                <a:spLocks noChangeArrowheads="1"/>
              </p:cNvSpPr>
              <p:nvPr/>
            </p:nvSpPr>
            <p:spPr bwMode="auto">
              <a:xfrm>
                <a:off x="1877219" y="4473459"/>
                <a:ext cx="811213" cy="246063"/>
              </a:xfrm>
              <a:prstGeom prst="rect">
                <a:avLst/>
              </a:prstGeom>
              <a:noFill/>
              <a:ln w="9525">
                <a:noFill/>
                <a:miter lim="800000"/>
                <a:headEnd/>
                <a:tailEnd/>
              </a:ln>
            </p:spPr>
            <p:txBody>
              <a:bodyPr wrap="none">
                <a:spAutoFit/>
              </a:bodyPr>
              <a:lstStyle/>
              <a:p>
                <a:r>
                  <a:rPr lang="en-US" sz="1000" dirty="0"/>
                  <a:t>CIRCUIT </a:t>
                </a:r>
                <a:r>
                  <a:rPr lang="en-US" sz="1000" dirty="0" smtClean="0"/>
                  <a:t>2</a:t>
                </a:r>
                <a:endParaRPr lang="en-US" sz="1000" dirty="0"/>
              </a:p>
            </p:txBody>
          </p:sp>
        </p:grpSp>
        <p:cxnSp>
          <p:nvCxnSpPr>
            <p:cNvPr id="67" name="Straight Connector 66"/>
            <p:cNvCxnSpPr/>
            <p:nvPr/>
          </p:nvCxnSpPr>
          <p:spPr bwMode="auto">
            <a:xfrm>
              <a:off x="4576763" y="4267200"/>
              <a:ext cx="0" cy="352425"/>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69" name="Straight Connector 68"/>
            <p:cNvCxnSpPr/>
            <p:nvPr/>
          </p:nvCxnSpPr>
          <p:spPr bwMode="auto">
            <a:xfrm flipV="1">
              <a:off x="4572000" y="4238625"/>
              <a:ext cx="528638" cy="381001"/>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71" name="Straight Connector 70"/>
            <p:cNvCxnSpPr/>
            <p:nvPr/>
          </p:nvCxnSpPr>
          <p:spPr bwMode="auto">
            <a:xfrm flipH="1" flipV="1">
              <a:off x="4043363" y="4233863"/>
              <a:ext cx="528639" cy="381001"/>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76" name="Straight Connector 75"/>
            <p:cNvCxnSpPr>
              <a:endCxn id="29" idx="2"/>
            </p:cNvCxnSpPr>
            <p:nvPr/>
          </p:nvCxnSpPr>
          <p:spPr bwMode="auto">
            <a:xfrm flipV="1">
              <a:off x="5291138" y="3741950"/>
              <a:ext cx="500058" cy="363325"/>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78" name="Straight Connector 77"/>
            <p:cNvCxnSpPr>
              <a:endCxn id="4" idx="2"/>
            </p:cNvCxnSpPr>
            <p:nvPr/>
          </p:nvCxnSpPr>
          <p:spPr bwMode="auto">
            <a:xfrm flipH="1" flipV="1">
              <a:off x="3352805" y="3741950"/>
              <a:ext cx="495295" cy="363325"/>
            </a:xfrm>
            <a:prstGeom prst="line">
              <a:avLst/>
            </a:prstGeom>
            <a:solidFill>
              <a:schemeClr val="accent1"/>
            </a:solidFill>
            <a:ln w="9525" cap="flat" cmpd="sng" algn="ctr">
              <a:solidFill>
                <a:schemeClr val="tx1"/>
              </a:solidFill>
              <a:prstDash val="solid"/>
              <a:round/>
              <a:headEnd type="none" w="med" len="med"/>
              <a:tailEnd type="none" w="lg" len="lg"/>
            </a:ln>
            <a:effectLst/>
          </p:spPr>
        </p:cxnSp>
        <p:grpSp>
          <p:nvGrpSpPr>
            <p:cNvPr id="59" name="Group 77"/>
            <p:cNvGrpSpPr>
              <a:grpSpLocks/>
            </p:cNvGrpSpPr>
            <p:nvPr/>
          </p:nvGrpSpPr>
          <p:grpSpPr bwMode="auto">
            <a:xfrm>
              <a:off x="5098594" y="4619177"/>
              <a:ext cx="1123950" cy="103188"/>
              <a:chOff x="1741479" y="4743444"/>
              <a:chExt cx="1123164" cy="103186"/>
            </a:xfrm>
          </p:grpSpPr>
          <p:cxnSp>
            <p:nvCxnSpPr>
              <p:cNvPr id="60" name="Straight Connector 40"/>
              <p:cNvCxnSpPr>
                <a:cxnSpLocks noChangeShapeType="1"/>
              </p:cNvCxnSpPr>
              <p:nvPr/>
            </p:nvCxnSpPr>
            <p:spPr bwMode="auto">
              <a:xfrm>
                <a:off x="1741479" y="4743444"/>
                <a:ext cx="1123164" cy="0"/>
              </a:xfrm>
              <a:prstGeom prst="line">
                <a:avLst/>
              </a:prstGeom>
              <a:noFill/>
              <a:ln w="28575" algn="ctr">
                <a:solidFill>
                  <a:schemeClr val="tx1"/>
                </a:solidFill>
                <a:round/>
                <a:headEnd/>
                <a:tailEnd type="none" w="lg" len="lg"/>
              </a:ln>
            </p:spPr>
          </p:cxnSp>
          <p:cxnSp>
            <p:nvCxnSpPr>
              <p:cNvPr id="62" name="Straight Connector 42"/>
              <p:cNvCxnSpPr>
                <a:cxnSpLocks noChangeShapeType="1"/>
              </p:cNvCxnSpPr>
              <p:nvPr/>
            </p:nvCxnSpPr>
            <p:spPr bwMode="auto">
              <a:xfrm rot="10800000" flipV="1">
                <a:off x="1741480" y="4743444"/>
                <a:ext cx="132743" cy="103186"/>
              </a:xfrm>
              <a:prstGeom prst="line">
                <a:avLst/>
              </a:prstGeom>
              <a:noFill/>
              <a:ln w="19050" algn="ctr">
                <a:solidFill>
                  <a:schemeClr val="tx1"/>
                </a:solidFill>
                <a:round/>
                <a:headEnd/>
                <a:tailEnd type="none" w="lg" len="lg"/>
              </a:ln>
            </p:spPr>
          </p:cxnSp>
          <p:cxnSp>
            <p:nvCxnSpPr>
              <p:cNvPr id="63" name="Straight Connector 43"/>
              <p:cNvCxnSpPr>
                <a:cxnSpLocks noChangeShapeType="1"/>
              </p:cNvCxnSpPr>
              <p:nvPr/>
            </p:nvCxnSpPr>
            <p:spPr bwMode="auto">
              <a:xfrm rot="10800000" flipV="1">
                <a:off x="1872952" y="4743444"/>
                <a:ext cx="132743" cy="103186"/>
              </a:xfrm>
              <a:prstGeom prst="line">
                <a:avLst/>
              </a:prstGeom>
              <a:noFill/>
              <a:ln w="19050" algn="ctr">
                <a:solidFill>
                  <a:schemeClr val="tx1"/>
                </a:solidFill>
                <a:round/>
                <a:headEnd/>
                <a:tailEnd type="none" w="lg" len="lg"/>
              </a:ln>
            </p:spPr>
          </p:cxnSp>
          <p:cxnSp>
            <p:nvCxnSpPr>
              <p:cNvPr id="64" name="Straight Connector 44"/>
              <p:cNvCxnSpPr>
                <a:cxnSpLocks noChangeShapeType="1"/>
              </p:cNvCxnSpPr>
              <p:nvPr/>
            </p:nvCxnSpPr>
            <p:spPr bwMode="auto">
              <a:xfrm rot="10800000" flipV="1">
                <a:off x="2004425" y="4743444"/>
                <a:ext cx="132743" cy="103186"/>
              </a:xfrm>
              <a:prstGeom prst="line">
                <a:avLst/>
              </a:prstGeom>
              <a:noFill/>
              <a:ln w="19050" algn="ctr">
                <a:solidFill>
                  <a:schemeClr val="tx1"/>
                </a:solidFill>
                <a:round/>
                <a:headEnd/>
                <a:tailEnd type="none" w="lg" len="lg"/>
              </a:ln>
            </p:spPr>
          </p:cxnSp>
          <p:cxnSp>
            <p:nvCxnSpPr>
              <p:cNvPr id="66" name="Straight Connector 45"/>
              <p:cNvCxnSpPr>
                <a:cxnSpLocks noChangeShapeType="1"/>
              </p:cNvCxnSpPr>
              <p:nvPr/>
            </p:nvCxnSpPr>
            <p:spPr bwMode="auto">
              <a:xfrm rot="10800000" flipV="1">
                <a:off x="2135897" y="4743444"/>
                <a:ext cx="132743" cy="103186"/>
              </a:xfrm>
              <a:prstGeom prst="line">
                <a:avLst/>
              </a:prstGeom>
              <a:noFill/>
              <a:ln w="19050" algn="ctr">
                <a:solidFill>
                  <a:schemeClr val="tx1"/>
                </a:solidFill>
                <a:round/>
                <a:headEnd/>
                <a:tailEnd type="none" w="lg" len="lg"/>
              </a:ln>
            </p:spPr>
          </p:cxnSp>
          <p:cxnSp>
            <p:nvCxnSpPr>
              <p:cNvPr id="68" name="Straight Connector 46"/>
              <p:cNvCxnSpPr>
                <a:cxnSpLocks noChangeShapeType="1"/>
              </p:cNvCxnSpPr>
              <p:nvPr/>
            </p:nvCxnSpPr>
            <p:spPr bwMode="auto">
              <a:xfrm rot="10800000" flipV="1">
                <a:off x="2267369" y="4743444"/>
                <a:ext cx="132743" cy="103186"/>
              </a:xfrm>
              <a:prstGeom prst="line">
                <a:avLst/>
              </a:prstGeom>
              <a:noFill/>
              <a:ln w="19050" algn="ctr">
                <a:solidFill>
                  <a:schemeClr val="tx1"/>
                </a:solidFill>
                <a:round/>
                <a:headEnd/>
                <a:tailEnd type="none" w="lg" len="lg"/>
              </a:ln>
            </p:spPr>
          </p:cxnSp>
          <p:cxnSp>
            <p:nvCxnSpPr>
              <p:cNvPr id="70" name="Straight Connector 47"/>
              <p:cNvCxnSpPr>
                <a:cxnSpLocks noChangeShapeType="1"/>
              </p:cNvCxnSpPr>
              <p:nvPr/>
            </p:nvCxnSpPr>
            <p:spPr bwMode="auto">
              <a:xfrm rot="10800000" flipV="1">
                <a:off x="2398841" y="4743444"/>
                <a:ext cx="132743" cy="103186"/>
              </a:xfrm>
              <a:prstGeom prst="line">
                <a:avLst/>
              </a:prstGeom>
              <a:noFill/>
              <a:ln w="19050" algn="ctr">
                <a:solidFill>
                  <a:schemeClr val="tx1"/>
                </a:solidFill>
                <a:round/>
                <a:headEnd/>
                <a:tailEnd type="none" w="lg" len="lg"/>
              </a:ln>
            </p:spPr>
          </p:cxnSp>
          <p:cxnSp>
            <p:nvCxnSpPr>
              <p:cNvPr id="72" name="Straight Connector 48"/>
              <p:cNvCxnSpPr>
                <a:cxnSpLocks noChangeShapeType="1"/>
              </p:cNvCxnSpPr>
              <p:nvPr/>
            </p:nvCxnSpPr>
            <p:spPr bwMode="auto">
              <a:xfrm rot="10800000" flipV="1">
                <a:off x="2530313" y="4743444"/>
                <a:ext cx="132743" cy="103186"/>
              </a:xfrm>
              <a:prstGeom prst="line">
                <a:avLst/>
              </a:prstGeom>
              <a:noFill/>
              <a:ln w="19050" algn="ctr">
                <a:solidFill>
                  <a:schemeClr val="tx1"/>
                </a:solidFill>
                <a:round/>
                <a:headEnd/>
                <a:tailEnd type="none" w="lg" len="lg"/>
              </a:ln>
            </p:spPr>
          </p:cxnSp>
          <p:cxnSp>
            <p:nvCxnSpPr>
              <p:cNvPr id="73" name="Straight Connector 49"/>
              <p:cNvCxnSpPr>
                <a:cxnSpLocks noChangeShapeType="1"/>
              </p:cNvCxnSpPr>
              <p:nvPr/>
            </p:nvCxnSpPr>
            <p:spPr bwMode="auto">
              <a:xfrm rot="10800000" flipV="1">
                <a:off x="2661787" y="4743444"/>
                <a:ext cx="132743" cy="103186"/>
              </a:xfrm>
              <a:prstGeom prst="line">
                <a:avLst/>
              </a:prstGeom>
              <a:noFill/>
              <a:ln w="19050" algn="ctr">
                <a:solidFill>
                  <a:schemeClr val="tx1"/>
                </a:solidFill>
                <a:round/>
                <a:headEnd/>
                <a:tailEnd type="none" w="lg" len="lg"/>
              </a:ln>
            </p:spPr>
          </p:cxnSp>
        </p:grpSp>
        <p:grpSp>
          <p:nvGrpSpPr>
            <p:cNvPr id="74" name="Group 77"/>
            <p:cNvGrpSpPr>
              <a:grpSpLocks/>
            </p:cNvGrpSpPr>
            <p:nvPr/>
          </p:nvGrpSpPr>
          <p:grpSpPr bwMode="auto">
            <a:xfrm>
              <a:off x="2997657" y="4619177"/>
              <a:ext cx="1123950" cy="103188"/>
              <a:chOff x="1741479" y="4743444"/>
              <a:chExt cx="1123164" cy="103186"/>
            </a:xfrm>
          </p:grpSpPr>
          <p:cxnSp>
            <p:nvCxnSpPr>
              <p:cNvPr id="75" name="Straight Connector 40"/>
              <p:cNvCxnSpPr>
                <a:cxnSpLocks noChangeShapeType="1"/>
              </p:cNvCxnSpPr>
              <p:nvPr/>
            </p:nvCxnSpPr>
            <p:spPr bwMode="auto">
              <a:xfrm>
                <a:off x="1741479" y="4743444"/>
                <a:ext cx="1123164" cy="0"/>
              </a:xfrm>
              <a:prstGeom prst="line">
                <a:avLst/>
              </a:prstGeom>
              <a:noFill/>
              <a:ln w="28575" algn="ctr">
                <a:solidFill>
                  <a:schemeClr val="tx1"/>
                </a:solidFill>
                <a:round/>
                <a:headEnd/>
                <a:tailEnd type="none" w="lg" len="lg"/>
              </a:ln>
            </p:spPr>
          </p:cxnSp>
          <p:cxnSp>
            <p:nvCxnSpPr>
              <p:cNvPr id="77" name="Straight Connector 42"/>
              <p:cNvCxnSpPr>
                <a:cxnSpLocks noChangeShapeType="1"/>
              </p:cNvCxnSpPr>
              <p:nvPr/>
            </p:nvCxnSpPr>
            <p:spPr bwMode="auto">
              <a:xfrm rot="10800000" flipV="1">
                <a:off x="1741480" y="4743444"/>
                <a:ext cx="132743" cy="103186"/>
              </a:xfrm>
              <a:prstGeom prst="line">
                <a:avLst/>
              </a:prstGeom>
              <a:noFill/>
              <a:ln w="19050" algn="ctr">
                <a:solidFill>
                  <a:schemeClr val="tx1"/>
                </a:solidFill>
                <a:round/>
                <a:headEnd/>
                <a:tailEnd type="none" w="lg" len="lg"/>
              </a:ln>
            </p:spPr>
          </p:cxnSp>
          <p:cxnSp>
            <p:nvCxnSpPr>
              <p:cNvPr id="79" name="Straight Connector 43"/>
              <p:cNvCxnSpPr>
                <a:cxnSpLocks noChangeShapeType="1"/>
              </p:cNvCxnSpPr>
              <p:nvPr/>
            </p:nvCxnSpPr>
            <p:spPr bwMode="auto">
              <a:xfrm rot="10800000" flipV="1">
                <a:off x="1872952" y="4743444"/>
                <a:ext cx="132743" cy="103186"/>
              </a:xfrm>
              <a:prstGeom prst="line">
                <a:avLst/>
              </a:prstGeom>
              <a:noFill/>
              <a:ln w="19050" algn="ctr">
                <a:solidFill>
                  <a:schemeClr val="tx1"/>
                </a:solidFill>
                <a:round/>
                <a:headEnd/>
                <a:tailEnd type="none" w="lg" len="lg"/>
              </a:ln>
            </p:spPr>
          </p:cxnSp>
          <p:cxnSp>
            <p:nvCxnSpPr>
              <p:cNvPr id="80" name="Straight Connector 44"/>
              <p:cNvCxnSpPr>
                <a:cxnSpLocks noChangeShapeType="1"/>
              </p:cNvCxnSpPr>
              <p:nvPr/>
            </p:nvCxnSpPr>
            <p:spPr bwMode="auto">
              <a:xfrm rot="10800000" flipV="1">
                <a:off x="2004425" y="4743444"/>
                <a:ext cx="132743" cy="103186"/>
              </a:xfrm>
              <a:prstGeom prst="line">
                <a:avLst/>
              </a:prstGeom>
              <a:noFill/>
              <a:ln w="19050" algn="ctr">
                <a:solidFill>
                  <a:schemeClr val="tx1"/>
                </a:solidFill>
                <a:round/>
                <a:headEnd/>
                <a:tailEnd type="none" w="lg" len="lg"/>
              </a:ln>
            </p:spPr>
          </p:cxnSp>
          <p:cxnSp>
            <p:nvCxnSpPr>
              <p:cNvPr id="81" name="Straight Connector 45"/>
              <p:cNvCxnSpPr>
                <a:cxnSpLocks noChangeShapeType="1"/>
              </p:cNvCxnSpPr>
              <p:nvPr/>
            </p:nvCxnSpPr>
            <p:spPr bwMode="auto">
              <a:xfrm rot="10800000" flipV="1">
                <a:off x="2135897" y="4743444"/>
                <a:ext cx="132743" cy="103186"/>
              </a:xfrm>
              <a:prstGeom prst="line">
                <a:avLst/>
              </a:prstGeom>
              <a:noFill/>
              <a:ln w="19050" algn="ctr">
                <a:solidFill>
                  <a:schemeClr val="tx1"/>
                </a:solidFill>
                <a:round/>
                <a:headEnd/>
                <a:tailEnd type="none" w="lg" len="lg"/>
              </a:ln>
            </p:spPr>
          </p:cxnSp>
          <p:cxnSp>
            <p:nvCxnSpPr>
              <p:cNvPr id="82" name="Straight Connector 46"/>
              <p:cNvCxnSpPr>
                <a:cxnSpLocks noChangeShapeType="1"/>
              </p:cNvCxnSpPr>
              <p:nvPr/>
            </p:nvCxnSpPr>
            <p:spPr bwMode="auto">
              <a:xfrm rot="10800000" flipV="1">
                <a:off x="2267369" y="4743444"/>
                <a:ext cx="132743" cy="103186"/>
              </a:xfrm>
              <a:prstGeom prst="line">
                <a:avLst/>
              </a:prstGeom>
              <a:noFill/>
              <a:ln w="19050" algn="ctr">
                <a:solidFill>
                  <a:schemeClr val="tx1"/>
                </a:solidFill>
                <a:round/>
                <a:headEnd/>
                <a:tailEnd type="none" w="lg" len="lg"/>
              </a:ln>
            </p:spPr>
          </p:cxnSp>
          <p:cxnSp>
            <p:nvCxnSpPr>
              <p:cNvPr id="83" name="Straight Connector 47"/>
              <p:cNvCxnSpPr>
                <a:cxnSpLocks noChangeShapeType="1"/>
              </p:cNvCxnSpPr>
              <p:nvPr/>
            </p:nvCxnSpPr>
            <p:spPr bwMode="auto">
              <a:xfrm rot="10800000" flipV="1">
                <a:off x="2398841" y="4743444"/>
                <a:ext cx="132743" cy="103186"/>
              </a:xfrm>
              <a:prstGeom prst="line">
                <a:avLst/>
              </a:prstGeom>
              <a:noFill/>
              <a:ln w="19050" algn="ctr">
                <a:solidFill>
                  <a:schemeClr val="tx1"/>
                </a:solidFill>
                <a:round/>
                <a:headEnd/>
                <a:tailEnd type="none" w="lg" len="lg"/>
              </a:ln>
            </p:spPr>
          </p:cxnSp>
          <p:cxnSp>
            <p:nvCxnSpPr>
              <p:cNvPr id="84" name="Straight Connector 48"/>
              <p:cNvCxnSpPr>
                <a:cxnSpLocks noChangeShapeType="1"/>
              </p:cNvCxnSpPr>
              <p:nvPr/>
            </p:nvCxnSpPr>
            <p:spPr bwMode="auto">
              <a:xfrm rot="10800000" flipV="1">
                <a:off x="2530313" y="4743444"/>
                <a:ext cx="132743" cy="103186"/>
              </a:xfrm>
              <a:prstGeom prst="line">
                <a:avLst/>
              </a:prstGeom>
              <a:noFill/>
              <a:ln w="19050" algn="ctr">
                <a:solidFill>
                  <a:schemeClr val="tx1"/>
                </a:solidFill>
                <a:round/>
                <a:headEnd/>
                <a:tailEnd type="none" w="lg" len="lg"/>
              </a:ln>
            </p:spPr>
          </p:cxnSp>
          <p:cxnSp>
            <p:nvCxnSpPr>
              <p:cNvPr id="85" name="Straight Connector 49"/>
              <p:cNvCxnSpPr>
                <a:cxnSpLocks noChangeShapeType="1"/>
              </p:cNvCxnSpPr>
              <p:nvPr/>
            </p:nvCxnSpPr>
            <p:spPr bwMode="auto">
              <a:xfrm rot="10800000" flipV="1">
                <a:off x="2661787" y="4743444"/>
                <a:ext cx="132743" cy="103186"/>
              </a:xfrm>
              <a:prstGeom prst="line">
                <a:avLst/>
              </a:prstGeom>
              <a:noFill/>
              <a:ln w="19050" algn="ctr">
                <a:solidFill>
                  <a:schemeClr val="tx1"/>
                </a:solidFill>
                <a:round/>
                <a:headEnd/>
                <a:tailEnd type="none" w="lg" len="lg"/>
              </a:ln>
            </p:spPr>
          </p:cxnSp>
        </p:grpSp>
      </p:grpSp>
      <p:pic>
        <p:nvPicPr>
          <p:cNvPr id="475138" name="Picture 2" descr="https://ksj.mit.edu/sites/default/files/images/tracker/2009/lightbulb.png"/>
          <p:cNvPicPr>
            <a:picLocks noChangeAspect="1" noChangeArrowheads="1"/>
          </p:cNvPicPr>
          <p:nvPr/>
        </p:nvPicPr>
        <p:blipFill>
          <a:blip r:embed="rId3" cstate="print"/>
          <a:srcRect/>
          <a:stretch>
            <a:fillRect/>
          </a:stretch>
        </p:blipFill>
        <p:spPr bwMode="auto">
          <a:xfrm>
            <a:off x="1637277" y="2715536"/>
            <a:ext cx="1419340" cy="1606096"/>
          </a:xfrm>
          <a:prstGeom prst="rect">
            <a:avLst/>
          </a:prstGeom>
          <a:noFill/>
        </p:spPr>
      </p:pic>
      <p:cxnSp>
        <p:nvCxnSpPr>
          <p:cNvPr id="87" name="Straight Arrow Connector 86"/>
          <p:cNvCxnSpPr/>
          <p:nvPr/>
        </p:nvCxnSpPr>
        <p:spPr bwMode="auto">
          <a:xfrm>
            <a:off x="3293327" y="4908396"/>
            <a:ext cx="802888" cy="579863"/>
          </a:xfrm>
          <a:prstGeom prst="straightConnector1">
            <a:avLst/>
          </a:prstGeom>
          <a:solidFill>
            <a:schemeClr val="accent1"/>
          </a:solidFill>
          <a:ln w="28575" cap="flat" cmpd="sng" algn="ctr">
            <a:solidFill>
              <a:srgbClr val="FF0000"/>
            </a:solidFill>
            <a:prstDash val="solid"/>
            <a:round/>
            <a:headEnd type="none" w="med" len="med"/>
            <a:tailEnd type="triangle" w="med" len="med"/>
          </a:ln>
          <a:effectLst/>
        </p:spPr>
      </p:cxnSp>
      <p:cxnSp>
        <p:nvCxnSpPr>
          <p:cNvPr id="88" name="Straight Arrow Connector 87"/>
          <p:cNvCxnSpPr/>
          <p:nvPr/>
        </p:nvCxnSpPr>
        <p:spPr bwMode="auto">
          <a:xfrm flipH="1">
            <a:off x="5006897" y="4908396"/>
            <a:ext cx="802888" cy="579863"/>
          </a:xfrm>
          <a:prstGeom prst="straightConnector1">
            <a:avLst/>
          </a:prstGeom>
          <a:solidFill>
            <a:schemeClr val="accent1"/>
          </a:solidFill>
          <a:ln w="28575" cap="flat" cmpd="sng" algn="ctr">
            <a:solidFill>
              <a:srgbClr val="FF0000"/>
            </a:solidFill>
            <a:prstDash val="solid"/>
            <a:round/>
            <a:headEnd type="none" w="med" len="med"/>
            <a:tailEnd type="triangle" w="med" len="med"/>
          </a:ln>
          <a:effectLst/>
        </p:spPr>
      </p:cxnSp>
      <p:sp>
        <p:nvSpPr>
          <p:cNvPr id="89" name="TextBox 88"/>
          <p:cNvSpPr txBox="1"/>
          <p:nvPr/>
        </p:nvSpPr>
        <p:spPr>
          <a:xfrm>
            <a:off x="5545876" y="5003179"/>
            <a:ext cx="973872" cy="553998"/>
          </a:xfrm>
          <a:prstGeom prst="rect">
            <a:avLst/>
          </a:prstGeom>
          <a:noFill/>
        </p:spPr>
        <p:txBody>
          <a:bodyPr wrap="square" rtlCol="0">
            <a:spAutoFit/>
          </a:bodyPr>
          <a:lstStyle/>
          <a:p>
            <a:r>
              <a:rPr lang="en-US" sz="1000" dirty="0" smtClean="0">
                <a:solidFill>
                  <a:srgbClr val="FF0000"/>
                </a:solidFill>
              </a:rPr>
              <a:t>SEPARATE CURRENT PATHS</a:t>
            </a:r>
            <a:endParaRPr lang="en-US" sz="1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box(in)">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75138"/>
                                        </p:tgtEl>
                                        <p:attrNameLst>
                                          <p:attrName>style.visibility</p:attrName>
                                        </p:attrNameLst>
                                      </p:cBhvr>
                                      <p:to>
                                        <p:strVal val="visible"/>
                                      </p:to>
                                    </p:set>
                                    <p:animEffect transition="in" filter="box(in)">
                                      <p:cBhvr>
                                        <p:cTn id="12" dur="500"/>
                                        <p:tgtEl>
                                          <p:spTgt spid="475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 name="Straight Connector 89"/>
          <p:cNvCxnSpPr>
            <a:stCxn id="27" idx="3"/>
            <a:endCxn id="30" idx="1"/>
          </p:cNvCxnSpPr>
          <p:nvPr/>
        </p:nvCxnSpPr>
        <p:spPr bwMode="auto">
          <a:xfrm>
            <a:off x="4977607" y="4161077"/>
            <a:ext cx="407983" cy="0"/>
          </a:xfrm>
          <a:prstGeom prst="line">
            <a:avLst/>
          </a:prstGeom>
          <a:solidFill>
            <a:schemeClr val="accent1"/>
          </a:solidFill>
          <a:ln w="57150" cap="flat" cmpd="sng" algn="ctr">
            <a:solidFill>
              <a:schemeClr val="tx1"/>
            </a:solidFill>
            <a:prstDash val="solid"/>
            <a:round/>
            <a:headEnd type="none" w="med" len="med"/>
            <a:tailEnd type="none" w="lg" len="lg"/>
          </a:ln>
          <a:effectLst/>
        </p:spPr>
      </p:cxnSp>
      <p:cxnSp>
        <p:nvCxnSpPr>
          <p:cNvPr id="92" name="Straight Connector 91"/>
          <p:cNvCxnSpPr>
            <a:stCxn id="4" idx="3"/>
            <a:endCxn id="27" idx="1"/>
          </p:cNvCxnSpPr>
          <p:nvPr/>
        </p:nvCxnSpPr>
        <p:spPr bwMode="auto">
          <a:xfrm>
            <a:off x="3771905" y="4161076"/>
            <a:ext cx="394489" cy="1"/>
          </a:xfrm>
          <a:prstGeom prst="line">
            <a:avLst/>
          </a:prstGeom>
          <a:solidFill>
            <a:schemeClr val="accent1"/>
          </a:solidFill>
          <a:ln w="57150" cap="flat" cmpd="sng" algn="ctr">
            <a:solidFill>
              <a:schemeClr val="tx1"/>
            </a:solidFill>
            <a:prstDash val="solid"/>
            <a:round/>
            <a:headEnd type="none" w="med" len="med"/>
            <a:tailEnd type="none" w="lg" len="lg"/>
          </a:ln>
          <a:effectLst/>
        </p:spPr>
      </p:cxnSp>
      <p:sp>
        <p:nvSpPr>
          <p:cNvPr id="2" name="Title 1"/>
          <p:cNvSpPr>
            <a:spLocks noGrp="1"/>
          </p:cNvSpPr>
          <p:nvPr>
            <p:ph type="title"/>
          </p:nvPr>
        </p:nvSpPr>
        <p:spPr/>
        <p:txBody>
          <a:bodyPr/>
          <a:lstStyle/>
          <a:p>
            <a:r>
              <a:rPr lang="en-US" dirty="0" smtClean="0"/>
              <a:t>Single Point Ground (cont.)</a:t>
            </a:r>
            <a:endParaRPr lang="en-US" dirty="0"/>
          </a:p>
        </p:txBody>
      </p:sp>
      <p:sp>
        <p:nvSpPr>
          <p:cNvPr id="61" name="Content Placeholder 60"/>
          <p:cNvSpPr>
            <a:spLocks noGrp="1"/>
          </p:cNvSpPr>
          <p:nvPr>
            <p:ph idx="1"/>
          </p:nvPr>
        </p:nvSpPr>
        <p:spPr>
          <a:xfrm>
            <a:off x="157163" y="1066800"/>
            <a:ext cx="8796337" cy="2033239"/>
          </a:xfrm>
        </p:spPr>
        <p:txBody>
          <a:bodyPr/>
          <a:lstStyle/>
          <a:p>
            <a:r>
              <a:rPr lang="en-US" dirty="0" smtClean="0"/>
              <a:t>Single point excellent for truly isolated circuits (no interconnections)</a:t>
            </a:r>
          </a:p>
          <a:p>
            <a:r>
              <a:rPr lang="en-US" dirty="0" smtClean="0"/>
              <a:t>Interconnections complicate the situation</a:t>
            </a:r>
          </a:p>
          <a:p>
            <a:r>
              <a:rPr lang="en-US" dirty="0" smtClean="0"/>
              <a:t>Introduce possibility of:</a:t>
            </a:r>
          </a:p>
          <a:p>
            <a:pPr lvl="1"/>
            <a:r>
              <a:rPr lang="en-US" dirty="0" smtClean="0"/>
              <a:t>Current loops</a:t>
            </a:r>
          </a:p>
          <a:p>
            <a:pPr lvl="1"/>
            <a:r>
              <a:rPr lang="en-US" dirty="0" smtClean="0"/>
              <a:t>Magnetic coupling</a:t>
            </a:r>
          </a:p>
        </p:txBody>
      </p:sp>
      <p:grpSp>
        <p:nvGrpSpPr>
          <p:cNvPr id="3" name="Group 106"/>
          <p:cNvGrpSpPr/>
          <p:nvPr/>
        </p:nvGrpSpPr>
        <p:grpSpPr>
          <a:xfrm>
            <a:off x="2933705" y="3589576"/>
            <a:ext cx="3288839" cy="2123415"/>
            <a:chOff x="2933705" y="2598950"/>
            <a:chExt cx="3288839" cy="2123415"/>
          </a:xfrm>
        </p:grpSpPr>
        <p:cxnSp>
          <p:nvCxnSpPr>
            <p:cNvPr id="65" name="Straight Connector 64"/>
            <p:cNvCxnSpPr/>
            <p:nvPr/>
          </p:nvCxnSpPr>
          <p:spPr bwMode="auto">
            <a:xfrm flipV="1">
              <a:off x="4572000" y="3586163"/>
              <a:ext cx="0" cy="447675"/>
            </a:xfrm>
            <a:prstGeom prst="line">
              <a:avLst/>
            </a:prstGeom>
            <a:solidFill>
              <a:schemeClr val="accent1"/>
            </a:solidFill>
            <a:ln w="9525" cap="flat" cmpd="sng" algn="ctr">
              <a:solidFill>
                <a:schemeClr val="tx1"/>
              </a:solidFill>
              <a:prstDash val="solid"/>
              <a:round/>
              <a:headEnd type="none" w="med" len="med"/>
              <a:tailEnd type="none" w="lg" len="lg"/>
            </a:ln>
            <a:effectLst/>
          </p:spPr>
        </p:cxnSp>
        <p:grpSp>
          <p:nvGrpSpPr>
            <p:cNvPr id="6" name="Group 77"/>
            <p:cNvGrpSpPr>
              <a:grpSpLocks/>
            </p:cNvGrpSpPr>
            <p:nvPr/>
          </p:nvGrpSpPr>
          <p:grpSpPr bwMode="auto">
            <a:xfrm>
              <a:off x="4042683" y="4619177"/>
              <a:ext cx="1123950" cy="103188"/>
              <a:chOff x="1741479" y="4743444"/>
              <a:chExt cx="1123164" cy="103186"/>
            </a:xfrm>
          </p:grpSpPr>
          <p:cxnSp>
            <p:nvCxnSpPr>
              <p:cNvPr id="7" name="Straight Connector 40"/>
              <p:cNvCxnSpPr>
                <a:cxnSpLocks noChangeShapeType="1"/>
              </p:cNvCxnSpPr>
              <p:nvPr/>
            </p:nvCxnSpPr>
            <p:spPr bwMode="auto">
              <a:xfrm>
                <a:off x="1741479" y="4743444"/>
                <a:ext cx="1123164" cy="0"/>
              </a:xfrm>
              <a:prstGeom prst="line">
                <a:avLst/>
              </a:prstGeom>
              <a:noFill/>
              <a:ln w="28575" algn="ctr">
                <a:solidFill>
                  <a:schemeClr val="tx1"/>
                </a:solidFill>
                <a:round/>
                <a:headEnd/>
                <a:tailEnd type="none" w="lg" len="lg"/>
              </a:ln>
            </p:spPr>
          </p:cxnSp>
          <p:cxnSp>
            <p:nvCxnSpPr>
              <p:cNvPr id="8" name="Straight Connector 42"/>
              <p:cNvCxnSpPr>
                <a:cxnSpLocks noChangeShapeType="1"/>
              </p:cNvCxnSpPr>
              <p:nvPr/>
            </p:nvCxnSpPr>
            <p:spPr bwMode="auto">
              <a:xfrm rot="10800000" flipV="1">
                <a:off x="1741480" y="4743444"/>
                <a:ext cx="132743" cy="103186"/>
              </a:xfrm>
              <a:prstGeom prst="line">
                <a:avLst/>
              </a:prstGeom>
              <a:noFill/>
              <a:ln w="19050" algn="ctr">
                <a:solidFill>
                  <a:schemeClr val="tx1"/>
                </a:solidFill>
                <a:round/>
                <a:headEnd/>
                <a:tailEnd type="none" w="lg" len="lg"/>
              </a:ln>
            </p:spPr>
          </p:cxnSp>
          <p:cxnSp>
            <p:nvCxnSpPr>
              <p:cNvPr id="9" name="Straight Connector 43"/>
              <p:cNvCxnSpPr>
                <a:cxnSpLocks noChangeShapeType="1"/>
              </p:cNvCxnSpPr>
              <p:nvPr/>
            </p:nvCxnSpPr>
            <p:spPr bwMode="auto">
              <a:xfrm rot="10800000" flipV="1">
                <a:off x="1872952" y="4743444"/>
                <a:ext cx="132743" cy="103186"/>
              </a:xfrm>
              <a:prstGeom prst="line">
                <a:avLst/>
              </a:prstGeom>
              <a:noFill/>
              <a:ln w="19050" algn="ctr">
                <a:solidFill>
                  <a:schemeClr val="tx1"/>
                </a:solidFill>
                <a:round/>
                <a:headEnd/>
                <a:tailEnd type="none" w="lg" len="lg"/>
              </a:ln>
            </p:spPr>
          </p:cxnSp>
          <p:cxnSp>
            <p:nvCxnSpPr>
              <p:cNvPr id="10" name="Straight Connector 44"/>
              <p:cNvCxnSpPr>
                <a:cxnSpLocks noChangeShapeType="1"/>
              </p:cNvCxnSpPr>
              <p:nvPr/>
            </p:nvCxnSpPr>
            <p:spPr bwMode="auto">
              <a:xfrm rot="10800000" flipV="1">
                <a:off x="2004425" y="4743444"/>
                <a:ext cx="132743" cy="103186"/>
              </a:xfrm>
              <a:prstGeom prst="line">
                <a:avLst/>
              </a:prstGeom>
              <a:noFill/>
              <a:ln w="19050" algn="ctr">
                <a:solidFill>
                  <a:schemeClr val="tx1"/>
                </a:solidFill>
                <a:round/>
                <a:headEnd/>
                <a:tailEnd type="none" w="lg" len="lg"/>
              </a:ln>
            </p:spPr>
          </p:cxnSp>
          <p:cxnSp>
            <p:nvCxnSpPr>
              <p:cNvPr id="11" name="Straight Connector 45"/>
              <p:cNvCxnSpPr>
                <a:cxnSpLocks noChangeShapeType="1"/>
              </p:cNvCxnSpPr>
              <p:nvPr/>
            </p:nvCxnSpPr>
            <p:spPr bwMode="auto">
              <a:xfrm rot="10800000" flipV="1">
                <a:off x="2135897" y="4743444"/>
                <a:ext cx="132743" cy="103186"/>
              </a:xfrm>
              <a:prstGeom prst="line">
                <a:avLst/>
              </a:prstGeom>
              <a:noFill/>
              <a:ln w="19050" algn="ctr">
                <a:solidFill>
                  <a:schemeClr val="tx1"/>
                </a:solidFill>
                <a:round/>
                <a:headEnd/>
                <a:tailEnd type="none" w="lg" len="lg"/>
              </a:ln>
            </p:spPr>
          </p:cxnSp>
          <p:cxnSp>
            <p:nvCxnSpPr>
              <p:cNvPr id="12" name="Straight Connector 46"/>
              <p:cNvCxnSpPr>
                <a:cxnSpLocks noChangeShapeType="1"/>
              </p:cNvCxnSpPr>
              <p:nvPr/>
            </p:nvCxnSpPr>
            <p:spPr bwMode="auto">
              <a:xfrm rot="10800000" flipV="1">
                <a:off x="2267369" y="4743444"/>
                <a:ext cx="132743" cy="103186"/>
              </a:xfrm>
              <a:prstGeom prst="line">
                <a:avLst/>
              </a:prstGeom>
              <a:noFill/>
              <a:ln w="19050" algn="ctr">
                <a:solidFill>
                  <a:schemeClr val="tx1"/>
                </a:solidFill>
                <a:round/>
                <a:headEnd/>
                <a:tailEnd type="none" w="lg" len="lg"/>
              </a:ln>
            </p:spPr>
          </p:cxnSp>
          <p:cxnSp>
            <p:nvCxnSpPr>
              <p:cNvPr id="13" name="Straight Connector 47"/>
              <p:cNvCxnSpPr>
                <a:cxnSpLocks noChangeShapeType="1"/>
              </p:cNvCxnSpPr>
              <p:nvPr/>
            </p:nvCxnSpPr>
            <p:spPr bwMode="auto">
              <a:xfrm rot="10800000" flipV="1">
                <a:off x="2398841" y="4743444"/>
                <a:ext cx="132743" cy="103186"/>
              </a:xfrm>
              <a:prstGeom prst="line">
                <a:avLst/>
              </a:prstGeom>
              <a:noFill/>
              <a:ln w="19050" algn="ctr">
                <a:solidFill>
                  <a:schemeClr val="tx1"/>
                </a:solidFill>
                <a:round/>
                <a:headEnd/>
                <a:tailEnd type="none" w="lg" len="lg"/>
              </a:ln>
            </p:spPr>
          </p:cxnSp>
          <p:cxnSp>
            <p:nvCxnSpPr>
              <p:cNvPr id="14" name="Straight Connector 48"/>
              <p:cNvCxnSpPr>
                <a:cxnSpLocks noChangeShapeType="1"/>
              </p:cNvCxnSpPr>
              <p:nvPr/>
            </p:nvCxnSpPr>
            <p:spPr bwMode="auto">
              <a:xfrm rot="10800000" flipV="1">
                <a:off x="2530313" y="4743444"/>
                <a:ext cx="132743" cy="103186"/>
              </a:xfrm>
              <a:prstGeom prst="line">
                <a:avLst/>
              </a:prstGeom>
              <a:noFill/>
              <a:ln w="19050" algn="ctr">
                <a:solidFill>
                  <a:schemeClr val="tx1"/>
                </a:solidFill>
                <a:round/>
                <a:headEnd/>
                <a:tailEnd type="none" w="lg" len="lg"/>
              </a:ln>
            </p:spPr>
          </p:cxnSp>
          <p:cxnSp>
            <p:nvCxnSpPr>
              <p:cNvPr id="15" name="Straight Connector 49"/>
              <p:cNvCxnSpPr>
                <a:cxnSpLocks noChangeShapeType="1"/>
              </p:cNvCxnSpPr>
              <p:nvPr/>
            </p:nvCxnSpPr>
            <p:spPr bwMode="auto">
              <a:xfrm rot="10800000" flipV="1">
                <a:off x="2661787" y="4743444"/>
                <a:ext cx="132743" cy="103186"/>
              </a:xfrm>
              <a:prstGeom prst="line">
                <a:avLst/>
              </a:prstGeom>
              <a:noFill/>
              <a:ln w="19050" algn="ctr">
                <a:solidFill>
                  <a:schemeClr val="tx1"/>
                </a:solidFill>
                <a:round/>
                <a:headEnd/>
                <a:tailEnd type="none" w="lg" len="lg"/>
              </a:ln>
            </p:spPr>
          </p:cxnSp>
        </p:grpSp>
        <p:grpSp>
          <p:nvGrpSpPr>
            <p:cNvPr id="16" name="Group 113"/>
            <p:cNvGrpSpPr>
              <a:grpSpLocks/>
            </p:cNvGrpSpPr>
            <p:nvPr/>
          </p:nvGrpSpPr>
          <p:grpSpPr bwMode="auto">
            <a:xfrm rot="13140000">
              <a:off x="3828150" y="4091892"/>
              <a:ext cx="228600" cy="152400"/>
              <a:chOff x="1066800" y="2438400"/>
              <a:chExt cx="1447800" cy="685802"/>
            </a:xfrm>
          </p:grpSpPr>
          <p:cxnSp>
            <p:nvCxnSpPr>
              <p:cNvPr id="17" name="Straight Connector 114"/>
              <p:cNvCxnSpPr>
                <a:cxnSpLocks noChangeShapeType="1"/>
              </p:cNvCxnSpPr>
              <p:nvPr/>
            </p:nvCxnSpPr>
            <p:spPr bwMode="auto">
              <a:xfrm rot="5400000" flipH="1" flipV="1">
                <a:off x="952500" y="2552700"/>
                <a:ext cx="381000" cy="152400"/>
              </a:xfrm>
              <a:prstGeom prst="line">
                <a:avLst/>
              </a:prstGeom>
              <a:noFill/>
              <a:ln w="6350" algn="ctr">
                <a:solidFill>
                  <a:schemeClr val="tx1"/>
                </a:solidFill>
                <a:round/>
                <a:headEnd/>
                <a:tailEnd type="none" w="lg" len="lg"/>
              </a:ln>
            </p:spPr>
          </p:cxnSp>
          <p:cxnSp>
            <p:nvCxnSpPr>
              <p:cNvPr id="18" name="Straight Connector 115"/>
              <p:cNvCxnSpPr>
                <a:cxnSpLocks noChangeShapeType="1"/>
              </p:cNvCxnSpPr>
              <p:nvPr/>
            </p:nvCxnSpPr>
            <p:spPr bwMode="auto">
              <a:xfrm rot="16200000" flipH="1">
                <a:off x="990600" y="2667000"/>
                <a:ext cx="685800" cy="228600"/>
              </a:xfrm>
              <a:prstGeom prst="line">
                <a:avLst/>
              </a:prstGeom>
              <a:noFill/>
              <a:ln w="6350" algn="ctr">
                <a:solidFill>
                  <a:schemeClr val="tx1"/>
                </a:solidFill>
                <a:round/>
                <a:headEnd/>
                <a:tailEnd type="none" w="lg" len="lg"/>
              </a:ln>
            </p:spPr>
          </p:cxnSp>
          <p:cxnSp>
            <p:nvCxnSpPr>
              <p:cNvPr id="19" name="Straight Connector 116"/>
              <p:cNvCxnSpPr>
                <a:cxnSpLocks noChangeShapeType="1"/>
              </p:cNvCxnSpPr>
              <p:nvPr/>
            </p:nvCxnSpPr>
            <p:spPr bwMode="auto">
              <a:xfrm rot="16200000" flipH="1">
                <a:off x="1447800" y="2667000"/>
                <a:ext cx="685800" cy="228600"/>
              </a:xfrm>
              <a:prstGeom prst="line">
                <a:avLst/>
              </a:prstGeom>
              <a:noFill/>
              <a:ln w="6350" algn="ctr">
                <a:solidFill>
                  <a:schemeClr val="tx1"/>
                </a:solidFill>
                <a:round/>
                <a:headEnd/>
                <a:tailEnd type="none" w="lg" len="lg"/>
              </a:ln>
            </p:spPr>
          </p:cxnSp>
          <p:cxnSp>
            <p:nvCxnSpPr>
              <p:cNvPr id="20" name="Straight Connector 117"/>
              <p:cNvCxnSpPr>
                <a:cxnSpLocks noChangeShapeType="1"/>
              </p:cNvCxnSpPr>
              <p:nvPr/>
            </p:nvCxnSpPr>
            <p:spPr bwMode="auto">
              <a:xfrm rot="16200000" flipH="1">
                <a:off x="1905000" y="2667000"/>
                <a:ext cx="685800" cy="228600"/>
              </a:xfrm>
              <a:prstGeom prst="line">
                <a:avLst/>
              </a:prstGeom>
              <a:noFill/>
              <a:ln w="6350" algn="ctr">
                <a:solidFill>
                  <a:schemeClr val="tx1"/>
                </a:solidFill>
                <a:round/>
                <a:headEnd/>
                <a:tailEnd type="none" w="lg" len="lg"/>
              </a:ln>
            </p:spPr>
          </p:cxnSp>
          <p:cxnSp>
            <p:nvCxnSpPr>
              <p:cNvPr id="21" name="Straight Connector 118"/>
              <p:cNvCxnSpPr>
                <a:cxnSpLocks noChangeShapeType="1"/>
              </p:cNvCxnSpPr>
              <p:nvPr/>
            </p:nvCxnSpPr>
            <p:spPr bwMode="auto">
              <a:xfrm rot="5400000" flipH="1" flipV="1">
                <a:off x="2247900" y="2857500"/>
                <a:ext cx="381000" cy="152400"/>
              </a:xfrm>
              <a:prstGeom prst="line">
                <a:avLst/>
              </a:prstGeom>
              <a:noFill/>
              <a:ln w="6350" algn="ctr">
                <a:solidFill>
                  <a:schemeClr val="tx1"/>
                </a:solidFill>
                <a:round/>
                <a:headEnd/>
                <a:tailEnd type="none" w="lg" len="lg"/>
              </a:ln>
            </p:spPr>
          </p:cxnSp>
          <p:cxnSp>
            <p:nvCxnSpPr>
              <p:cNvPr id="22" name="Straight Connector 119"/>
              <p:cNvCxnSpPr>
                <a:cxnSpLocks noChangeShapeType="1"/>
              </p:cNvCxnSpPr>
              <p:nvPr/>
            </p:nvCxnSpPr>
            <p:spPr bwMode="auto">
              <a:xfrm rot="5400000" flipH="1" flipV="1">
                <a:off x="1219200" y="2667000"/>
                <a:ext cx="685800" cy="228600"/>
              </a:xfrm>
              <a:prstGeom prst="line">
                <a:avLst/>
              </a:prstGeom>
              <a:noFill/>
              <a:ln w="6350" algn="ctr">
                <a:solidFill>
                  <a:schemeClr val="tx1"/>
                </a:solidFill>
                <a:round/>
                <a:headEnd/>
                <a:tailEnd type="none" w="lg" len="lg"/>
              </a:ln>
            </p:spPr>
          </p:cxnSp>
          <p:cxnSp>
            <p:nvCxnSpPr>
              <p:cNvPr id="23" name="Straight Connector 120"/>
              <p:cNvCxnSpPr>
                <a:cxnSpLocks noChangeShapeType="1"/>
              </p:cNvCxnSpPr>
              <p:nvPr/>
            </p:nvCxnSpPr>
            <p:spPr bwMode="auto">
              <a:xfrm rot="5400000" flipH="1" flipV="1">
                <a:off x="1676402" y="2667001"/>
                <a:ext cx="685800" cy="228602"/>
              </a:xfrm>
              <a:prstGeom prst="line">
                <a:avLst/>
              </a:prstGeom>
              <a:noFill/>
              <a:ln w="6350" algn="ctr">
                <a:solidFill>
                  <a:schemeClr val="tx1"/>
                </a:solidFill>
                <a:round/>
                <a:headEnd/>
                <a:tailEnd type="none" w="lg" len="lg"/>
              </a:ln>
            </p:spPr>
          </p:cxnSp>
        </p:grpSp>
        <p:grpSp>
          <p:nvGrpSpPr>
            <p:cNvPr id="24" name="Group 113"/>
            <p:cNvGrpSpPr>
              <a:grpSpLocks/>
            </p:cNvGrpSpPr>
            <p:nvPr/>
          </p:nvGrpSpPr>
          <p:grpSpPr bwMode="auto">
            <a:xfrm rot="16200000">
              <a:off x="4457700" y="4068753"/>
              <a:ext cx="228600" cy="152400"/>
              <a:chOff x="1066800" y="2438400"/>
              <a:chExt cx="1447800" cy="685802"/>
            </a:xfrm>
          </p:grpSpPr>
          <p:cxnSp>
            <p:nvCxnSpPr>
              <p:cNvPr id="32" name="Straight Connector 114"/>
              <p:cNvCxnSpPr>
                <a:cxnSpLocks noChangeShapeType="1"/>
              </p:cNvCxnSpPr>
              <p:nvPr/>
            </p:nvCxnSpPr>
            <p:spPr bwMode="auto">
              <a:xfrm rot="5400000" flipH="1" flipV="1">
                <a:off x="952500" y="2552700"/>
                <a:ext cx="381000" cy="152400"/>
              </a:xfrm>
              <a:prstGeom prst="line">
                <a:avLst/>
              </a:prstGeom>
              <a:noFill/>
              <a:ln w="6350" algn="ctr">
                <a:solidFill>
                  <a:schemeClr val="tx1"/>
                </a:solidFill>
                <a:round/>
                <a:headEnd/>
                <a:tailEnd type="none" w="lg" len="lg"/>
              </a:ln>
            </p:spPr>
          </p:cxnSp>
          <p:cxnSp>
            <p:nvCxnSpPr>
              <p:cNvPr id="33" name="Straight Connector 115"/>
              <p:cNvCxnSpPr>
                <a:cxnSpLocks noChangeShapeType="1"/>
              </p:cNvCxnSpPr>
              <p:nvPr/>
            </p:nvCxnSpPr>
            <p:spPr bwMode="auto">
              <a:xfrm rot="16200000" flipH="1">
                <a:off x="990600" y="2667000"/>
                <a:ext cx="685800" cy="228600"/>
              </a:xfrm>
              <a:prstGeom prst="line">
                <a:avLst/>
              </a:prstGeom>
              <a:noFill/>
              <a:ln w="6350" algn="ctr">
                <a:solidFill>
                  <a:schemeClr val="tx1"/>
                </a:solidFill>
                <a:round/>
                <a:headEnd/>
                <a:tailEnd type="none" w="lg" len="lg"/>
              </a:ln>
            </p:spPr>
          </p:cxnSp>
          <p:cxnSp>
            <p:nvCxnSpPr>
              <p:cNvPr id="34" name="Straight Connector 116"/>
              <p:cNvCxnSpPr>
                <a:cxnSpLocks noChangeShapeType="1"/>
              </p:cNvCxnSpPr>
              <p:nvPr/>
            </p:nvCxnSpPr>
            <p:spPr bwMode="auto">
              <a:xfrm rot="16200000" flipH="1">
                <a:off x="1447800" y="2667000"/>
                <a:ext cx="685800" cy="228600"/>
              </a:xfrm>
              <a:prstGeom prst="line">
                <a:avLst/>
              </a:prstGeom>
              <a:noFill/>
              <a:ln w="6350" algn="ctr">
                <a:solidFill>
                  <a:schemeClr val="tx1"/>
                </a:solidFill>
                <a:round/>
                <a:headEnd/>
                <a:tailEnd type="none" w="lg" len="lg"/>
              </a:ln>
            </p:spPr>
          </p:cxnSp>
          <p:cxnSp>
            <p:nvCxnSpPr>
              <p:cNvPr id="35" name="Straight Connector 117"/>
              <p:cNvCxnSpPr>
                <a:cxnSpLocks noChangeShapeType="1"/>
              </p:cNvCxnSpPr>
              <p:nvPr/>
            </p:nvCxnSpPr>
            <p:spPr bwMode="auto">
              <a:xfrm rot="16200000" flipH="1">
                <a:off x="1905000" y="2667000"/>
                <a:ext cx="685800" cy="228600"/>
              </a:xfrm>
              <a:prstGeom prst="line">
                <a:avLst/>
              </a:prstGeom>
              <a:noFill/>
              <a:ln w="6350" algn="ctr">
                <a:solidFill>
                  <a:schemeClr val="tx1"/>
                </a:solidFill>
                <a:round/>
                <a:headEnd/>
                <a:tailEnd type="none" w="lg" len="lg"/>
              </a:ln>
            </p:spPr>
          </p:cxnSp>
          <p:cxnSp>
            <p:nvCxnSpPr>
              <p:cNvPr id="36" name="Straight Connector 118"/>
              <p:cNvCxnSpPr>
                <a:cxnSpLocks noChangeShapeType="1"/>
              </p:cNvCxnSpPr>
              <p:nvPr/>
            </p:nvCxnSpPr>
            <p:spPr bwMode="auto">
              <a:xfrm rot="5400000" flipH="1" flipV="1">
                <a:off x="2247900" y="2857500"/>
                <a:ext cx="381000" cy="152400"/>
              </a:xfrm>
              <a:prstGeom prst="line">
                <a:avLst/>
              </a:prstGeom>
              <a:noFill/>
              <a:ln w="6350" algn="ctr">
                <a:solidFill>
                  <a:schemeClr val="tx1"/>
                </a:solidFill>
                <a:round/>
                <a:headEnd/>
                <a:tailEnd type="none" w="lg" len="lg"/>
              </a:ln>
            </p:spPr>
          </p:cxnSp>
          <p:cxnSp>
            <p:nvCxnSpPr>
              <p:cNvPr id="37" name="Straight Connector 119"/>
              <p:cNvCxnSpPr>
                <a:cxnSpLocks noChangeShapeType="1"/>
              </p:cNvCxnSpPr>
              <p:nvPr/>
            </p:nvCxnSpPr>
            <p:spPr bwMode="auto">
              <a:xfrm rot="5400000" flipH="1" flipV="1">
                <a:off x="1219200" y="2667000"/>
                <a:ext cx="685800" cy="228600"/>
              </a:xfrm>
              <a:prstGeom prst="line">
                <a:avLst/>
              </a:prstGeom>
              <a:noFill/>
              <a:ln w="6350" algn="ctr">
                <a:solidFill>
                  <a:schemeClr val="tx1"/>
                </a:solidFill>
                <a:round/>
                <a:headEnd/>
                <a:tailEnd type="none" w="lg" len="lg"/>
              </a:ln>
            </p:spPr>
          </p:cxnSp>
          <p:cxnSp>
            <p:nvCxnSpPr>
              <p:cNvPr id="38" name="Straight Connector 120"/>
              <p:cNvCxnSpPr>
                <a:cxnSpLocks noChangeShapeType="1"/>
              </p:cNvCxnSpPr>
              <p:nvPr/>
            </p:nvCxnSpPr>
            <p:spPr bwMode="auto">
              <a:xfrm rot="5400000" flipH="1" flipV="1">
                <a:off x="1676402" y="2667001"/>
                <a:ext cx="685800" cy="228602"/>
              </a:xfrm>
              <a:prstGeom prst="line">
                <a:avLst/>
              </a:prstGeom>
              <a:noFill/>
              <a:ln w="6350" algn="ctr">
                <a:solidFill>
                  <a:schemeClr val="tx1"/>
                </a:solidFill>
                <a:round/>
                <a:headEnd/>
                <a:tailEnd type="none" w="lg" len="lg"/>
              </a:ln>
            </p:spPr>
          </p:cxnSp>
        </p:grpSp>
        <p:grpSp>
          <p:nvGrpSpPr>
            <p:cNvPr id="25" name="Group 113"/>
            <p:cNvGrpSpPr>
              <a:grpSpLocks/>
            </p:cNvGrpSpPr>
            <p:nvPr/>
          </p:nvGrpSpPr>
          <p:grpSpPr bwMode="auto">
            <a:xfrm rot="19680000">
              <a:off x="5084062" y="4091892"/>
              <a:ext cx="228600" cy="152400"/>
              <a:chOff x="1066800" y="2438400"/>
              <a:chExt cx="1447800" cy="685802"/>
            </a:xfrm>
          </p:grpSpPr>
          <p:cxnSp>
            <p:nvCxnSpPr>
              <p:cNvPr id="40" name="Straight Connector 114"/>
              <p:cNvCxnSpPr>
                <a:cxnSpLocks noChangeShapeType="1"/>
              </p:cNvCxnSpPr>
              <p:nvPr/>
            </p:nvCxnSpPr>
            <p:spPr bwMode="auto">
              <a:xfrm rot="5400000" flipH="1" flipV="1">
                <a:off x="952500" y="2552700"/>
                <a:ext cx="381000" cy="152400"/>
              </a:xfrm>
              <a:prstGeom prst="line">
                <a:avLst/>
              </a:prstGeom>
              <a:noFill/>
              <a:ln w="6350" algn="ctr">
                <a:solidFill>
                  <a:schemeClr val="tx1"/>
                </a:solidFill>
                <a:round/>
                <a:headEnd/>
                <a:tailEnd type="none" w="lg" len="lg"/>
              </a:ln>
            </p:spPr>
          </p:cxnSp>
          <p:cxnSp>
            <p:nvCxnSpPr>
              <p:cNvPr id="41" name="Straight Connector 115"/>
              <p:cNvCxnSpPr>
                <a:cxnSpLocks noChangeShapeType="1"/>
              </p:cNvCxnSpPr>
              <p:nvPr/>
            </p:nvCxnSpPr>
            <p:spPr bwMode="auto">
              <a:xfrm rot="16200000" flipH="1">
                <a:off x="990600" y="2667000"/>
                <a:ext cx="685800" cy="228600"/>
              </a:xfrm>
              <a:prstGeom prst="line">
                <a:avLst/>
              </a:prstGeom>
              <a:noFill/>
              <a:ln w="6350" algn="ctr">
                <a:solidFill>
                  <a:schemeClr val="tx1"/>
                </a:solidFill>
                <a:round/>
                <a:headEnd/>
                <a:tailEnd type="none" w="lg" len="lg"/>
              </a:ln>
            </p:spPr>
          </p:cxnSp>
          <p:cxnSp>
            <p:nvCxnSpPr>
              <p:cNvPr id="42" name="Straight Connector 116"/>
              <p:cNvCxnSpPr>
                <a:cxnSpLocks noChangeShapeType="1"/>
              </p:cNvCxnSpPr>
              <p:nvPr/>
            </p:nvCxnSpPr>
            <p:spPr bwMode="auto">
              <a:xfrm rot="16200000" flipH="1">
                <a:off x="1447800" y="2667000"/>
                <a:ext cx="685800" cy="228600"/>
              </a:xfrm>
              <a:prstGeom prst="line">
                <a:avLst/>
              </a:prstGeom>
              <a:noFill/>
              <a:ln w="6350" algn="ctr">
                <a:solidFill>
                  <a:schemeClr val="tx1"/>
                </a:solidFill>
                <a:round/>
                <a:headEnd/>
                <a:tailEnd type="none" w="lg" len="lg"/>
              </a:ln>
            </p:spPr>
          </p:cxnSp>
          <p:cxnSp>
            <p:nvCxnSpPr>
              <p:cNvPr id="43" name="Straight Connector 117"/>
              <p:cNvCxnSpPr>
                <a:cxnSpLocks noChangeShapeType="1"/>
              </p:cNvCxnSpPr>
              <p:nvPr/>
            </p:nvCxnSpPr>
            <p:spPr bwMode="auto">
              <a:xfrm rot="16200000" flipH="1">
                <a:off x="1905000" y="2667000"/>
                <a:ext cx="685800" cy="228600"/>
              </a:xfrm>
              <a:prstGeom prst="line">
                <a:avLst/>
              </a:prstGeom>
              <a:noFill/>
              <a:ln w="6350" algn="ctr">
                <a:solidFill>
                  <a:schemeClr val="tx1"/>
                </a:solidFill>
                <a:round/>
                <a:headEnd/>
                <a:tailEnd type="none" w="lg" len="lg"/>
              </a:ln>
            </p:spPr>
          </p:cxnSp>
          <p:cxnSp>
            <p:nvCxnSpPr>
              <p:cNvPr id="44" name="Straight Connector 118"/>
              <p:cNvCxnSpPr>
                <a:cxnSpLocks noChangeShapeType="1"/>
              </p:cNvCxnSpPr>
              <p:nvPr/>
            </p:nvCxnSpPr>
            <p:spPr bwMode="auto">
              <a:xfrm rot="5400000" flipH="1" flipV="1">
                <a:off x="2247900" y="2857500"/>
                <a:ext cx="381000" cy="152400"/>
              </a:xfrm>
              <a:prstGeom prst="line">
                <a:avLst/>
              </a:prstGeom>
              <a:noFill/>
              <a:ln w="6350" algn="ctr">
                <a:solidFill>
                  <a:schemeClr val="tx1"/>
                </a:solidFill>
                <a:round/>
                <a:headEnd/>
                <a:tailEnd type="none" w="lg" len="lg"/>
              </a:ln>
            </p:spPr>
          </p:cxnSp>
          <p:cxnSp>
            <p:nvCxnSpPr>
              <p:cNvPr id="45" name="Straight Connector 119"/>
              <p:cNvCxnSpPr>
                <a:cxnSpLocks noChangeShapeType="1"/>
              </p:cNvCxnSpPr>
              <p:nvPr/>
            </p:nvCxnSpPr>
            <p:spPr bwMode="auto">
              <a:xfrm rot="5400000" flipH="1" flipV="1">
                <a:off x="1219200" y="2667000"/>
                <a:ext cx="685800" cy="228600"/>
              </a:xfrm>
              <a:prstGeom prst="line">
                <a:avLst/>
              </a:prstGeom>
              <a:noFill/>
              <a:ln w="6350" algn="ctr">
                <a:solidFill>
                  <a:schemeClr val="tx1"/>
                </a:solidFill>
                <a:round/>
                <a:headEnd/>
                <a:tailEnd type="none" w="lg" len="lg"/>
              </a:ln>
            </p:spPr>
          </p:cxnSp>
          <p:cxnSp>
            <p:nvCxnSpPr>
              <p:cNvPr id="46" name="Straight Connector 120"/>
              <p:cNvCxnSpPr>
                <a:cxnSpLocks noChangeShapeType="1"/>
              </p:cNvCxnSpPr>
              <p:nvPr/>
            </p:nvCxnSpPr>
            <p:spPr bwMode="auto">
              <a:xfrm rot="5400000" flipH="1" flipV="1">
                <a:off x="1676402" y="2667001"/>
                <a:ext cx="685800" cy="228602"/>
              </a:xfrm>
              <a:prstGeom prst="line">
                <a:avLst/>
              </a:prstGeom>
              <a:noFill/>
              <a:ln w="6350" algn="ctr">
                <a:solidFill>
                  <a:schemeClr val="tx1"/>
                </a:solidFill>
                <a:round/>
                <a:headEnd/>
                <a:tailEnd type="none" w="lg" len="lg"/>
              </a:ln>
            </p:spPr>
          </p:cxnSp>
        </p:grpSp>
        <p:grpSp>
          <p:nvGrpSpPr>
            <p:cNvPr id="28" name="Group 27"/>
            <p:cNvGrpSpPr/>
            <p:nvPr/>
          </p:nvGrpSpPr>
          <p:grpSpPr>
            <a:xfrm>
              <a:off x="5372096" y="2598950"/>
              <a:ext cx="838200" cy="1143000"/>
              <a:chOff x="1863725" y="4024990"/>
              <a:chExt cx="838200" cy="1143000"/>
            </a:xfrm>
            <a:solidFill>
              <a:schemeClr val="bg1"/>
            </a:solidFill>
          </p:grpSpPr>
          <p:sp>
            <p:nvSpPr>
              <p:cNvPr id="29" name="Rectangle 28"/>
              <p:cNvSpPr>
                <a:spLocks noChangeArrowheads="1"/>
              </p:cNvSpPr>
              <p:nvPr/>
            </p:nvSpPr>
            <p:spPr bwMode="auto">
              <a:xfrm>
                <a:off x="1863725" y="4024990"/>
                <a:ext cx="838200" cy="1143000"/>
              </a:xfrm>
              <a:prstGeom prst="rect">
                <a:avLst/>
              </a:prstGeom>
              <a:grpFill/>
              <a:ln w="12700" algn="ctr">
                <a:solidFill>
                  <a:schemeClr val="tx1"/>
                </a:solidFill>
                <a:round/>
                <a:headEnd/>
                <a:tailEnd type="triangle" w="lg" len="lg"/>
              </a:ln>
            </p:spPr>
            <p:txBody>
              <a:bodyPr/>
              <a:lstStyle/>
              <a:p>
                <a:endParaRPr lang="en-US"/>
              </a:p>
            </p:txBody>
          </p:sp>
          <p:sp>
            <p:nvSpPr>
              <p:cNvPr id="30" name="TextBox 18"/>
              <p:cNvSpPr txBox="1">
                <a:spLocks noChangeArrowheads="1"/>
              </p:cNvSpPr>
              <p:nvPr/>
            </p:nvSpPr>
            <p:spPr bwMode="auto">
              <a:xfrm>
                <a:off x="1877219" y="4473459"/>
                <a:ext cx="811213" cy="246063"/>
              </a:xfrm>
              <a:prstGeom prst="rect">
                <a:avLst/>
              </a:prstGeom>
              <a:grpFill/>
              <a:ln w="9525">
                <a:noFill/>
                <a:miter lim="800000"/>
                <a:headEnd/>
                <a:tailEnd/>
              </a:ln>
            </p:spPr>
            <p:txBody>
              <a:bodyPr wrap="none">
                <a:spAutoFit/>
              </a:bodyPr>
              <a:lstStyle/>
              <a:p>
                <a:r>
                  <a:rPr lang="en-US" sz="1000" dirty="0"/>
                  <a:t>CIRCUIT </a:t>
                </a:r>
                <a:r>
                  <a:rPr lang="en-US" sz="1000" dirty="0" smtClean="0"/>
                  <a:t>3</a:t>
                </a:r>
                <a:endParaRPr lang="en-US" sz="1000" dirty="0"/>
              </a:p>
            </p:txBody>
          </p:sp>
        </p:grpSp>
        <p:grpSp>
          <p:nvGrpSpPr>
            <p:cNvPr id="31" name="Group 23"/>
            <p:cNvGrpSpPr/>
            <p:nvPr/>
          </p:nvGrpSpPr>
          <p:grpSpPr>
            <a:xfrm>
              <a:off x="2933705" y="2598950"/>
              <a:ext cx="838200" cy="1143000"/>
              <a:chOff x="1863725" y="4024990"/>
              <a:chExt cx="838200" cy="1143000"/>
            </a:xfrm>
          </p:grpSpPr>
          <p:sp>
            <p:nvSpPr>
              <p:cNvPr id="4" name="Rectangle 3"/>
              <p:cNvSpPr>
                <a:spLocks noChangeArrowheads="1"/>
              </p:cNvSpPr>
              <p:nvPr/>
            </p:nvSpPr>
            <p:spPr bwMode="auto">
              <a:xfrm>
                <a:off x="1863725" y="4024990"/>
                <a:ext cx="838200" cy="1143000"/>
              </a:xfrm>
              <a:prstGeom prst="rect">
                <a:avLst/>
              </a:prstGeom>
              <a:solidFill>
                <a:schemeClr val="bg1"/>
              </a:solidFill>
              <a:ln w="12700" algn="ctr">
                <a:solidFill>
                  <a:schemeClr val="tx1"/>
                </a:solidFill>
                <a:round/>
                <a:headEnd/>
                <a:tailEnd type="triangle" w="lg" len="lg"/>
              </a:ln>
            </p:spPr>
            <p:txBody>
              <a:bodyPr/>
              <a:lstStyle/>
              <a:p>
                <a:endParaRPr lang="en-US"/>
              </a:p>
            </p:txBody>
          </p:sp>
          <p:sp>
            <p:nvSpPr>
              <p:cNvPr id="5" name="TextBox 18"/>
              <p:cNvSpPr txBox="1">
                <a:spLocks noChangeArrowheads="1"/>
              </p:cNvSpPr>
              <p:nvPr/>
            </p:nvSpPr>
            <p:spPr bwMode="auto">
              <a:xfrm>
                <a:off x="1877219" y="4473459"/>
                <a:ext cx="811213" cy="246063"/>
              </a:xfrm>
              <a:prstGeom prst="rect">
                <a:avLst/>
              </a:prstGeom>
              <a:noFill/>
              <a:ln w="9525">
                <a:noFill/>
                <a:miter lim="800000"/>
                <a:headEnd/>
                <a:tailEnd/>
              </a:ln>
            </p:spPr>
            <p:txBody>
              <a:bodyPr wrap="none">
                <a:spAutoFit/>
              </a:bodyPr>
              <a:lstStyle/>
              <a:p>
                <a:r>
                  <a:rPr lang="en-US" sz="1000"/>
                  <a:t>CIRCUIT 1</a:t>
                </a:r>
              </a:p>
            </p:txBody>
          </p:sp>
        </p:grpSp>
        <p:grpSp>
          <p:nvGrpSpPr>
            <p:cNvPr id="39" name="Group 24"/>
            <p:cNvGrpSpPr/>
            <p:nvPr/>
          </p:nvGrpSpPr>
          <p:grpSpPr>
            <a:xfrm>
              <a:off x="4152900" y="2598950"/>
              <a:ext cx="838200" cy="1143000"/>
              <a:chOff x="1863725" y="4024990"/>
              <a:chExt cx="838200" cy="1143000"/>
            </a:xfrm>
          </p:grpSpPr>
          <p:sp>
            <p:nvSpPr>
              <p:cNvPr id="26" name="Rectangle 25"/>
              <p:cNvSpPr>
                <a:spLocks noChangeArrowheads="1"/>
              </p:cNvSpPr>
              <p:nvPr/>
            </p:nvSpPr>
            <p:spPr bwMode="auto">
              <a:xfrm>
                <a:off x="1863725" y="4024990"/>
                <a:ext cx="838200" cy="1143000"/>
              </a:xfrm>
              <a:prstGeom prst="rect">
                <a:avLst/>
              </a:prstGeom>
              <a:solidFill>
                <a:schemeClr val="bg1"/>
              </a:solidFill>
              <a:ln w="12700" algn="ctr">
                <a:solidFill>
                  <a:schemeClr val="tx1"/>
                </a:solidFill>
                <a:round/>
                <a:headEnd/>
                <a:tailEnd type="triangle" w="lg" len="lg"/>
              </a:ln>
            </p:spPr>
            <p:txBody>
              <a:bodyPr/>
              <a:lstStyle/>
              <a:p>
                <a:endParaRPr lang="en-US"/>
              </a:p>
            </p:txBody>
          </p:sp>
          <p:sp>
            <p:nvSpPr>
              <p:cNvPr id="27" name="TextBox 18"/>
              <p:cNvSpPr txBox="1">
                <a:spLocks noChangeArrowheads="1"/>
              </p:cNvSpPr>
              <p:nvPr/>
            </p:nvSpPr>
            <p:spPr bwMode="auto">
              <a:xfrm>
                <a:off x="1877219" y="4473459"/>
                <a:ext cx="811213" cy="246063"/>
              </a:xfrm>
              <a:prstGeom prst="rect">
                <a:avLst/>
              </a:prstGeom>
              <a:noFill/>
              <a:ln w="9525">
                <a:noFill/>
                <a:miter lim="800000"/>
                <a:headEnd/>
                <a:tailEnd/>
              </a:ln>
            </p:spPr>
            <p:txBody>
              <a:bodyPr wrap="none">
                <a:spAutoFit/>
              </a:bodyPr>
              <a:lstStyle/>
              <a:p>
                <a:r>
                  <a:rPr lang="en-US" sz="1000" dirty="0"/>
                  <a:t>CIRCUIT </a:t>
                </a:r>
                <a:r>
                  <a:rPr lang="en-US" sz="1000" dirty="0" smtClean="0"/>
                  <a:t>2</a:t>
                </a:r>
                <a:endParaRPr lang="en-US" sz="1000" dirty="0"/>
              </a:p>
            </p:txBody>
          </p:sp>
        </p:grpSp>
        <p:cxnSp>
          <p:nvCxnSpPr>
            <p:cNvPr id="67" name="Straight Connector 66"/>
            <p:cNvCxnSpPr/>
            <p:nvPr/>
          </p:nvCxnSpPr>
          <p:spPr bwMode="auto">
            <a:xfrm>
              <a:off x="4576763" y="4267200"/>
              <a:ext cx="0" cy="352425"/>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69" name="Straight Connector 68"/>
            <p:cNvCxnSpPr/>
            <p:nvPr/>
          </p:nvCxnSpPr>
          <p:spPr bwMode="auto">
            <a:xfrm flipV="1">
              <a:off x="4572000" y="4238625"/>
              <a:ext cx="528638" cy="381001"/>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71" name="Straight Connector 70"/>
            <p:cNvCxnSpPr/>
            <p:nvPr/>
          </p:nvCxnSpPr>
          <p:spPr bwMode="auto">
            <a:xfrm flipH="1" flipV="1">
              <a:off x="4043363" y="4233863"/>
              <a:ext cx="528639" cy="381001"/>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76" name="Straight Connector 75"/>
            <p:cNvCxnSpPr>
              <a:endCxn id="29" idx="2"/>
            </p:cNvCxnSpPr>
            <p:nvPr/>
          </p:nvCxnSpPr>
          <p:spPr bwMode="auto">
            <a:xfrm flipV="1">
              <a:off x="5291138" y="3741950"/>
              <a:ext cx="500058" cy="363325"/>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78" name="Straight Connector 77"/>
            <p:cNvCxnSpPr>
              <a:endCxn id="4" idx="2"/>
            </p:cNvCxnSpPr>
            <p:nvPr/>
          </p:nvCxnSpPr>
          <p:spPr bwMode="auto">
            <a:xfrm flipH="1" flipV="1">
              <a:off x="3352805" y="3741950"/>
              <a:ext cx="495295" cy="363325"/>
            </a:xfrm>
            <a:prstGeom prst="line">
              <a:avLst/>
            </a:prstGeom>
            <a:solidFill>
              <a:schemeClr val="accent1"/>
            </a:solidFill>
            <a:ln w="9525" cap="flat" cmpd="sng" algn="ctr">
              <a:solidFill>
                <a:schemeClr val="tx1"/>
              </a:solidFill>
              <a:prstDash val="solid"/>
              <a:round/>
              <a:headEnd type="none" w="med" len="med"/>
              <a:tailEnd type="none" w="lg" len="lg"/>
            </a:ln>
            <a:effectLst/>
          </p:spPr>
        </p:cxnSp>
        <p:grpSp>
          <p:nvGrpSpPr>
            <p:cNvPr id="47" name="Group 77"/>
            <p:cNvGrpSpPr>
              <a:grpSpLocks/>
            </p:cNvGrpSpPr>
            <p:nvPr/>
          </p:nvGrpSpPr>
          <p:grpSpPr bwMode="auto">
            <a:xfrm>
              <a:off x="5098594" y="4619177"/>
              <a:ext cx="1123950" cy="103188"/>
              <a:chOff x="1741479" y="4743444"/>
              <a:chExt cx="1123164" cy="103186"/>
            </a:xfrm>
          </p:grpSpPr>
          <p:cxnSp>
            <p:nvCxnSpPr>
              <p:cNvPr id="60" name="Straight Connector 40"/>
              <p:cNvCxnSpPr>
                <a:cxnSpLocks noChangeShapeType="1"/>
              </p:cNvCxnSpPr>
              <p:nvPr/>
            </p:nvCxnSpPr>
            <p:spPr bwMode="auto">
              <a:xfrm>
                <a:off x="1741479" y="4743444"/>
                <a:ext cx="1123164" cy="0"/>
              </a:xfrm>
              <a:prstGeom prst="line">
                <a:avLst/>
              </a:prstGeom>
              <a:noFill/>
              <a:ln w="28575" algn="ctr">
                <a:solidFill>
                  <a:schemeClr val="tx1"/>
                </a:solidFill>
                <a:round/>
                <a:headEnd/>
                <a:tailEnd type="none" w="lg" len="lg"/>
              </a:ln>
            </p:spPr>
          </p:cxnSp>
          <p:cxnSp>
            <p:nvCxnSpPr>
              <p:cNvPr id="62" name="Straight Connector 42"/>
              <p:cNvCxnSpPr>
                <a:cxnSpLocks noChangeShapeType="1"/>
              </p:cNvCxnSpPr>
              <p:nvPr/>
            </p:nvCxnSpPr>
            <p:spPr bwMode="auto">
              <a:xfrm rot="10800000" flipV="1">
                <a:off x="1741480" y="4743444"/>
                <a:ext cx="132743" cy="103186"/>
              </a:xfrm>
              <a:prstGeom prst="line">
                <a:avLst/>
              </a:prstGeom>
              <a:noFill/>
              <a:ln w="19050" algn="ctr">
                <a:solidFill>
                  <a:schemeClr val="tx1"/>
                </a:solidFill>
                <a:round/>
                <a:headEnd/>
                <a:tailEnd type="none" w="lg" len="lg"/>
              </a:ln>
            </p:spPr>
          </p:cxnSp>
          <p:cxnSp>
            <p:nvCxnSpPr>
              <p:cNvPr id="63" name="Straight Connector 43"/>
              <p:cNvCxnSpPr>
                <a:cxnSpLocks noChangeShapeType="1"/>
              </p:cNvCxnSpPr>
              <p:nvPr/>
            </p:nvCxnSpPr>
            <p:spPr bwMode="auto">
              <a:xfrm rot="10800000" flipV="1">
                <a:off x="1872952" y="4743444"/>
                <a:ext cx="132743" cy="103186"/>
              </a:xfrm>
              <a:prstGeom prst="line">
                <a:avLst/>
              </a:prstGeom>
              <a:noFill/>
              <a:ln w="19050" algn="ctr">
                <a:solidFill>
                  <a:schemeClr val="tx1"/>
                </a:solidFill>
                <a:round/>
                <a:headEnd/>
                <a:tailEnd type="none" w="lg" len="lg"/>
              </a:ln>
            </p:spPr>
          </p:cxnSp>
          <p:cxnSp>
            <p:nvCxnSpPr>
              <p:cNvPr id="64" name="Straight Connector 44"/>
              <p:cNvCxnSpPr>
                <a:cxnSpLocks noChangeShapeType="1"/>
              </p:cNvCxnSpPr>
              <p:nvPr/>
            </p:nvCxnSpPr>
            <p:spPr bwMode="auto">
              <a:xfrm rot="10800000" flipV="1">
                <a:off x="2004425" y="4743444"/>
                <a:ext cx="132743" cy="103186"/>
              </a:xfrm>
              <a:prstGeom prst="line">
                <a:avLst/>
              </a:prstGeom>
              <a:noFill/>
              <a:ln w="19050" algn="ctr">
                <a:solidFill>
                  <a:schemeClr val="tx1"/>
                </a:solidFill>
                <a:round/>
                <a:headEnd/>
                <a:tailEnd type="none" w="lg" len="lg"/>
              </a:ln>
            </p:spPr>
          </p:cxnSp>
          <p:cxnSp>
            <p:nvCxnSpPr>
              <p:cNvPr id="66" name="Straight Connector 45"/>
              <p:cNvCxnSpPr>
                <a:cxnSpLocks noChangeShapeType="1"/>
              </p:cNvCxnSpPr>
              <p:nvPr/>
            </p:nvCxnSpPr>
            <p:spPr bwMode="auto">
              <a:xfrm rot="10800000" flipV="1">
                <a:off x="2135897" y="4743444"/>
                <a:ext cx="132743" cy="103186"/>
              </a:xfrm>
              <a:prstGeom prst="line">
                <a:avLst/>
              </a:prstGeom>
              <a:noFill/>
              <a:ln w="19050" algn="ctr">
                <a:solidFill>
                  <a:schemeClr val="tx1"/>
                </a:solidFill>
                <a:round/>
                <a:headEnd/>
                <a:tailEnd type="none" w="lg" len="lg"/>
              </a:ln>
            </p:spPr>
          </p:cxnSp>
          <p:cxnSp>
            <p:nvCxnSpPr>
              <p:cNvPr id="68" name="Straight Connector 46"/>
              <p:cNvCxnSpPr>
                <a:cxnSpLocks noChangeShapeType="1"/>
              </p:cNvCxnSpPr>
              <p:nvPr/>
            </p:nvCxnSpPr>
            <p:spPr bwMode="auto">
              <a:xfrm rot="10800000" flipV="1">
                <a:off x="2267369" y="4743444"/>
                <a:ext cx="132743" cy="103186"/>
              </a:xfrm>
              <a:prstGeom prst="line">
                <a:avLst/>
              </a:prstGeom>
              <a:noFill/>
              <a:ln w="19050" algn="ctr">
                <a:solidFill>
                  <a:schemeClr val="tx1"/>
                </a:solidFill>
                <a:round/>
                <a:headEnd/>
                <a:tailEnd type="none" w="lg" len="lg"/>
              </a:ln>
            </p:spPr>
          </p:cxnSp>
          <p:cxnSp>
            <p:nvCxnSpPr>
              <p:cNvPr id="70" name="Straight Connector 47"/>
              <p:cNvCxnSpPr>
                <a:cxnSpLocks noChangeShapeType="1"/>
              </p:cNvCxnSpPr>
              <p:nvPr/>
            </p:nvCxnSpPr>
            <p:spPr bwMode="auto">
              <a:xfrm rot="10800000" flipV="1">
                <a:off x="2398841" y="4743444"/>
                <a:ext cx="132743" cy="103186"/>
              </a:xfrm>
              <a:prstGeom prst="line">
                <a:avLst/>
              </a:prstGeom>
              <a:noFill/>
              <a:ln w="19050" algn="ctr">
                <a:solidFill>
                  <a:schemeClr val="tx1"/>
                </a:solidFill>
                <a:round/>
                <a:headEnd/>
                <a:tailEnd type="none" w="lg" len="lg"/>
              </a:ln>
            </p:spPr>
          </p:cxnSp>
          <p:cxnSp>
            <p:nvCxnSpPr>
              <p:cNvPr id="72" name="Straight Connector 48"/>
              <p:cNvCxnSpPr>
                <a:cxnSpLocks noChangeShapeType="1"/>
              </p:cNvCxnSpPr>
              <p:nvPr/>
            </p:nvCxnSpPr>
            <p:spPr bwMode="auto">
              <a:xfrm rot="10800000" flipV="1">
                <a:off x="2530313" y="4743444"/>
                <a:ext cx="132743" cy="103186"/>
              </a:xfrm>
              <a:prstGeom prst="line">
                <a:avLst/>
              </a:prstGeom>
              <a:noFill/>
              <a:ln w="19050" algn="ctr">
                <a:solidFill>
                  <a:schemeClr val="tx1"/>
                </a:solidFill>
                <a:round/>
                <a:headEnd/>
                <a:tailEnd type="none" w="lg" len="lg"/>
              </a:ln>
            </p:spPr>
          </p:cxnSp>
          <p:cxnSp>
            <p:nvCxnSpPr>
              <p:cNvPr id="73" name="Straight Connector 49"/>
              <p:cNvCxnSpPr>
                <a:cxnSpLocks noChangeShapeType="1"/>
              </p:cNvCxnSpPr>
              <p:nvPr/>
            </p:nvCxnSpPr>
            <p:spPr bwMode="auto">
              <a:xfrm rot="10800000" flipV="1">
                <a:off x="2661787" y="4743444"/>
                <a:ext cx="132743" cy="103186"/>
              </a:xfrm>
              <a:prstGeom prst="line">
                <a:avLst/>
              </a:prstGeom>
              <a:noFill/>
              <a:ln w="19050" algn="ctr">
                <a:solidFill>
                  <a:schemeClr val="tx1"/>
                </a:solidFill>
                <a:round/>
                <a:headEnd/>
                <a:tailEnd type="none" w="lg" len="lg"/>
              </a:ln>
            </p:spPr>
          </p:cxnSp>
        </p:grpSp>
        <p:grpSp>
          <p:nvGrpSpPr>
            <p:cNvPr id="48" name="Group 77"/>
            <p:cNvGrpSpPr>
              <a:grpSpLocks/>
            </p:cNvGrpSpPr>
            <p:nvPr/>
          </p:nvGrpSpPr>
          <p:grpSpPr bwMode="auto">
            <a:xfrm>
              <a:off x="2997657" y="4619177"/>
              <a:ext cx="1123950" cy="103188"/>
              <a:chOff x="1741479" y="4743444"/>
              <a:chExt cx="1123164" cy="103186"/>
            </a:xfrm>
          </p:grpSpPr>
          <p:cxnSp>
            <p:nvCxnSpPr>
              <p:cNvPr id="75" name="Straight Connector 40"/>
              <p:cNvCxnSpPr>
                <a:cxnSpLocks noChangeShapeType="1"/>
              </p:cNvCxnSpPr>
              <p:nvPr/>
            </p:nvCxnSpPr>
            <p:spPr bwMode="auto">
              <a:xfrm>
                <a:off x="1741479" y="4743444"/>
                <a:ext cx="1123164" cy="0"/>
              </a:xfrm>
              <a:prstGeom prst="line">
                <a:avLst/>
              </a:prstGeom>
              <a:noFill/>
              <a:ln w="28575" algn="ctr">
                <a:solidFill>
                  <a:schemeClr val="tx1"/>
                </a:solidFill>
                <a:round/>
                <a:headEnd/>
                <a:tailEnd type="none" w="lg" len="lg"/>
              </a:ln>
            </p:spPr>
          </p:cxnSp>
          <p:cxnSp>
            <p:nvCxnSpPr>
              <p:cNvPr id="77" name="Straight Connector 42"/>
              <p:cNvCxnSpPr>
                <a:cxnSpLocks noChangeShapeType="1"/>
              </p:cNvCxnSpPr>
              <p:nvPr/>
            </p:nvCxnSpPr>
            <p:spPr bwMode="auto">
              <a:xfrm rot="10800000" flipV="1">
                <a:off x="1741480" y="4743444"/>
                <a:ext cx="132743" cy="103186"/>
              </a:xfrm>
              <a:prstGeom prst="line">
                <a:avLst/>
              </a:prstGeom>
              <a:noFill/>
              <a:ln w="19050" algn="ctr">
                <a:solidFill>
                  <a:schemeClr val="tx1"/>
                </a:solidFill>
                <a:round/>
                <a:headEnd/>
                <a:tailEnd type="none" w="lg" len="lg"/>
              </a:ln>
            </p:spPr>
          </p:cxnSp>
          <p:cxnSp>
            <p:nvCxnSpPr>
              <p:cNvPr id="79" name="Straight Connector 43"/>
              <p:cNvCxnSpPr>
                <a:cxnSpLocks noChangeShapeType="1"/>
              </p:cNvCxnSpPr>
              <p:nvPr/>
            </p:nvCxnSpPr>
            <p:spPr bwMode="auto">
              <a:xfrm rot="10800000" flipV="1">
                <a:off x="1872952" y="4743444"/>
                <a:ext cx="132743" cy="103186"/>
              </a:xfrm>
              <a:prstGeom prst="line">
                <a:avLst/>
              </a:prstGeom>
              <a:noFill/>
              <a:ln w="19050" algn="ctr">
                <a:solidFill>
                  <a:schemeClr val="tx1"/>
                </a:solidFill>
                <a:round/>
                <a:headEnd/>
                <a:tailEnd type="none" w="lg" len="lg"/>
              </a:ln>
            </p:spPr>
          </p:cxnSp>
          <p:cxnSp>
            <p:nvCxnSpPr>
              <p:cNvPr id="80" name="Straight Connector 44"/>
              <p:cNvCxnSpPr>
                <a:cxnSpLocks noChangeShapeType="1"/>
              </p:cNvCxnSpPr>
              <p:nvPr/>
            </p:nvCxnSpPr>
            <p:spPr bwMode="auto">
              <a:xfrm rot="10800000" flipV="1">
                <a:off x="2004425" y="4743444"/>
                <a:ext cx="132743" cy="103186"/>
              </a:xfrm>
              <a:prstGeom prst="line">
                <a:avLst/>
              </a:prstGeom>
              <a:noFill/>
              <a:ln w="19050" algn="ctr">
                <a:solidFill>
                  <a:schemeClr val="tx1"/>
                </a:solidFill>
                <a:round/>
                <a:headEnd/>
                <a:tailEnd type="none" w="lg" len="lg"/>
              </a:ln>
            </p:spPr>
          </p:cxnSp>
          <p:cxnSp>
            <p:nvCxnSpPr>
              <p:cNvPr id="81" name="Straight Connector 45"/>
              <p:cNvCxnSpPr>
                <a:cxnSpLocks noChangeShapeType="1"/>
              </p:cNvCxnSpPr>
              <p:nvPr/>
            </p:nvCxnSpPr>
            <p:spPr bwMode="auto">
              <a:xfrm rot="10800000" flipV="1">
                <a:off x="2135897" y="4743444"/>
                <a:ext cx="132743" cy="103186"/>
              </a:xfrm>
              <a:prstGeom prst="line">
                <a:avLst/>
              </a:prstGeom>
              <a:noFill/>
              <a:ln w="19050" algn="ctr">
                <a:solidFill>
                  <a:schemeClr val="tx1"/>
                </a:solidFill>
                <a:round/>
                <a:headEnd/>
                <a:tailEnd type="none" w="lg" len="lg"/>
              </a:ln>
            </p:spPr>
          </p:cxnSp>
          <p:cxnSp>
            <p:nvCxnSpPr>
              <p:cNvPr id="82" name="Straight Connector 46"/>
              <p:cNvCxnSpPr>
                <a:cxnSpLocks noChangeShapeType="1"/>
              </p:cNvCxnSpPr>
              <p:nvPr/>
            </p:nvCxnSpPr>
            <p:spPr bwMode="auto">
              <a:xfrm rot="10800000" flipV="1">
                <a:off x="2267369" y="4743444"/>
                <a:ext cx="132743" cy="103186"/>
              </a:xfrm>
              <a:prstGeom prst="line">
                <a:avLst/>
              </a:prstGeom>
              <a:noFill/>
              <a:ln w="19050" algn="ctr">
                <a:solidFill>
                  <a:schemeClr val="tx1"/>
                </a:solidFill>
                <a:round/>
                <a:headEnd/>
                <a:tailEnd type="none" w="lg" len="lg"/>
              </a:ln>
            </p:spPr>
          </p:cxnSp>
          <p:cxnSp>
            <p:nvCxnSpPr>
              <p:cNvPr id="83" name="Straight Connector 47"/>
              <p:cNvCxnSpPr>
                <a:cxnSpLocks noChangeShapeType="1"/>
              </p:cNvCxnSpPr>
              <p:nvPr/>
            </p:nvCxnSpPr>
            <p:spPr bwMode="auto">
              <a:xfrm rot="10800000" flipV="1">
                <a:off x="2398841" y="4743444"/>
                <a:ext cx="132743" cy="103186"/>
              </a:xfrm>
              <a:prstGeom prst="line">
                <a:avLst/>
              </a:prstGeom>
              <a:noFill/>
              <a:ln w="19050" algn="ctr">
                <a:solidFill>
                  <a:schemeClr val="tx1"/>
                </a:solidFill>
                <a:round/>
                <a:headEnd/>
                <a:tailEnd type="none" w="lg" len="lg"/>
              </a:ln>
            </p:spPr>
          </p:cxnSp>
          <p:cxnSp>
            <p:nvCxnSpPr>
              <p:cNvPr id="84" name="Straight Connector 48"/>
              <p:cNvCxnSpPr>
                <a:cxnSpLocks noChangeShapeType="1"/>
              </p:cNvCxnSpPr>
              <p:nvPr/>
            </p:nvCxnSpPr>
            <p:spPr bwMode="auto">
              <a:xfrm rot="10800000" flipV="1">
                <a:off x="2530313" y="4743444"/>
                <a:ext cx="132743" cy="103186"/>
              </a:xfrm>
              <a:prstGeom prst="line">
                <a:avLst/>
              </a:prstGeom>
              <a:noFill/>
              <a:ln w="19050" algn="ctr">
                <a:solidFill>
                  <a:schemeClr val="tx1"/>
                </a:solidFill>
                <a:round/>
                <a:headEnd/>
                <a:tailEnd type="none" w="lg" len="lg"/>
              </a:ln>
            </p:spPr>
          </p:cxnSp>
          <p:cxnSp>
            <p:nvCxnSpPr>
              <p:cNvPr id="85" name="Straight Connector 49"/>
              <p:cNvCxnSpPr>
                <a:cxnSpLocks noChangeShapeType="1"/>
              </p:cNvCxnSpPr>
              <p:nvPr/>
            </p:nvCxnSpPr>
            <p:spPr bwMode="auto">
              <a:xfrm rot="10800000" flipV="1">
                <a:off x="2661787" y="4743444"/>
                <a:ext cx="132743" cy="103186"/>
              </a:xfrm>
              <a:prstGeom prst="line">
                <a:avLst/>
              </a:prstGeom>
              <a:noFill/>
              <a:ln w="19050" algn="ctr">
                <a:solidFill>
                  <a:schemeClr val="tx1"/>
                </a:solidFill>
                <a:round/>
                <a:headEnd/>
                <a:tailEnd type="none" w="lg" len="lg"/>
              </a:ln>
            </p:spPr>
          </p:cxnSp>
        </p:grpSp>
      </p:grpSp>
      <p:sp>
        <p:nvSpPr>
          <p:cNvPr id="96" name="Freeform 95"/>
          <p:cNvSpPr/>
          <p:nvPr/>
        </p:nvSpPr>
        <p:spPr bwMode="auto">
          <a:xfrm>
            <a:off x="4690947" y="4305612"/>
            <a:ext cx="1023433" cy="1065561"/>
          </a:xfrm>
          <a:custGeom>
            <a:avLst/>
            <a:gdLst>
              <a:gd name="connsiteX0" fmla="*/ 37170 w 1023433"/>
              <a:gd name="connsiteY0" fmla="*/ 24780 h 1065561"/>
              <a:gd name="connsiteX1" fmla="*/ 780585 w 1023433"/>
              <a:gd name="connsiteY1" fmla="*/ 24780 h 1065561"/>
              <a:gd name="connsiteX2" fmla="*/ 996175 w 1023433"/>
              <a:gd name="connsiteY2" fmla="*/ 173463 h 1065561"/>
              <a:gd name="connsiteX3" fmla="*/ 921833 w 1023433"/>
              <a:gd name="connsiteY3" fmla="*/ 426224 h 1065561"/>
              <a:gd name="connsiteX4" fmla="*/ 386575 w 1023433"/>
              <a:gd name="connsiteY4" fmla="*/ 760761 h 1065561"/>
              <a:gd name="connsiteX5" fmla="*/ 148682 w 1023433"/>
              <a:gd name="connsiteY5" fmla="*/ 954049 h 1065561"/>
              <a:gd name="connsiteX6" fmla="*/ 22302 w 1023433"/>
              <a:gd name="connsiteY6" fmla="*/ 1013522 h 1065561"/>
              <a:gd name="connsiteX7" fmla="*/ 14868 w 1023433"/>
              <a:gd name="connsiteY7" fmla="*/ 641814 h 1065561"/>
              <a:gd name="connsiteX8" fmla="*/ 7433 w 1023433"/>
              <a:gd name="connsiteY8" fmla="*/ 166029 h 10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433" h="1065561">
                <a:moveTo>
                  <a:pt x="37170" y="24780"/>
                </a:moveTo>
                <a:cubicBezTo>
                  <a:pt x="328960" y="12390"/>
                  <a:pt x="620751" y="0"/>
                  <a:pt x="780585" y="24780"/>
                </a:cubicBezTo>
                <a:cubicBezTo>
                  <a:pt x="940419" y="49561"/>
                  <a:pt x="972634" y="106556"/>
                  <a:pt x="996175" y="173463"/>
                </a:cubicBezTo>
                <a:cubicBezTo>
                  <a:pt x="1019716" y="240370"/>
                  <a:pt x="1023433" y="328341"/>
                  <a:pt x="921833" y="426224"/>
                </a:cubicBezTo>
                <a:cubicBezTo>
                  <a:pt x="820233" y="524107"/>
                  <a:pt x="515433" y="672790"/>
                  <a:pt x="386575" y="760761"/>
                </a:cubicBezTo>
                <a:cubicBezTo>
                  <a:pt x="257717" y="848732"/>
                  <a:pt x="209394" y="911922"/>
                  <a:pt x="148682" y="954049"/>
                </a:cubicBezTo>
                <a:cubicBezTo>
                  <a:pt x="87970" y="996176"/>
                  <a:pt x="44604" y="1065561"/>
                  <a:pt x="22302" y="1013522"/>
                </a:cubicBezTo>
                <a:cubicBezTo>
                  <a:pt x="0" y="961483"/>
                  <a:pt x="17346" y="783063"/>
                  <a:pt x="14868" y="641814"/>
                </a:cubicBezTo>
                <a:cubicBezTo>
                  <a:pt x="12390" y="500565"/>
                  <a:pt x="9911" y="333297"/>
                  <a:pt x="7433" y="166029"/>
                </a:cubicBezTo>
              </a:path>
            </a:pathLst>
          </a:custGeom>
          <a:noFill/>
          <a:ln w="19050" cap="flat" cmpd="sng" algn="ctr">
            <a:solidFill>
              <a:srgbClr val="FF0000"/>
            </a:solidFill>
            <a:prstDash val="solid"/>
            <a:round/>
            <a:headEnd type="none" w="med" len="med"/>
            <a:tailEnd type="triangle" w="med" len="med"/>
          </a:ln>
          <a:effectLst/>
        </p:spPr>
        <p:txBody>
          <a:bodyPr rtlCol="0" anchor="ctr"/>
          <a:lstStyle/>
          <a:p>
            <a:pPr algn="ctr"/>
            <a:endParaRPr lang="en-US"/>
          </a:p>
        </p:txBody>
      </p:sp>
      <p:sp>
        <p:nvSpPr>
          <p:cNvPr id="97" name="Freeform 96"/>
          <p:cNvSpPr/>
          <p:nvPr/>
        </p:nvSpPr>
        <p:spPr bwMode="auto">
          <a:xfrm flipH="1">
            <a:off x="3430860" y="4305612"/>
            <a:ext cx="1023433" cy="1065561"/>
          </a:xfrm>
          <a:custGeom>
            <a:avLst/>
            <a:gdLst>
              <a:gd name="connsiteX0" fmla="*/ 37170 w 1023433"/>
              <a:gd name="connsiteY0" fmla="*/ 24780 h 1065561"/>
              <a:gd name="connsiteX1" fmla="*/ 780585 w 1023433"/>
              <a:gd name="connsiteY1" fmla="*/ 24780 h 1065561"/>
              <a:gd name="connsiteX2" fmla="*/ 996175 w 1023433"/>
              <a:gd name="connsiteY2" fmla="*/ 173463 h 1065561"/>
              <a:gd name="connsiteX3" fmla="*/ 921833 w 1023433"/>
              <a:gd name="connsiteY3" fmla="*/ 426224 h 1065561"/>
              <a:gd name="connsiteX4" fmla="*/ 386575 w 1023433"/>
              <a:gd name="connsiteY4" fmla="*/ 760761 h 1065561"/>
              <a:gd name="connsiteX5" fmla="*/ 148682 w 1023433"/>
              <a:gd name="connsiteY5" fmla="*/ 954049 h 1065561"/>
              <a:gd name="connsiteX6" fmla="*/ 22302 w 1023433"/>
              <a:gd name="connsiteY6" fmla="*/ 1013522 h 1065561"/>
              <a:gd name="connsiteX7" fmla="*/ 14868 w 1023433"/>
              <a:gd name="connsiteY7" fmla="*/ 641814 h 1065561"/>
              <a:gd name="connsiteX8" fmla="*/ 7433 w 1023433"/>
              <a:gd name="connsiteY8" fmla="*/ 166029 h 10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433" h="1065561">
                <a:moveTo>
                  <a:pt x="37170" y="24780"/>
                </a:moveTo>
                <a:cubicBezTo>
                  <a:pt x="328960" y="12390"/>
                  <a:pt x="620751" y="0"/>
                  <a:pt x="780585" y="24780"/>
                </a:cubicBezTo>
                <a:cubicBezTo>
                  <a:pt x="940419" y="49561"/>
                  <a:pt x="972634" y="106556"/>
                  <a:pt x="996175" y="173463"/>
                </a:cubicBezTo>
                <a:cubicBezTo>
                  <a:pt x="1019716" y="240370"/>
                  <a:pt x="1023433" y="328341"/>
                  <a:pt x="921833" y="426224"/>
                </a:cubicBezTo>
                <a:cubicBezTo>
                  <a:pt x="820233" y="524107"/>
                  <a:pt x="515433" y="672790"/>
                  <a:pt x="386575" y="760761"/>
                </a:cubicBezTo>
                <a:cubicBezTo>
                  <a:pt x="257717" y="848732"/>
                  <a:pt x="209394" y="911922"/>
                  <a:pt x="148682" y="954049"/>
                </a:cubicBezTo>
                <a:cubicBezTo>
                  <a:pt x="87970" y="996176"/>
                  <a:pt x="44604" y="1065561"/>
                  <a:pt x="22302" y="1013522"/>
                </a:cubicBezTo>
                <a:cubicBezTo>
                  <a:pt x="0" y="961483"/>
                  <a:pt x="17346" y="783063"/>
                  <a:pt x="14868" y="641814"/>
                </a:cubicBezTo>
                <a:cubicBezTo>
                  <a:pt x="12390" y="500565"/>
                  <a:pt x="9911" y="333297"/>
                  <a:pt x="7433" y="166029"/>
                </a:cubicBezTo>
              </a:path>
            </a:pathLst>
          </a:custGeom>
          <a:noFill/>
          <a:ln w="19050" cap="flat" cmpd="sng" algn="ctr">
            <a:solidFill>
              <a:srgbClr val="FF0000"/>
            </a:solidFill>
            <a:prstDash val="solid"/>
            <a:round/>
            <a:headEnd type="none" w="med" len="med"/>
            <a:tailEnd type="triangle" w="med" len="med"/>
          </a:ln>
          <a:effectLst/>
        </p:spPr>
        <p:txBody>
          <a:bodyPr rtlCol="0" anchor="ctr"/>
          <a:lstStyle/>
          <a:p>
            <a:pPr algn="ctr"/>
            <a:endParaRPr lang="en-US"/>
          </a:p>
        </p:txBody>
      </p:sp>
      <p:grpSp>
        <p:nvGrpSpPr>
          <p:cNvPr id="102" name="Group 101"/>
          <p:cNvGrpSpPr/>
          <p:nvPr/>
        </p:nvGrpSpPr>
        <p:grpSpPr>
          <a:xfrm>
            <a:off x="3953730" y="4750420"/>
            <a:ext cx="1139870" cy="282502"/>
            <a:chOff x="3953730" y="4750420"/>
            <a:chExt cx="1139870" cy="282502"/>
          </a:xfrm>
        </p:grpSpPr>
        <p:sp>
          <p:nvSpPr>
            <p:cNvPr id="98" name="Curved Left Arrow 93"/>
            <p:cNvSpPr>
              <a:spLocks noChangeArrowheads="1"/>
            </p:cNvSpPr>
            <p:nvPr/>
          </p:nvSpPr>
          <p:spPr bwMode="auto">
            <a:xfrm rot="5400000" flipV="1">
              <a:off x="4318622" y="4392965"/>
              <a:ext cx="275065" cy="1004850"/>
            </a:xfrm>
            <a:prstGeom prst="curvedLeftArrow">
              <a:avLst>
                <a:gd name="adj1" fmla="val 49999"/>
                <a:gd name="adj2" fmla="val 89018"/>
                <a:gd name="adj3" fmla="val 34677"/>
              </a:avLst>
            </a:prstGeom>
            <a:solidFill>
              <a:srgbClr val="FF0000"/>
            </a:solidFill>
            <a:ln w="9525" algn="ctr">
              <a:solidFill>
                <a:schemeClr val="tx1"/>
              </a:solidFill>
              <a:round/>
              <a:headEnd/>
              <a:tailEnd/>
            </a:ln>
            <a:scene3d>
              <a:camera prst="orthographicFront">
                <a:rot lat="0" lon="600000" rev="0"/>
              </a:camera>
              <a:lightRig rig="threePt" dir="t"/>
            </a:scene3d>
          </p:spPr>
          <p:txBody>
            <a:bodyPr/>
            <a:lstStyle/>
            <a:p>
              <a:endParaRPr lang="en-US"/>
            </a:p>
          </p:txBody>
        </p:sp>
        <p:graphicFrame>
          <p:nvGraphicFramePr>
            <p:cNvPr id="684034" name="Object 4"/>
            <p:cNvGraphicFramePr>
              <a:graphicFrameLocks noChangeAspect="1"/>
            </p:cNvGraphicFramePr>
            <p:nvPr/>
          </p:nvGraphicFramePr>
          <p:xfrm>
            <a:off x="4902199" y="4750420"/>
            <a:ext cx="191401" cy="256477"/>
          </p:xfrm>
          <a:graphic>
            <a:graphicData uri="http://schemas.openxmlformats.org/presentationml/2006/ole">
              <p:oleObj spid="_x0000_s684034" name="Equation" r:id="rId3" imgW="152280" imgH="203040" progId="Equation.3">
                <p:embed/>
              </p:oleObj>
            </a:graphicData>
          </a:graphic>
        </p:graphicFrame>
      </p:grpSp>
      <p:sp>
        <p:nvSpPr>
          <p:cNvPr id="103" name="TextBox 102"/>
          <p:cNvSpPr txBox="1"/>
          <p:nvPr/>
        </p:nvSpPr>
        <p:spPr>
          <a:xfrm>
            <a:off x="3828585" y="4252332"/>
            <a:ext cx="264816" cy="338554"/>
          </a:xfrm>
          <a:prstGeom prst="rect">
            <a:avLst/>
          </a:prstGeom>
          <a:noFill/>
        </p:spPr>
        <p:txBody>
          <a:bodyPr wrap="none" rtlCol="0">
            <a:spAutoFit/>
          </a:bodyPr>
          <a:lstStyle/>
          <a:p>
            <a:r>
              <a:rPr lang="en-US" i="1" dirty="0" smtClean="0">
                <a:solidFill>
                  <a:srgbClr val="FF0000"/>
                </a:solidFill>
                <a:latin typeface="Times New Roman" pitchFamily="18" charset="0"/>
                <a:cs typeface="Times New Roman" pitchFamily="18" charset="0"/>
              </a:rPr>
              <a:t>I</a:t>
            </a:r>
            <a:endParaRPr lang="en-US" i="1" dirty="0">
              <a:solidFill>
                <a:srgbClr val="FF0000"/>
              </a:solidFill>
              <a:latin typeface="Times New Roman" pitchFamily="18" charset="0"/>
              <a:cs typeface="Times New Roman" pitchFamily="18" charset="0"/>
            </a:endParaRPr>
          </a:p>
        </p:txBody>
      </p:sp>
      <p:sp>
        <p:nvSpPr>
          <p:cNvPr id="104" name="TextBox 103"/>
          <p:cNvSpPr txBox="1"/>
          <p:nvPr/>
        </p:nvSpPr>
        <p:spPr>
          <a:xfrm>
            <a:off x="5051502" y="4252332"/>
            <a:ext cx="264816" cy="338554"/>
          </a:xfrm>
          <a:prstGeom prst="rect">
            <a:avLst/>
          </a:prstGeom>
          <a:noFill/>
        </p:spPr>
        <p:txBody>
          <a:bodyPr wrap="none" rtlCol="0">
            <a:spAutoFit/>
          </a:bodyPr>
          <a:lstStyle/>
          <a:p>
            <a:r>
              <a:rPr lang="en-US" i="1" dirty="0" smtClean="0">
                <a:solidFill>
                  <a:srgbClr val="FF0000"/>
                </a:solidFill>
                <a:latin typeface="Times New Roman" pitchFamily="18" charset="0"/>
                <a:cs typeface="Times New Roman" pitchFamily="18" charset="0"/>
              </a:rPr>
              <a:t>I</a:t>
            </a:r>
            <a:endParaRPr lang="en-US"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
                                            <p:txEl>
                                              <p:pRg st="1" end="1"/>
                                            </p:txEl>
                                          </p:spTgt>
                                        </p:tgtEl>
                                        <p:attrNameLst>
                                          <p:attrName>style.visibility</p:attrName>
                                        </p:attrNameLst>
                                      </p:cBhvr>
                                      <p:to>
                                        <p:strVal val="visible"/>
                                      </p:to>
                                    </p:set>
                                    <p:animEffect transition="in" filter="blinds(horizontal)">
                                      <p:cBhvr>
                                        <p:cTn id="7" dur="500"/>
                                        <p:tgtEl>
                                          <p:spTgt spid="6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1">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1">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3"/>
                                        </p:tgtEl>
                                        <p:attrNameLst>
                                          <p:attrName>style.visibility</p:attrName>
                                        </p:attrNameLst>
                                      </p:cBhvr>
                                      <p:to>
                                        <p:strVal val="visible"/>
                                      </p:to>
                                    </p:set>
                                    <p:animEffect transition="in" filter="blinds(horizontal)">
                                      <p:cBhvr>
                                        <p:cTn id="26" dur="500"/>
                                        <p:tgtEl>
                                          <p:spTgt spid="10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blinds(horizontal)">
                                      <p:cBhvr>
                                        <p:cTn id="29" dur="500"/>
                                        <p:tgtEl>
                                          <p:spTgt spid="9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blinds(horizontal)">
                                      <p:cBhvr>
                                        <p:cTn id="32" dur="500"/>
                                        <p:tgtEl>
                                          <p:spTgt spid="104"/>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blinds(horizontal)">
                                      <p:cBhvr>
                                        <p:cTn id="35" dur="500"/>
                                        <p:tgtEl>
                                          <p:spTgt spid="9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1">
                                            <p:txEl>
                                              <p:pRg st="4" end="4"/>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02"/>
                                        </p:tgtEl>
                                        <p:attrNameLst>
                                          <p:attrName>style.visibility</p:attrName>
                                        </p:attrNameLst>
                                      </p:cBhvr>
                                      <p:to>
                                        <p:strVal val="visible"/>
                                      </p:to>
                                    </p:set>
                                    <p:animEffect transition="in" filter="blinds(horizontal)">
                                      <p:cBhvr>
                                        <p:cTn id="44"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P spid="103" grpId="0"/>
      <p:bldP spid="10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 name="Straight Connector 96"/>
          <p:cNvCxnSpPr/>
          <p:nvPr/>
        </p:nvCxnSpPr>
        <p:spPr bwMode="auto">
          <a:xfrm>
            <a:off x="4977607" y="4161077"/>
            <a:ext cx="407983" cy="0"/>
          </a:xfrm>
          <a:prstGeom prst="line">
            <a:avLst/>
          </a:prstGeom>
          <a:solidFill>
            <a:schemeClr val="accent1"/>
          </a:solidFill>
          <a:ln w="57150" cap="flat" cmpd="sng" algn="ctr">
            <a:solidFill>
              <a:schemeClr val="tx1"/>
            </a:solidFill>
            <a:prstDash val="solid"/>
            <a:round/>
            <a:headEnd type="none" w="med" len="med"/>
            <a:tailEnd type="none" w="lg" len="lg"/>
          </a:ln>
          <a:effectLst/>
        </p:spPr>
      </p:cxnSp>
      <p:cxnSp>
        <p:nvCxnSpPr>
          <p:cNvPr id="104" name="Straight Connector 103"/>
          <p:cNvCxnSpPr/>
          <p:nvPr/>
        </p:nvCxnSpPr>
        <p:spPr bwMode="auto">
          <a:xfrm>
            <a:off x="3771905" y="4161076"/>
            <a:ext cx="394489" cy="1"/>
          </a:xfrm>
          <a:prstGeom prst="line">
            <a:avLst/>
          </a:prstGeom>
          <a:solidFill>
            <a:schemeClr val="accent1"/>
          </a:solidFill>
          <a:ln w="57150" cap="flat" cmpd="sng" algn="ctr">
            <a:solidFill>
              <a:schemeClr val="tx1"/>
            </a:solidFill>
            <a:prstDash val="solid"/>
            <a:round/>
            <a:headEnd type="none" w="med" len="med"/>
            <a:tailEnd type="none" w="lg" len="lg"/>
          </a:ln>
          <a:effectLst/>
        </p:spPr>
      </p:cxnSp>
      <p:sp>
        <p:nvSpPr>
          <p:cNvPr id="2" name="Title 1"/>
          <p:cNvSpPr>
            <a:spLocks noGrp="1"/>
          </p:cNvSpPr>
          <p:nvPr>
            <p:ph type="title"/>
          </p:nvPr>
        </p:nvSpPr>
        <p:spPr/>
        <p:txBody>
          <a:bodyPr/>
          <a:lstStyle/>
          <a:p>
            <a:r>
              <a:rPr lang="en-US" dirty="0" smtClean="0"/>
              <a:t>Single Point Ground (cont.)</a:t>
            </a:r>
            <a:endParaRPr lang="en-US" dirty="0"/>
          </a:p>
        </p:txBody>
      </p:sp>
      <p:sp>
        <p:nvSpPr>
          <p:cNvPr id="61" name="Content Placeholder 60"/>
          <p:cNvSpPr>
            <a:spLocks noGrp="1"/>
          </p:cNvSpPr>
          <p:nvPr>
            <p:ph idx="1"/>
          </p:nvPr>
        </p:nvSpPr>
        <p:spPr>
          <a:xfrm>
            <a:off x="157163" y="1066800"/>
            <a:ext cx="8796337" cy="1847385"/>
          </a:xfrm>
        </p:spPr>
        <p:txBody>
          <a:bodyPr/>
          <a:lstStyle/>
          <a:p>
            <a:r>
              <a:rPr lang="en-US" dirty="0" smtClean="0"/>
              <a:t>“Isolation” allows potential difference to form between conductors</a:t>
            </a:r>
          </a:p>
          <a:p>
            <a:pPr lvl="1"/>
            <a:r>
              <a:rPr lang="en-US" dirty="0" smtClean="0"/>
              <a:t>Allows common mode current to flow across stray capacitance</a:t>
            </a:r>
          </a:p>
          <a:p>
            <a:pPr lvl="1"/>
            <a:r>
              <a:rPr lang="en-US" dirty="0" smtClean="0"/>
              <a:t>Causes radiated fields</a:t>
            </a:r>
          </a:p>
          <a:p>
            <a:r>
              <a:rPr lang="en-US" dirty="0" smtClean="0">
                <a:solidFill>
                  <a:srgbClr val="FF0000"/>
                </a:solidFill>
              </a:rPr>
              <a:t>“Single point ground” is ineffective and impractical at high frequencies!!!</a:t>
            </a:r>
          </a:p>
        </p:txBody>
      </p:sp>
      <p:grpSp>
        <p:nvGrpSpPr>
          <p:cNvPr id="3" name="Group 95"/>
          <p:cNvGrpSpPr/>
          <p:nvPr/>
        </p:nvGrpSpPr>
        <p:grpSpPr>
          <a:xfrm>
            <a:off x="3174774" y="4582912"/>
            <a:ext cx="373968" cy="1023257"/>
            <a:chOff x="5624060" y="3592286"/>
            <a:chExt cx="373968" cy="1023257"/>
          </a:xfrm>
        </p:grpSpPr>
        <p:grpSp>
          <p:nvGrpSpPr>
            <p:cNvPr id="6" name="Group 159"/>
            <p:cNvGrpSpPr>
              <a:grpSpLocks/>
            </p:cNvGrpSpPr>
            <p:nvPr/>
          </p:nvGrpSpPr>
          <p:grpSpPr bwMode="auto">
            <a:xfrm>
              <a:off x="5624060" y="4021137"/>
              <a:ext cx="373968" cy="280476"/>
              <a:chOff x="3429000" y="3124200"/>
              <a:chExt cx="304800" cy="228600"/>
            </a:xfrm>
          </p:grpSpPr>
          <p:cxnSp>
            <p:nvCxnSpPr>
              <p:cNvPr id="100" name="Straight Connector 160"/>
              <p:cNvCxnSpPr>
                <a:cxnSpLocks noChangeShapeType="1"/>
              </p:cNvCxnSpPr>
              <p:nvPr/>
            </p:nvCxnSpPr>
            <p:spPr bwMode="auto">
              <a:xfrm>
                <a:off x="3429000" y="3200400"/>
                <a:ext cx="304800" cy="0"/>
              </a:xfrm>
              <a:prstGeom prst="line">
                <a:avLst/>
              </a:prstGeom>
              <a:noFill/>
              <a:ln w="19050" algn="ctr">
                <a:solidFill>
                  <a:srgbClr val="0000FF"/>
                </a:solidFill>
                <a:round/>
                <a:headEnd/>
                <a:tailEnd type="none" w="lg" len="lg"/>
              </a:ln>
            </p:spPr>
          </p:cxnSp>
          <p:cxnSp>
            <p:nvCxnSpPr>
              <p:cNvPr id="101" name="Straight Connector 161"/>
              <p:cNvCxnSpPr>
                <a:cxnSpLocks noChangeShapeType="1"/>
              </p:cNvCxnSpPr>
              <p:nvPr/>
            </p:nvCxnSpPr>
            <p:spPr bwMode="auto">
              <a:xfrm>
                <a:off x="3429000" y="3276600"/>
                <a:ext cx="304800" cy="0"/>
              </a:xfrm>
              <a:prstGeom prst="line">
                <a:avLst/>
              </a:prstGeom>
              <a:noFill/>
              <a:ln w="19050" algn="ctr">
                <a:solidFill>
                  <a:srgbClr val="0000FF"/>
                </a:solidFill>
                <a:round/>
                <a:headEnd/>
                <a:tailEnd type="none" w="lg" len="lg"/>
              </a:ln>
            </p:spPr>
          </p:cxnSp>
          <p:cxnSp>
            <p:nvCxnSpPr>
              <p:cNvPr id="102" name="Straight Connector 162"/>
              <p:cNvCxnSpPr>
                <a:cxnSpLocks noChangeShapeType="1"/>
              </p:cNvCxnSpPr>
              <p:nvPr/>
            </p:nvCxnSpPr>
            <p:spPr bwMode="auto">
              <a:xfrm rot="5400000" flipH="1" flipV="1">
                <a:off x="3543300" y="3162300"/>
                <a:ext cx="76200" cy="0"/>
              </a:xfrm>
              <a:prstGeom prst="line">
                <a:avLst/>
              </a:prstGeom>
              <a:noFill/>
              <a:ln w="19050" algn="ctr">
                <a:solidFill>
                  <a:srgbClr val="0000FF"/>
                </a:solidFill>
                <a:round/>
                <a:headEnd/>
                <a:tailEnd type="none" w="lg" len="lg"/>
              </a:ln>
            </p:spPr>
          </p:cxnSp>
          <p:cxnSp>
            <p:nvCxnSpPr>
              <p:cNvPr id="103" name="Straight Connector 163"/>
              <p:cNvCxnSpPr>
                <a:cxnSpLocks noChangeShapeType="1"/>
              </p:cNvCxnSpPr>
              <p:nvPr/>
            </p:nvCxnSpPr>
            <p:spPr bwMode="auto">
              <a:xfrm rot="5400000">
                <a:off x="3543300" y="3314700"/>
                <a:ext cx="76200" cy="0"/>
              </a:xfrm>
              <a:prstGeom prst="line">
                <a:avLst/>
              </a:prstGeom>
              <a:noFill/>
              <a:ln w="19050" algn="ctr">
                <a:solidFill>
                  <a:srgbClr val="0000FF"/>
                </a:solidFill>
                <a:round/>
                <a:headEnd/>
                <a:tailEnd type="none" w="lg" len="lg"/>
              </a:ln>
            </p:spPr>
          </p:cxnSp>
        </p:grpSp>
        <p:cxnSp>
          <p:nvCxnSpPr>
            <p:cNvPr id="98" name="Straight Connector 97"/>
            <p:cNvCxnSpPr/>
            <p:nvPr/>
          </p:nvCxnSpPr>
          <p:spPr bwMode="auto">
            <a:xfrm flipV="1">
              <a:off x="5811044" y="3592286"/>
              <a:ext cx="0" cy="435428"/>
            </a:xfrm>
            <a:prstGeom prst="line">
              <a:avLst/>
            </a:prstGeom>
            <a:solidFill>
              <a:schemeClr val="accent1"/>
            </a:solidFill>
            <a:ln w="19050" cap="flat" cmpd="sng" algn="ctr">
              <a:solidFill>
                <a:srgbClr val="0000FF"/>
              </a:solidFill>
              <a:prstDash val="solid"/>
              <a:round/>
              <a:headEnd type="none" w="med" len="med"/>
              <a:tailEnd type="none" w="lg" len="lg"/>
            </a:ln>
            <a:effectLst/>
          </p:spPr>
        </p:cxnSp>
        <p:cxnSp>
          <p:nvCxnSpPr>
            <p:cNvPr id="99" name="Straight Connector 98"/>
            <p:cNvCxnSpPr/>
            <p:nvPr/>
          </p:nvCxnSpPr>
          <p:spPr bwMode="auto">
            <a:xfrm>
              <a:off x="5811044" y="4299857"/>
              <a:ext cx="0" cy="315686"/>
            </a:xfrm>
            <a:prstGeom prst="line">
              <a:avLst/>
            </a:prstGeom>
            <a:solidFill>
              <a:schemeClr val="accent1"/>
            </a:solidFill>
            <a:ln w="19050" cap="flat" cmpd="sng" algn="ctr">
              <a:solidFill>
                <a:srgbClr val="0000FF"/>
              </a:solidFill>
              <a:prstDash val="solid"/>
              <a:round/>
              <a:headEnd type="none" w="med" len="med"/>
              <a:tailEnd type="none" w="lg" len="lg"/>
            </a:ln>
            <a:effectLst/>
          </p:spPr>
        </p:cxnSp>
      </p:grpSp>
      <p:grpSp>
        <p:nvGrpSpPr>
          <p:cNvPr id="16" name="Group 94"/>
          <p:cNvGrpSpPr/>
          <p:nvPr/>
        </p:nvGrpSpPr>
        <p:grpSpPr>
          <a:xfrm>
            <a:off x="5624060" y="4582912"/>
            <a:ext cx="373968" cy="1023257"/>
            <a:chOff x="5624060" y="3592286"/>
            <a:chExt cx="373968" cy="1023257"/>
          </a:xfrm>
        </p:grpSpPr>
        <p:grpSp>
          <p:nvGrpSpPr>
            <p:cNvPr id="24" name="Group 159"/>
            <p:cNvGrpSpPr>
              <a:grpSpLocks/>
            </p:cNvGrpSpPr>
            <p:nvPr/>
          </p:nvGrpSpPr>
          <p:grpSpPr bwMode="auto">
            <a:xfrm>
              <a:off x="5624060" y="4021137"/>
              <a:ext cx="373968" cy="280476"/>
              <a:chOff x="3429000" y="3124200"/>
              <a:chExt cx="304800" cy="228600"/>
            </a:xfrm>
          </p:grpSpPr>
          <p:cxnSp>
            <p:nvCxnSpPr>
              <p:cNvPr id="87" name="Straight Connector 160"/>
              <p:cNvCxnSpPr>
                <a:cxnSpLocks noChangeShapeType="1"/>
              </p:cNvCxnSpPr>
              <p:nvPr/>
            </p:nvCxnSpPr>
            <p:spPr bwMode="auto">
              <a:xfrm>
                <a:off x="3429000" y="3200400"/>
                <a:ext cx="304800" cy="0"/>
              </a:xfrm>
              <a:prstGeom prst="line">
                <a:avLst/>
              </a:prstGeom>
              <a:noFill/>
              <a:ln w="19050" algn="ctr">
                <a:solidFill>
                  <a:srgbClr val="0000FF"/>
                </a:solidFill>
                <a:round/>
                <a:headEnd/>
                <a:tailEnd type="none" w="lg" len="lg"/>
              </a:ln>
            </p:spPr>
          </p:cxnSp>
          <p:cxnSp>
            <p:nvCxnSpPr>
              <p:cNvPr id="88" name="Straight Connector 161"/>
              <p:cNvCxnSpPr>
                <a:cxnSpLocks noChangeShapeType="1"/>
              </p:cNvCxnSpPr>
              <p:nvPr/>
            </p:nvCxnSpPr>
            <p:spPr bwMode="auto">
              <a:xfrm>
                <a:off x="3429000" y="3276600"/>
                <a:ext cx="304800" cy="0"/>
              </a:xfrm>
              <a:prstGeom prst="line">
                <a:avLst/>
              </a:prstGeom>
              <a:noFill/>
              <a:ln w="19050" algn="ctr">
                <a:solidFill>
                  <a:srgbClr val="0000FF"/>
                </a:solidFill>
                <a:round/>
                <a:headEnd/>
                <a:tailEnd type="none" w="lg" len="lg"/>
              </a:ln>
            </p:spPr>
          </p:cxnSp>
          <p:cxnSp>
            <p:nvCxnSpPr>
              <p:cNvPr id="89" name="Straight Connector 162"/>
              <p:cNvCxnSpPr>
                <a:cxnSpLocks noChangeShapeType="1"/>
              </p:cNvCxnSpPr>
              <p:nvPr/>
            </p:nvCxnSpPr>
            <p:spPr bwMode="auto">
              <a:xfrm rot="5400000" flipH="1" flipV="1">
                <a:off x="3543300" y="3162300"/>
                <a:ext cx="76200" cy="0"/>
              </a:xfrm>
              <a:prstGeom prst="line">
                <a:avLst/>
              </a:prstGeom>
              <a:noFill/>
              <a:ln w="19050" algn="ctr">
                <a:solidFill>
                  <a:srgbClr val="0000FF"/>
                </a:solidFill>
                <a:round/>
                <a:headEnd/>
                <a:tailEnd type="none" w="lg" len="lg"/>
              </a:ln>
            </p:spPr>
          </p:cxnSp>
          <p:cxnSp>
            <p:nvCxnSpPr>
              <p:cNvPr id="90" name="Straight Connector 163"/>
              <p:cNvCxnSpPr>
                <a:cxnSpLocks noChangeShapeType="1"/>
              </p:cNvCxnSpPr>
              <p:nvPr/>
            </p:nvCxnSpPr>
            <p:spPr bwMode="auto">
              <a:xfrm rot="5400000">
                <a:off x="3543300" y="3314700"/>
                <a:ext cx="76200" cy="0"/>
              </a:xfrm>
              <a:prstGeom prst="line">
                <a:avLst/>
              </a:prstGeom>
              <a:noFill/>
              <a:ln w="19050" algn="ctr">
                <a:solidFill>
                  <a:srgbClr val="0000FF"/>
                </a:solidFill>
                <a:round/>
                <a:headEnd/>
                <a:tailEnd type="none" w="lg" len="lg"/>
              </a:ln>
            </p:spPr>
          </p:cxnSp>
        </p:grpSp>
        <p:cxnSp>
          <p:nvCxnSpPr>
            <p:cNvPr id="92" name="Straight Connector 91"/>
            <p:cNvCxnSpPr/>
            <p:nvPr/>
          </p:nvCxnSpPr>
          <p:spPr bwMode="auto">
            <a:xfrm flipV="1">
              <a:off x="5811044" y="3592286"/>
              <a:ext cx="0" cy="435428"/>
            </a:xfrm>
            <a:prstGeom prst="line">
              <a:avLst/>
            </a:prstGeom>
            <a:solidFill>
              <a:schemeClr val="accent1"/>
            </a:solidFill>
            <a:ln w="19050" cap="flat" cmpd="sng" algn="ctr">
              <a:solidFill>
                <a:srgbClr val="0000FF"/>
              </a:solidFill>
              <a:prstDash val="solid"/>
              <a:round/>
              <a:headEnd type="none" w="med" len="med"/>
              <a:tailEnd type="none" w="lg" len="lg"/>
            </a:ln>
            <a:effectLst/>
          </p:spPr>
        </p:cxnSp>
        <p:cxnSp>
          <p:nvCxnSpPr>
            <p:cNvPr id="94" name="Straight Connector 93"/>
            <p:cNvCxnSpPr/>
            <p:nvPr/>
          </p:nvCxnSpPr>
          <p:spPr bwMode="auto">
            <a:xfrm>
              <a:off x="5811044" y="4299857"/>
              <a:ext cx="0" cy="315686"/>
            </a:xfrm>
            <a:prstGeom prst="line">
              <a:avLst/>
            </a:prstGeom>
            <a:solidFill>
              <a:schemeClr val="accent1"/>
            </a:solidFill>
            <a:ln w="19050" cap="flat" cmpd="sng" algn="ctr">
              <a:solidFill>
                <a:srgbClr val="0000FF"/>
              </a:solidFill>
              <a:prstDash val="solid"/>
              <a:round/>
              <a:headEnd type="none" w="med" len="med"/>
              <a:tailEnd type="none" w="lg" len="lg"/>
            </a:ln>
            <a:effectLst/>
          </p:spPr>
        </p:cxnSp>
      </p:grpSp>
      <p:cxnSp>
        <p:nvCxnSpPr>
          <p:cNvPr id="65" name="Straight Connector 64"/>
          <p:cNvCxnSpPr/>
          <p:nvPr/>
        </p:nvCxnSpPr>
        <p:spPr bwMode="auto">
          <a:xfrm flipV="1">
            <a:off x="4572000" y="4576789"/>
            <a:ext cx="0" cy="447675"/>
          </a:xfrm>
          <a:prstGeom prst="line">
            <a:avLst/>
          </a:prstGeom>
          <a:solidFill>
            <a:schemeClr val="accent1"/>
          </a:solidFill>
          <a:ln w="9525" cap="flat" cmpd="sng" algn="ctr">
            <a:solidFill>
              <a:schemeClr val="tx1"/>
            </a:solidFill>
            <a:prstDash val="solid"/>
            <a:round/>
            <a:headEnd type="none" w="med" len="med"/>
            <a:tailEnd type="none" w="lg" len="lg"/>
          </a:ln>
          <a:effectLst/>
        </p:spPr>
      </p:cxnSp>
      <p:grpSp>
        <p:nvGrpSpPr>
          <p:cNvPr id="25" name="Group 77"/>
          <p:cNvGrpSpPr>
            <a:grpSpLocks/>
          </p:cNvGrpSpPr>
          <p:nvPr/>
        </p:nvGrpSpPr>
        <p:grpSpPr bwMode="auto">
          <a:xfrm>
            <a:off x="4042683" y="5609803"/>
            <a:ext cx="1123950" cy="103188"/>
            <a:chOff x="1741479" y="4743444"/>
            <a:chExt cx="1123164" cy="103186"/>
          </a:xfrm>
        </p:grpSpPr>
        <p:cxnSp>
          <p:nvCxnSpPr>
            <p:cNvPr id="7" name="Straight Connector 40"/>
            <p:cNvCxnSpPr>
              <a:cxnSpLocks noChangeShapeType="1"/>
            </p:cNvCxnSpPr>
            <p:nvPr/>
          </p:nvCxnSpPr>
          <p:spPr bwMode="auto">
            <a:xfrm>
              <a:off x="1741479" y="4743444"/>
              <a:ext cx="1123164" cy="0"/>
            </a:xfrm>
            <a:prstGeom prst="line">
              <a:avLst/>
            </a:prstGeom>
            <a:noFill/>
            <a:ln w="28575" algn="ctr">
              <a:solidFill>
                <a:schemeClr val="tx1"/>
              </a:solidFill>
              <a:round/>
              <a:headEnd/>
              <a:tailEnd type="none" w="lg" len="lg"/>
            </a:ln>
          </p:spPr>
        </p:cxnSp>
        <p:cxnSp>
          <p:nvCxnSpPr>
            <p:cNvPr id="8" name="Straight Connector 42"/>
            <p:cNvCxnSpPr>
              <a:cxnSpLocks noChangeShapeType="1"/>
            </p:cNvCxnSpPr>
            <p:nvPr/>
          </p:nvCxnSpPr>
          <p:spPr bwMode="auto">
            <a:xfrm rot="10800000" flipV="1">
              <a:off x="1741480" y="4743444"/>
              <a:ext cx="132743" cy="103186"/>
            </a:xfrm>
            <a:prstGeom prst="line">
              <a:avLst/>
            </a:prstGeom>
            <a:noFill/>
            <a:ln w="19050" algn="ctr">
              <a:solidFill>
                <a:schemeClr val="tx1"/>
              </a:solidFill>
              <a:round/>
              <a:headEnd/>
              <a:tailEnd type="none" w="lg" len="lg"/>
            </a:ln>
          </p:spPr>
        </p:cxnSp>
        <p:cxnSp>
          <p:nvCxnSpPr>
            <p:cNvPr id="9" name="Straight Connector 43"/>
            <p:cNvCxnSpPr>
              <a:cxnSpLocks noChangeShapeType="1"/>
            </p:cNvCxnSpPr>
            <p:nvPr/>
          </p:nvCxnSpPr>
          <p:spPr bwMode="auto">
            <a:xfrm rot="10800000" flipV="1">
              <a:off x="1872952" y="4743444"/>
              <a:ext cx="132743" cy="103186"/>
            </a:xfrm>
            <a:prstGeom prst="line">
              <a:avLst/>
            </a:prstGeom>
            <a:noFill/>
            <a:ln w="19050" algn="ctr">
              <a:solidFill>
                <a:schemeClr val="tx1"/>
              </a:solidFill>
              <a:round/>
              <a:headEnd/>
              <a:tailEnd type="none" w="lg" len="lg"/>
            </a:ln>
          </p:spPr>
        </p:cxnSp>
        <p:cxnSp>
          <p:nvCxnSpPr>
            <p:cNvPr id="10" name="Straight Connector 44"/>
            <p:cNvCxnSpPr>
              <a:cxnSpLocks noChangeShapeType="1"/>
            </p:cNvCxnSpPr>
            <p:nvPr/>
          </p:nvCxnSpPr>
          <p:spPr bwMode="auto">
            <a:xfrm rot="10800000" flipV="1">
              <a:off x="2004425" y="4743444"/>
              <a:ext cx="132743" cy="103186"/>
            </a:xfrm>
            <a:prstGeom prst="line">
              <a:avLst/>
            </a:prstGeom>
            <a:noFill/>
            <a:ln w="19050" algn="ctr">
              <a:solidFill>
                <a:schemeClr val="tx1"/>
              </a:solidFill>
              <a:round/>
              <a:headEnd/>
              <a:tailEnd type="none" w="lg" len="lg"/>
            </a:ln>
          </p:spPr>
        </p:cxnSp>
        <p:cxnSp>
          <p:nvCxnSpPr>
            <p:cNvPr id="11" name="Straight Connector 45"/>
            <p:cNvCxnSpPr>
              <a:cxnSpLocks noChangeShapeType="1"/>
            </p:cNvCxnSpPr>
            <p:nvPr/>
          </p:nvCxnSpPr>
          <p:spPr bwMode="auto">
            <a:xfrm rot="10800000" flipV="1">
              <a:off x="2135897" y="4743444"/>
              <a:ext cx="132743" cy="103186"/>
            </a:xfrm>
            <a:prstGeom prst="line">
              <a:avLst/>
            </a:prstGeom>
            <a:noFill/>
            <a:ln w="19050" algn="ctr">
              <a:solidFill>
                <a:schemeClr val="tx1"/>
              </a:solidFill>
              <a:round/>
              <a:headEnd/>
              <a:tailEnd type="none" w="lg" len="lg"/>
            </a:ln>
          </p:spPr>
        </p:cxnSp>
        <p:cxnSp>
          <p:nvCxnSpPr>
            <p:cNvPr id="12" name="Straight Connector 46"/>
            <p:cNvCxnSpPr>
              <a:cxnSpLocks noChangeShapeType="1"/>
            </p:cNvCxnSpPr>
            <p:nvPr/>
          </p:nvCxnSpPr>
          <p:spPr bwMode="auto">
            <a:xfrm rot="10800000" flipV="1">
              <a:off x="2267369" y="4743444"/>
              <a:ext cx="132743" cy="103186"/>
            </a:xfrm>
            <a:prstGeom prst="line">
              <a:avLst/>
            </a:prstGeom>
            <a:noFill/>
            <a:ln w="19050" algn="ctr">
              <a:solidFill>
                <a:schemeClr val="tx1"/>
              </a:solidFill>
              <a:round/>
              <a:headEnd/>
              <a:tailEnd type="none" w="lg" len="lg"/>
            </a:ln>
          </p:spPr>
        </p:cxnSp>
        <p:cxnSp>
          <p:nvCxnSpPr>
            <p:cNvPr id="13" name="Straight Connector 47"/>
            <p:cNvCxnSpPr>
              <a:cxnSpLocks noChangeShapeType="1"/>
            </p:cNvCxnSpPr>
            <p:nvPr/>
          </p:nvCxnSpPr>
          <p:spPr bwMode="auto">
            <a:xfrm rot="10800000" flipV="1">
              <a:off x="2398841" y="4743444"/>
              <a:ext cx="132743" cy="103186"/>
            </a:xfrm>
            <a:prstGeom prst="line">
              <a:avLst/>
            </a:prstGeom>
            <a:noFill/>
            <a:ln w="19050" algn="ctr">
              <a:solidFill>
                <a:schemeClr val="tx1"/>
              </a:solidFill>
              <a:round/>
              <a:headEnd/>
              <a:tailEnd type="none" w="lg" len="lg"/>
            </a:ln>
          </p:spPr>
        </p:cxnSp>
        <p:cxnSp>
          <p:nvCxnSpPr>
            <p:cNvPr id="14" name="Straight Connector 48"/>
            <p:cNvCxnSpPr>
              <a:cxnSpLocks noChangeShapeType="1"/>
            </p:cNvCxnSpPr>
            <p:nvPr/>
          </p:nvCxnSpPr>
          <p:spPr bwMode="auto">
            <a:xfrm rot="10800000" flipV="1">
              <a:off x="2530313" y="4743444"/>
              <a:ext cx="132743" cy="103186"/>
            </a:xfrm>
            <a:prstGeom prst="line">
              <a:avLst/>
            </a:prstGeom>
            <a:noFill/>
            <a:ln w="19050" algn="ctr">
              <a:solidFill>
                <a:schemeClr val="tx1"/>
              </a:solidFill>
              <a:round/>
              <a:headEnd/>
              <a:tailEnd type="none" w="lg" len="lg"/>
            </a:ln>
          </p:spPr>
        </p:cxnSp>
        <p:cxnSp>
          <p:nvCxnSpPr>
            <p:cNvPr id="15" name="Straight Connector 49"/>
            <p:cNvCxnSpPr>
              <a:cxnSpLocks noChangeShapeType="1"/>
            </p:cNvCxnSpPr>
            <p:nvPr/>
          </p:nvCxnSpPr>
          <p:spPr bwMode="auto">
            <a:xfrm rot="10800000" flipV="1">
              <a:off x="2661787" y="4743444"/>
              <a:ext cx="132743" cy="103186"/>
            </a:xfrm>
            <a:prstGeom prst="line">
              <a:avLst/>
            </a:prstGeom>
            <a:noFill/>
            <a:ln w="19050" algn="ctr">
              <a:solidFill>
                <a:schemeClr val="tx1"/>
              </a:solidFill>
              <a:round/>
              <a:headEnd/>
              <a:tailEnd type="none" w="lg" len="lg"/>
            </a:ln>
          </p:spPr>
        </p:cxnSp>
      </p:grpSp>
      <p:grpSp>
        <p:nvGrpSpPr>
          <p:cNvPr id="28" name="Group 113"/>
          <p:cNvGrpSpPr>
            <a:grpSpLocks/>
          </p:cNvGrpSpPr>
          <p:nvPr/>
        </p:nvGrpSpPr>
        <p:grpSpPr bwMode="auto">
          <a:xfrm rot="13140000">
            <a:off x="3828150" y="5082518"/>
            <a:ext cx="228600" cy="152400"/>
            <a:chOff x="1066800" y="2438400"/>
            <a:chExt cx="1447800" cy="685802"/>
          </a:xfrm>
        </p:grpSpPr>
        <p:cxnSp>
          <p:nvCxnSpPr>
            <p:cNvPr id="17" name="Straight Connector 114"/>
            <p:cNvCxnSpPr>
              <a:cxnSpLocks noChangeShapeType="1"/>
            </p:cNvCxnSpPr>
            <p:nvPr/>
          </p:nvCxnSpPr>
          <p:spPr bwMode="auto">
            <a:xfrm rot="5400000" flipH="1" flipV="1">
              <a:off x="952500" y="2552700"/>
              <a:ext cx="381000" cy="152400"/>
            </a:xfrm>
            <a:prstGeom prst="line">
              <a:avLst/>
            </a:prstGeom>
            <a:noFill/>
            <a:ln w="6350" algn="ctr">
              <a:solidFill>
                <a:schemeClr val="tx1"/>
              </a:solidFill>
              <a:round/>
              <a:headEnd/>
              <a:tailEnd type="none" w="lg" len="lg"/>
            </a:ln>
          </p:spPr>
        </p:cxnSp>
        <p:cxnSp>
          <p:nvCxnSpPr>
            <p:cNvPr id="18" name="Straight Connector 115"/>
            <p:cNvCxnSpPr>
              <a:cxnSpLocks noChangeShapeType="1"/>
            </p:cNvCxnSpPr>
            <p:nvPr/>
          </p:nvCxnSpPr>
          <p:spPr bwMode="auto">
            <a:xfrm rot="16200000" flipH="1">
              <a:off x="990600" y="2667000"/>
              <a:ext cx="685800" cy="228600"/>
            </a:xfrm>
            <a:prstGeom prst="line">
              <a:avLst/>
            </a:prstGeom>
            <a:noFill/>
            <a:ln w="6350" algn="ctr">
              <a:solidFill>
                <a:schemeClr val="tx1"/>
              </a:solidFill>
              <a:round/>
              <a:headEnd/>
              <a:tailEnd type="none" w="lg" len="lg"/>
            </a:ln>
          </p:spPr>
        </p:cxnSp>
        <p:cxnSp>
          <p:nvCxnSpPr>
            <p:cNvPr id="19" name="Straight Connector 116"/>
            <p:cNvCxnSpPr>
              <a:cxnSpLocks noChangeShapeType="1"/>
            </p:cNvCxnSpPr>
            <p:nvPr/>
          </p:nvCxnSpPr>
          <p:spPr bwMode="auto">
            <a:xfrm rot="16200000" flipH="1">
              <a:off x="1447800" y="2667000"/>
              <a:ext cx="685800" cy="228600"/>
            </a:xfrm>
            <a:prstGeom prst="line">
              <a:avLst/>
            </a:prstGeom>
            <a:noFill/>
            <a:ln w="6350" algn="ctr">
              <a:solidFill>
                <a:schemeClr val="tx1"/>
              </a:solidFill>
              <a:round/>
              <a:headEnd/>
              <a:tailEnd type="none" w="lg" len="lg"/>
            </a:ln>
          </p:spPr>
        </p:cxnSp>
        <p:cxnSp>
          <p:nvCxnSpPr>
            <p:cNvPr id="20" name="Straight Connector 117"/>
            <p:cNvCxnSpPr>
              <a:cxnSpLocks noChangeShapeType="1"/>
            </p:cNvCxnSpPr>
            <p:nvPr/>
          </p:nvCxnSpPr>
          <p:spPr bwMode="auto">
            <a:xfrm rot="16200000" flipH="1">
              <a:off x="1905000" y="2667000"/>
              <a:ext cx="685800" cy="228600"/>
            </a:xfrm>
            <a:prstGeom prst="line">
              <a:avLst/>
            </a:prstGeom>
            <a:noFill/>
            <a:ln w="6350" algn="ctr">
              <a:solidFill>
                <a:schemeClr val="tx1"/>
              </a:solidFill>
              <a:round/>
              <a:headEnd/>
              <a:tailEnd type="none" w="lg" len="lg"/>
            </a:ln>
          </p:spPr>
        </p:cxnSp>
        <p:cxnSp>
          <p:nvCxnSpPr>
            <p:cNvPr id="21" name="Straight Connector 118"/>
            <p:cNvCxnSpPr>
              <a:cxnSpLocks noChangeShapeType="1"/>
            </p:cNvCxnSpPr>
            <p:nvPr/>
          </p:nvCxnSpPr>
          <p:spPr bwMode="auto">
            <a:xfrm rot="5400000" flipH="1" flipV="1">
              <a:off x="2247900" y="2857500"/>
              <a:ext cx="381000" cy="152400"/>
            </a:xfrm>
            <a:prstGeom prst="line">
              <a:avLst/>
            </a:prstGeom>
            <a:noFill/>
            <a:ln w="6350" algn="ctr">
              <a:solidFill>
                <a:schemeClr val="tx1"/>
              </a:solidFill>
              <a:round/>
              <a:headEnd/>
              <a:tailEnd type="none" w="lg" len="lg"/>
            </a:ln>
          </p:spPr>
        </p:cxnSp>
        <p:cxnSp>
          <p:nvCxnSpPr>
            <p:cNvPr id="22" name="Straight Connector 119"/>
            <p:cNvCxnSpPr>
              <a:cxnSpLocks noChangeShapeType="1"/>
            </p:cNvCxnSpPr>
            <p:nvPr/>
          </p:nvCxnSpPr>
          <p:spPr bwMode="auto">
            <a:xfrm rot="5400000" flipH="1" flipV="1">
              <a:off x="1219200" y="2667000"/>
              <a:ext cx="685800" cy="228600"/>
            </a:xfrm>
            <a:prstGeom prst="line">
              <a:avLst/>
            </a:prstGeom>
            <a:noFill/>
            <a:ln w="6350" algn="ctr">
              <a:solidFill>
                <a:schemeClr val="tx1"/>
              </a:solidFill>
              <a:round/>
              <a:headEnd/>
              <a:tailEnd type="none" w="lg" len="lg"/>
            </a:ln>
          </p:spPr>
        </p:cxnSp>
        <p:cxnSp>
          <p:nvCxnSpPr>
            <p:cNvPr id="23" name="Straight Connector 120"/>
            <p:cNvCxnSpPr>
              <a:cxnSpLocks noChangeShapeType="1"/>
            </p:cNvCxnSpPr>
            <p:nvPr/>
          </p:nvCxnSpPr>
          <p:spPr bwMode="auto">
            <a:xfrm rot="5400000" flipH="1" flipV="1">
              <a:off x="1676402" y="2667001"/>
              <a:ext cx="685800" cy="228602"/>
            </a:xfrm>
            <a:prstGeom prst="line">
              <a:avLst/>
            </a:prstGeom>
            <a:noFill/>
            <a:ln w="6350" algn="ctr">
              <a:solidFill>
                <a:schemeClr val="tx1"/>
              </a:solidFill>
              <a:round/>
              <a:headEnd/>
              <a:tailEnd type="none" w="lg" len="lg"/>
            </a:ln>
          </p:spPr>
        </p:cxnSp>
      </p:grpSp>
      <p:grpSp>
        <p:nvGrpSpPr>
          <p:cNvPr id="31" name="Group 113"/>
          <p:cNvGrpSpPr>
            <a:grpSpLocks/>
          </p:cNvGrpSpPr>
          <p:nvPr/>
        </p:nvGrpSpPr>
        <p:grpSpPr bwMode="auto">
          <a:xfrm rot="16200000">
            <a:off x="4457700" y="5059379"/>
            <a:ext cx="228600" cy="152400"/>
            <a:chOff x="1066800" y="2438400"/>
            <a:chExt cx="1447800" cy="685802"/>
          </a:xfrm>
        </p:grpSpPr>
        <p:cxnSp>
          <p:nvCxnSpPr>
            <p:cNvPr id="32" name="Straight Connector 114"/>
            <p:cNvCxnSpPr>
              <a:cxnSpLocks noChangeShapeType="1"/>
            </p:cNvCxnSpPr>
            <p:nvPr/>
          </p:nvCxnSpPr>
          <p:spPr bwMode="auto">
            <a:xfrm rot="5400000" flipH="1" flipV="1">
              <a:off x="952500" y="2552700"/>
              <a:ext cx="381000" cy="152400"/>
            </a:xfrm>
            <a:prstGeom prst="line">
              <a:avLst/>
            </a:prstGeom>
            <a:noFill/>
            <a:ln w="6350" algn="ctr">
              <a:solidFill>
                <a:schemeClr val="tx1"/>
              </a:solidFill>
              <a:round/>
              <a:headEnd/>
              <a:tailEnd type="none" w="lg" len="lg"/>
            </a:ln>
          </p:spPr>
        </p:cxnSp>
        <p:cxnSp>
          <p:nvCxnSpPr>
            <p:cNvPr id="33" name="Straight Connector 115"/>
            <p:cNvCxnSpPr>
              <a:cxnSpLocks noChangeShapeType="1"/>
            </p:cNvCxnSpPr>
            <p:nvPr/>
          </p:nvCxnSpPr>
          <p:spPr bwMode="auto">
            <a:xfrm rot="16200000" flipH="1">
              <a:off x="990600" y="2667000"/>
              <a:ext cx="685800" cy="228600"/>
            </a:xfrm>
            <a:prstGeom prst="line">
              <a:avLst/>
            </a:prstGeom>
            <a:noFill/>
            <a:ln w="6350" algn="ctr">
              <a:solidFill>
                <a:schemeClr val="tx1"/>
              </a:solidFill>
              <a:round/>
              <a:headEnd/>
              <a:tailEnd type="none" w="lg" len="lg"/>
            </a:ln>
          </p:spPr>
        </p:cxnSp>
        <p:cxnSp>
          <p:nvCxnSpPr>
            <p:cNvPr id="34" name="Straight Connector 116"/>
            <p:cNvCxnSpPr>
              <a:cxnSpLocks noChangeShapeType="1"/>
            </p:cNvCxnSpPr>
            <p:nvPr/>
          </p:nvCxnSpPr>
          <p:spPr bwMode="auto">
            <a:xfrm rot="16200000" flipH="1">
              <a:off x="1447800" y="2667000"/>
              <a:ext cx="685800" cy="228600"/>
            </a:xfrm>
            <a:prstGeom prst="line">
              <a:avLst/>
            </a:prstGeom>
            <a:noFill/>
            <a:ln w="6350" algn="ctr">
              <a:solidFill>
                <a:schemeClr val="tx1"/>
              </a:solidFill>
              <a:round/>
              <a:headEnd/>
              <a:tailEnd type="none" w="lg" len="lg"/>
            </a:ln>
          </p:spPr>
        </p:cxnSp>
        <p:cxnSp>
          <p:nvCxnSpPr>
            <p:cNvPr id="35" name="Straight Connector 117"/>
            <p:cNvCxnSpPr>
              <a:cxnSpLocks noChangeShapeType="1"/>
            </p:cNvCxnSpPr>
            <p:nvPr/>
          </p:nvCxnSpPr>
          <p:spPr bwMode="auto">
            <a:xfrm rot="16200000" flipH="1">
              <a:off x="1905000" y="2667000"/>
              <a:ext cx="685800" cy="228600"/>
            </a:xfrm>
            <a:prstGeom prst="line">
              <a:avLst/>
            </a:prstGeom>
            <a:noFill/>
            <a:ln w="6350" algn="ctr">
              <a:solidFill>
                <a:schemeClr val="tx1"/>
              </a:solidFill>
              <a:round/>
              <a:headEnd/>
              <a:tailEnd type="none" w="lg" len="lg"/>
            </a:ln>
          </p:spPr>
        </p:cxnSp>
        <p:cxnSp>
          <p:nvCxnSpPr>
            <p:cNvPr id="36" name="Straight Connector 118"/>
            <p:cNvCxnSpPr>
              <a:cxnSpLocks noChangeShapeType="1"/>
            </p:cNvCxnSpPr>
            <p:nvPr/>
          </p:nvCxnSpPr>
          <p:spPr bwMode="auto">
            <a:xfrm rot="5400000" flipH="1" flipV="1">
              <a:off x="2247900" y="2857500"/>
              <a:ext cx="381000" cy="152400"/>
            </a:xfrm>
            <a:prstGeom prst="line">
              <a:avLst/>
            </a:prstGeom>
            <a:noFill/>
            <a:ln w="6350" algn="ctr">
              <a:solidFill>
                <a:schemeClr val="tx1"/>
              </a:solidFill>
              <a:round/>
              <a:headEnd/>
              <a:tailEnd type="none" w="lg" len="lg"/>
            </a:ln>
          </p:spPr>
        </p:cxnSp>
        <p:cxnSp>
          <p:nvCxnSpPr>
            <p:cNvPr id="37" name="Straight Connector 119"/>
            <p:cNvCxnSpPr>
              <a:cxnSpLocks noChangeShapeType="1"/>
            </p:cNvCxnSpPr>
            <p:nvPr/>
          </p:nvCxnSpPr>
          <p:spPr bwMode="auto">
            <a:xfrm rot="5400000" flipH="1" flipV="1">
              <a:off x="1219200" y="2667000"/>
              <a:ext cx="685800" cy="228600"/>
            </a:xfrm>
            <a:prstGeom prst="line">
              <a:avLst/>
            </a:prstGeom>
            <a:noFill/>
            <a:ln w="6350" algn="ctr">
              <a:solidFill>
                <a:schemeClr val="tx1"/>
              </a:solidFill>
              <a:round/>
              <a:headEnd/>
              <a:tailEnd type="none" w="lg" len="lg"/>
            </a:ln>
          </p:spPr>
        </p:cxnSp>
        <p:cxnSp>
          <p:nvCxnSpPr>
            <p:cNvPr id="38" name="Straight Connector 120"/>
            <p:cNvCxnSpPr>
              <a:cxnSpLocks noChangeShapeType="1"/>
            </p:cNvCxnSpPr>
            <p:nvPr/>
          </p:nvCxnSpPr>
          <p:spPr bwMode="auto">
            <a:xfrm rot="5400000" flipH="1" flipV="1">
              <a:off x="1676402" y="2667001"/>
              <a:ext cx="685800" cy="228602"/>
            </a:xfrm>
            <a:prstGeom prst="line">
              <a:avLst/>
            </a:prstGeom>
            <a:noFill/>
            <a:ln w="6350" algn="ctr">
              <a:solidFill>
                <a:schemeClr val="tx1"/>
              </a:solidFill>
              <a:round/>
              <a:headEnd/>
              <a:tailEnd type="none" w="lg" len="lg"/>
            </a:ln>
          </p:spPr>
        </p:cxnSp>
      </p:grpSp>
      <p:grpSp>
        <p:nvGrpSpPr>
          <p:cNvPr id="39" name="Group 113"/>
          <p:cNvGrpSpPr>
            <a:grpSpLocks/>
          </p:cNvGrpSpPr>
          <p:nvPr/>
        </p:nvGrpSpPr>
        <p:grpSpPr bwMode="auto">
          <a:xfrm rot="19680000">
            <a:off x="5084062" y="5082518"/>
            <a:ext cx="228600" cy="152400"/>
            <a:chOff x="1066800" y="2438400"/>
            <a:chExt cx="1447800" cy="685802"/>
          </a:xfrm>
        </p:grpSpPr>
        <p:cxnSp>
          <p:nvCxnSpPr>
            <p:cNvPr id="40" name="Straight Connector 114"/>
            <p:cNvCxnSpPr>
              <a:cxnSpLocks noChangeShapeType="1"/>
            </p:cNvCxnSpPr>
            <p:nvPr/>
          </p:nvCxnSpPr>
          <p:spPr bwMode="auto">
            <a:xfrm rot="5400000" flipH="1" flipV="1">
              <a:off x="952500" y="2552700"/>
              <a:ext cx="381000" cy="152400"/>
            </a:xfrm>
            <a:prstGeom prst="line">
              <a:avLst/>
            </a:prstGeom>
            <a:noFill/>
            <a:ln w="6350" algn="ctr">
              <a:solidFill>
                <a:schemeClr val="tx1"/>
              </a:solidFill>
              <a:round/>
              <a:headEnd/>
              <a:tailEnd type="none" w="lg" len="lg"/>
            </a:ln>
          </p:spPr>
        </p:cxnSp>
        <p:cxnSp>
          <p:nvCxnSpPr>
            <p:cNvPr id="41" name="Straight Connector 115"/>
            <p:cNvCxnSpPr>
              <a:cxnSpLocks noChangeShapeType="1"/>
            </p:cNvCxnSpPr>
            <p:nvPr/>
          </p:nvCxnSpPr>
          <p:spPr bwMode="auto">
            <a:xfrm rot="16200000" flipH="1">
              <a:off x="990600" y="2667000"/>
              <a:ext cx="685800" cy="228600"/>
            </a:xfrm>
            <a:prstGeom prst="line">
              <a:avLst/>
            </a:prstGeom>
            <a:noFill/>
            <a:ln w="6350" algn="ctr">
              <a:solidFill>
                <a:schemeClr val="tx1"/>
              </a:solidFill>
              <a:round/>
              <a:headEnd/>
              <a:tailEnd type="none" w="lg" len="lg"/>
            </a:ln>
          </p:spPr>
        </p:cxnSp>
        <p:cxnSp>
          <p:nvCxnSpPr>
            <p:cNvPr id="42" name="Straight Connector 116"/>
            <p:cNvCxnSpPr>
              <a:cxnSpLocks noChangeShapeType="1"/>
            </p:cNvCxnSpPr>
            <p:nvPr/>
          </p:nvCxnSpPr>
          <p:spPr bwMode="auto">
            <a:xfrm rot="16200000" flipH="1">
              <a:off x="1447800" y="2667000"/>
              <a:ext cx="685800" cy="228600"/>
            </a:xfrm>
            <a:prstGeom prst="line">
              <a:avLst/>
            </a:prstGeom>
            <a:noFill/>
            <a:ln w="6350" algn="ctr">
              <a:solidFill>
                <a:schemeClr val="tx1"/>
              </a:solidFill>
              <a:round/>
              <a:headEnd/>
              <a:tailEnd type="none" w="lg" len="lg"/>
            </a:ln>
          </p:spPr>
        </p:cxnSp>
        <p:cxnSp>
          <p:nvCxnSpPr>
            <p:cNvPr id="43" name="Straight Connector 117"/>
            <p:cNvCxnSpPr>
              <a:cxnSpLocks noChangeShapeType="1"/>
            </p:cNvCxnSpPr>
            <p:nvPr/>
          </p:nvCxnSpPr>
          <p:spPr bwMode="auto">
            <a:xfrm rot="16200000" flipH="1">
              <a:off x="1905000" y="2667000"/>
              <a:ext cx="685800" cy="228600"/>
            </a:xfrm>
            <a:prstGeom prst="line">
              <a:avLst/>
            </a:prstGeom>
            <a:noFill/>
            <a:ln w="6350" algn="ctr">
              <a:solidFill>
                <a:schemeClr val="tx1"/>
              </a:solidFill>
              <a:round/>
              <a:headEnd/>
              <a:tailEnd type="none" w="lg" len="lg"/>
            </a:ln>
          </p:spPr>
        </p:cxnSp>
        <p:cxnSp>
          <p:nvCxnSpPr>
            <p:cNvPr id="44" name="Straight Connector 118"/>
            <p:cNvCxnSpPr>
              <a:cxnSpLocks noChangeShapeType="1"/>
            </p:cNvCxnSpPr>
            <p:nvPr/>
          </p:nvCxnSpPr>
          <p:spPr bwMode="auto">
            <a:xfrm rot="5400000" flipH="1" flipV="1">
              <a:off x="2247900" y="2857500"/>
              <a:ext cx="381000" cy="152400"/>
            </a:xfrm>
            <a:prstGeom prst="line">
              <a:avLst/>
            </a:prstGeom>
            <a:noFill/>
            <a:ln w="6350" algn="ctr">
              <a:solidFill>
                <a:schemeClr val="tx1"/>
              </a:solidFill>
              <a:round/>
              <a:headEnd/>
              <a:tailEnd type="none" w="lg" len="lg"/>
            </a:ln>
          </p:spPr>
        </p:cxnSp>
        <p:cxnSp>
          <p:nvCxnSpPr>
            <p:cNvPr id="45" name="Straight Connector 119"/>
            <p:cNvCxnSpPr>
              <a:cxnSpLocks noChangeShapeType="1"/>
            </p:cNvCxnSpPr>
            <p:nvPr/>
          </p:nvCxnSpPr>
          <p:spPr bwMode="auto">
            <a:xfrm rot="5400000" flipH="1" flipV="1">
              <a:off x="1219200" y="2667000"/>
              <a:ext cx="685800" cy="228600"/>
            </a:xfrm>
            <a:prstGeom prst="line">
              <a:avLst/>
            </a:prstGeom>
            <a:noFill/>
            <a:ln w="6350" algn="ctr">
              <a:solidFill>
                <a:schemeClr val="tx1"/>
              </a:solidFill>
              <a:round/>
              <a:headEnd/>
              <a:tailEnd type="none" w="lg" len="lg"/>
            </a:ln>
          </p:spPr>
        </p:cxnSp>
        <p:cxnSp>
          <p:nvCxnSpPr>
            <p:cNvPr id="46" name="Straight Connector 120"/>
            <p:cNvCxnSpPr>
              <a:cxnSpLocks noChangeShapeType="1"/>
            </p:cNvCxnSpPr>
            <p:nvPr/>
          </p:nvCxnSpPr>
          <p:spPr bwMode="auto">
            <a:xfrm rot="5400000" flipH="1" flipV="1">
              <a:off x="1676402" y="2667001"/>
              <a:ext cx="685800" cy="228602"/>
            </a:xfrm>
            <a:prstGeom prst="line">
              <a:avLst/>
            </a:prstGeom>
            <a:noFill/>
            <a:ln w="6350" algn="ctr">
              <a:solidFill>
                <a:schemeClr val="tx1"/>
              </a:solidFill>
              <a:round/>
              <a:headEnd/>
              <a:tailEnd type="none" w="lg" len="lg"/>
            </a:ln>
          </p:spPr>
        </p:cxnSp>
      </p:grpSp>
      <p:grpSp>
        <p:nvGrpSpPr>
          <p:cNvPr id="47" name="Group 27"/>
          <p:cNvGrpSpPr/>
          <p:nvPr/>
        </p:nvGrpSpPr>
        <p:grpSpPr>
          <a:xfrm>
            <a:off x="5372096" y="3589576"/>
            <a:ext cx="838200" cy="1143000"/>
            <a:chOff x="1863725" y="4024990"/>
            <a:chExt cx="838200" cy="1143000"/>
          </a:xfrm>
          <a:solidFill>
            <a:schemeClr val="bg1"/>
          </a:solidFill>
        </p:grpSpPr>
        <p:sp>
          <p:nvSpPr>
            <p:cNvPr id="29" name="Rectangle 28"/>
            <p:cNvSpPr>
              <a:spLocks noChangeArrowheads="1"/>
            </p:cNvSpPr>
            <p:nvPr/>
          </p:nvSpPr>
          <p:spPr bwMode="auto">
            <a:xfrm>
              <a:off x="1863725" y="4024990"/>
              <a:ext cx="838200" cy="1143000"/>
            </a:xfrm>
            <a:prstGeom prst="rect">
              <a:avLst/>
            </a:prstGeom>
            <a:grpFill/>
            <a:ln w="12700" algn="ctr">
              <a:solidFill>
                <a:schemeClr val="tx1"/>
              </a:solidFill>
              <a:round/>
              <a:headEnd/>
              <a:tailEnd type="triangle" w="lg" len="lg"/>
            </a:ln>
          </p:spPr>
          <p:txBody>
            <a:bodyPr/>
            <a:lstStyle/>
            <a:p>
              <a:endParaRPr lang="en-US"/>
            </a:p>
          </p:txBody>
        </p:sp>
        <p:sp>
          <p:nvSpPr>
            <p:cNvPr id="30" name="TextBox 18"/>
            <p:cNvSpPr txBox="1">
              <a:spLocks noChangeArrowheads="1"/>
            </p:cNvSpPr>
            <p:nvPr/>
          </p:nvSpPr>
          <p:spPr bwMode="auto">
            <a:xfrm>
              <a:off x="1877219" y="4473459"/>
              <a:ext cx="811213" cy="246063"/>
            </a:xfrm>
            <a:prstGeom prst="rect">
              <a:avLst/>
            </a:prstGeom>
            <a:grpFill/>
            <a:ln w="9525">
              <a:noFill/>
              <a:miter lim="800000"/>
              <a:headEnd/>
              <a:tailEnd/>
            </a:ln>
          </p:spPr>
          <p:txBody>
            <a:bodyPr wrap="none">
              <a:spAutoFit/>
            </a:bodyPr>
            <a:lstStyle/>
            <a:p>
              <a:r>
                <a:rPr lang="en-US" sz="1000" dirty="0"/>
                <a:t>CIRCUIT </a:t>
              </a:r>
              <a:r>
                <a:rPr lang="en-US" sz="1000" dirty="0" smtClean="0"/>
                <a:t>3</a:t>
              </a:r>
              <a:endParaRPr lang="en-US" sz="1000" dirty="0"/>
            </a:p>
          </p:txBody>
        </p:sp>
      </p:grpSp>
      <p:grpSp>
        <p:nvGrpSpPr>
          <p:cNvPr id="48" name="Group 23"/>
          <p:cNvGrpSpPr/>
          <p:nvPr/>
        </p:nvGrpSpPr>
        <p:grpSpPr>
          <a:xfrm>
            <a:off x="2933705" y="3589576"/>
            <a:ext cx="838200" cy="1143000"/>
            <a:chOff x="1863725" y="4024990"/>
            <a:chExt cx="838200" cy="1143000"/>
          </a:xfrm>
        </p:grpSpPr>
        <p:sp>
          <p:nvSpPr>
            <p:cNvPr id="4" name="Rectangle 3"/>
            <p:cNvSpPr>
              <a:spLocks noChangeArrowheads="1"/>
            </p:cNvSpPr>
            <p:nvPr/>
          </p:nvSpPr>
          <p:spPr bwMode="auto">
            <a:xfrm>
              <a:off x="1863725" y="4024990"/>
              <a:ext cx="838200" cy="1143000"/>
            </a:xfrm>
            <a:prstGeom prst="rect">
              <a:avLst/>
            </a:prstGeom>
            <a:solidFill>
              <a:schemeClr val="bg1"/>
            </a:solidFill>
            <a:ln w="12700" algn="ctr">
              <a:solidFill>
                <a:schemeClr val="tx1"/>
              </a:solidFill>
              <a:round/>
              <a:headEnd/>
              <a:tailEnd type="triangle" w="lg" len="lg"/>
            </a:ln>
          </p:spPr>
          <p:txBody>
            <a:bodyPr/>
            <a:lstStyle/>
            <a:p>
              <a:endParaRPr lang="en-US"/>
            </a:p>
          </p:txBody>
        </p:sp>
        <p:sp>
          <p:nvSpPr>
            <p:cNvPr id="5" name="TextBox 18"/>
            <p:cNvSpPr txBox="1">
              <a:spLocks noChangeArrowheads="1"/>
            </p:cNvSpPr>
            <p:nvPr/>
          </p:nvSpPr>
          <p:spPr bwMode="auto">
            <a:xfrm>
              <a:off x="1877219" y="4473459"/>
              <a:ext cx="811213" cy="246063"/>
            </a:xfrm>
            <a:prstGeom prst="rect">
              <a:avLst/>
            </a:prstGeom>
            <a:noFill/>
            <a:ln w="9525">
              <a:noFill/>
              <a:miter lim="800000"/>
              <a:headEnd/>
              <a:tailEnd/>
            </a:ln>
          </p:spPr>
          <p:txBody>
            <a:bodyPr wrap="none">
              <a:spAutoFit/>
            </a:bodyPr>
            <a:lstStyle/>
            <a:p>
              <a:r>
                <a:rPr lang="en-US" sz="1000"/>
                <a:t>CIRCUIT 1</a:t>
              </a:r>
            </a:p>
          </p:txBody>
        </p:sp>
      </p:grpSp>
      <p:grpSp>
        <p:nvGrpSpPr>
          <p:cNvPr id="49" name="Group 24"/>
          <p:cNvGrpSpPr/>
          <p:nvPr/>
        </p:nvGrpSpPr>
        <p:grpSpPr>
          <a:xfrm>
            <a:off x="4152900" y="3589576"/>
            <a:ext cx="838200" cy="1143000"/>
            <a:chOff x="1863725" y="4024990"/>
            <a:chExt cx="838200" cy="1143000"/>
          </a:xfrm>
        </p:grpSpPr>
        <p:sp>
          <p:nvSpPr>
            <p:cNvPr id="26" name="Rectangle 25"/>
            <p:cNvSpPr>
              <a:spLocks noChangeArrowheads="1"/>
            </p:cNvSpPr>
            <p:nvPr/>
          </p:nvSpPr>
          <p:spPr bwMode="auto">
            <a:xfrm>
              <a:off x="1863725" y="4024990"/>
              <a:ext cx="838200" cy="1143000"/>
            </a:xfrm>
            <a:prstGeom prst="rect">
              <a:avLst/>
            </a:prstGeom>
            <a:solidFill>
              <a:schemeClr val="bg1"/>
            </a:solidFill>
            <a:ln w="12700" algn="ctr">
              <a:solidFill>
                <a:schemeClr val="tx1"/>
              </a:solidFill>
              <a:round/>
              <a:headEnd/>
              <a:tailEnd type="triangle" w="lg" len="lg"/>
            </a:ln>
          </p:spPr>
          <p:txBody>
            <a:bodyPr/>
            <a:lstStyle/>
            <a:p>
              <a:endParaRPr lang="en-US"/>
            </a:p>
          </p:txBody>
        </p:sp>
        <p:sp>
          <p:nvSpPr>
            <p:cNvPr id="27" name="TextBox 18"/>
            <p:cNvSpPr txBox="1">
              <a:spLocks noChangeArrowheads="1"/>
            </p:cNvSpPr>
            <p:nvPr/>
          </p:nvSpPr>
          <p:spPr bwMode="auto">
            <a:xfrm>
              <a:off x="1877219" y="4473459"/>
              <a:ext cx="811213" cy="246063"/>
            </a:xfrm>
            <a:prstGeom prst="rect">
              <a:avLst/>
            </a:prstGeom>
            <a:noFill/>
            <a:ln w="9525">
              <a:noFill/>
              <a:miter lim="800000"/>
              <a:headEnd/>
              <a:tailEnd/>
            </a:ln>
          </p:spPr>
          <p:txBody>
            <a:bodyPr wrap="none">
              <a:spAutoFit/>
            </a:bodyPr>
            <a:lstStyle/>
            <a:p>
              <a:r>
                <a:rPr lang="en-US" sz="1000" dirty="0"/>
                <a:t>CIRCUIT </a:t>
              </a:r>
              <a:r>
                <a:rPr lang="en-US" sz="1000" dirty="0" smtClean="0"/>
                <a:t>2</a:t>
              </a:r>
              <a:endParaRPr lang="en-US" sz="1000" dirty="0"/>
            </a:p>
          </p:txBody>
        </p:sp>
      </p:grpSp>
      <p:cxnSp>
        <p:nvCxnSpPr>
          <p:cNvPr id="67" name="Straight Connector 66"/>
          <p:cNvCxnSpPr/>
          <p:nvPr/>
        </p:nvCxnSpPr>
        <p:spPr bwMode="auto">
          <a:xfrm>
            <a:off x="4576763" y="5257826"/>
            <a:ext cx="0" cy="352425"/>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69" name="Straight Connector 68"/>
          <p:cNvCxnSpPr/>
          <p:nvPr/>
        </p:nvCxnSpPr>
        <p:spPr bwMode="auto">
          <a:xfrm flipV="1">
            <a:off x="4572000" y="5229251"/>
            <a:ext cx="528638" cy="381001"/>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71" name="Straight Connector 70"/>
          <p:cNvCxnSpPr/>
          <p:nvPr/>
        </p:nvCxnSpPr>
        <p:spPr bwMode="auto">
          <a:xfrm flipH="1" flipV="1">
            <a:off x="4043363" y="5224489"/>
            <a:ext cx="528639" cy="381001"/>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76" name="Straight Connector 75"/>
          <p:cNvCxnSpPr>
            <a:endCxn id="29" idx="2"/>
          </p:cNvCxnSpPr>
          <p:nvPr/>
        </p:nvCxnSpPr>
        <p:spPr bwMode="auto">
          <a:xfrm flipV="1">
            <a:off x="5291138" y="4732576"/>
            <a:ext cx="500058" cy="363325"/>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78" name="Straight Connector 77"/>
          <p:cNvCxnSpPr>
            <a:endCxn id="4" idx="2"/>
          </p:cNvCxnSpPr>
          <p:nvPr/>
        </p:nvCxnSpPr>
        <p:spPr bwMode="auto">
          <a:xfrm flipH="1" flipV="1">
            <a:off x="3352805" y="4732576"/>
            <a:ext cx="495295" cy="363325"/>
          </a:xfrm>
          <a:prstGeom prst="line">
            <a:avLst/>
          </a:prstGeom>
          <a:solidFill>
            <a:schemeClr val="accent1"/>
          </a:solidFill>
          <a:ln w="9525" cap="flat" cmpd="sng" algn="ctr">
            <a:solidFill>
              <a:schemeClr val="tx1"/>
            </a:solidFill>
            <a:prstDash val="solid"/>
            <a:round/>
            <a:headEnd type="none" w="med" len="med"/>
            <a:tailEnd type="none" w="lg" len="lg"/>
          </a:ln>
          <a:effectLst/>
        </p:spPr>
      </p:cxnSp>
      <p:grpSp>
        <p:nvGrpSpPr>
          <p:cNvPr id="50" name="Group 77"/>
          <p:cNvGrpSpPr>
            <a:grpSpLocks/>
          </p:cNvGrpSpPr>
          <p:nvPr/>
        </p:nvGrpSpPr>
        <p:grpSpPr bwMode="auto">
          <a:xfrm>
            <a:off x="5098594" y="5609803"/>
            <a:ext cx="1123950" cy="103188"/>
            <a:chOff x="1741479" y="4743444"/>
            <a:chExt cx="1123164" cy="103186"/>
          </a:xfrm>
        </p:grpSpPr>
        <p:cxnSp>
          <p:nvCxnSpPr>
            <p:cNvPr id="60" name="Straight Connector 40"/>
            <p:cNvCxnSpPr>
              <a:cxnSpLocks noChangeShapeType="1"/>
            </p:cNvCxnSpPr>
            <p:nvPr/>
          </p:nvCxnSpPr>
          <p:spPr bwMode="auto">
            <a:xfrm>
              <a:off x="1741479" y="4743444"/>
              <a:ext cx="1123164" cy="0"/>
            </a:xfrm>
            <a:prstGeom prst="line">
              <a:avLst/>
            </a:prstGeom>
            <a:noFill/>
            <a:ln w="28575" algn="ctr">
              <a:solidFill>
                <a:schemeClr val="tx1"/>
              </a:solidFill>
              <a:round/>
              <a:headEnd/>
              <a:tailEnd type="none" w="lg" len="lg"/>
            </a:ln>
          </p:spPr>
        </p:cxnSp>
        <p:cxnSp>
          <p:nvCxnSpPr>
            <p:cNvPr id="62" name="Straight Connector 42"/>
            <p:cNvCxnSpPr>
              <a:cxnSpLocks noChangeShapeType="1"/>
            </p:cNvCxnSpPr>
            <p:nvPr/>
          </p:nvCxnSpPr>
          <p:spPr bwMode="auto">
            <a:xfrm rot="10800000" flipV="1">
              <a:off x="1741480" y="4743444"/>
              <a:ext cx="132743" cy="103186"/>
            </a:xfrm>
            <a:prstGeom prst="line">
              <a:avLst/>
            </a:prstGeom>
            <a:noFill/>
            <a:ln w="19050" algn="ctr">
              <a:solidFill>
                <a:schemeClr val="tx1"/>
              </a:solidFill>
              <a:round/>
              <a:headEnd/>
              <a:tailEnd type="none" w="lg" len="lg"/>
            </a:ln>
          </p:spPr>
        </p:cxnSp>
        <p:cxnSp>
          <p:nvCxnSpPr>
            <p:cNvPr id="63" name="Straight Connector 43"/>
            <p:cNvCxnSpPr>
              <a:cxnSpLocks noChangeShapeType="1"/>
            </p:cNvCxnSpPr>
            <p:nvPr/>
          </p:nvCxnSpPr>
          <p:spPr bwMode="auto">
            <a:xfrm rot="10800000" flipV="1">
              <a:off x="1872952" y="4743444"/>
              <a:ext cx="132743" cy="103186"/>
            </a:xfrm>
            <a:prstGeom prst="line">
              <a:avLst/>
            </a:prstGeom>
            <a:noFill/>
            <a:ln w="19050" algn="ctr">
              <a:solidFill>
                <a:schemeClr val="tx1"/>
              </a:solidFill>
              <a:round/>
              <a:headEnd/>
              <a:tailEnd type="none" w="lg" len="lg"/>
            </a:ln>
          </p:spPr>
        </p:cxnSp>
        <p:cxnSp>
          <p:nvCxnSpPr>
            <p:cNvPr id="64" name="Straight Connector 44"/>
            <p:cNvCxnSpPr>
              <a:cxnSpLocks noChangeShapeType="1"/>
            </p:cNvCxnSpPr>
            <p:nvPr/>
          </p:nvCxnSpPr>
          <p:spPr bwMode="auto">
            <a:xfrm rot="10800000" flipV="1">
              <a:off x="2004425" y="4743444"/>
              <a:ext cx="132743" cy="103186"/>
            </a:xfrm>
            <a:prstGeom prst="line">
              <a:avLst/>
            </a:prstGeom>
            <a:noFill/>
            <a:ln w="19050" algn="ctr">
              <a:solidFill>
                <a:schemeClr val="tx1"/>
              </a:solidFill>
              <a:round/>
              <a:headEnd/>
              <a:tailEnd type="none" w="lg" len="lg"/>
            </a:ln>
          </p:spPr>
        </p:cxnSp>
        <p:cxnSp>
          <p:nvCxnSpPr>
            <p:cNvPr id="66" name="Straight Connector 45"/>
            <p:cNvCxnSpPr>
              <a:cxnSpLocks noChangeShapeType="1"/>
            </p:cNvCxnSpPr>
            <p:nvPr/>
          </p:nvCxnSpPr>
          <p:spPr bwMode="auto">
            <a:xfrm rot="10800000" flipV="1">
              <a:off x="2135897" y="4743444"/>
              <a:ext cx="132743" cy="103186"/>
            </a:xfrm>
            <a:prstGeom prst="line">
              <a:avLst/>
            </a:prstGeom>
            <a:noFill/>
            <a:ln w="19050" algn="ctr">
              <a:solidFill>
                <a:schemeClr val="tx1"/>
              </a:solidFill>
              <a:round/>
              <a:headEnd/>
              <a:tailEnd type="none" w="lg" len="lg"/>
            </a:ln>
          </p:spPr>
        </p:cxnSp>
        <p:cxnSp>
          <p:nvCxnSpPr>
            <p:cNvPr id="68" name="Straight Connector 46"/>
            <p:cNvCxnSpPr>
              <a:cxnSpLocks noChangeShapeType="1"/>
            </p:cNvCxnSpPr>
            <p:nvPr/>
          </p:nvCxnSpPr>
          <p:spPr bwMode="auto">
            <a:xfrm rot="10800000" flipV="1">
              <a:off x="2267369" y="4743444"/>
              <a:ext cx="132743" cy="103186"/>
            </a:xfrm>
            <a:prstGeom prst="line">
              <a:avLst/>
            </a:prstGeom>
            <a:noFill/>
            <a:ln w="19050" algn="ctr">
              <a:solidFill>
                <a:schemeClr val="tx1"/>
              </a:solidFill>
              <a:round/>
              <a:headEnd/>
              <a:tailEnd type="none" w="lg" len="lg"/>
            </a:ln>
          </p:spPr>
        </p:cxnSp>
        <p:cxnSp>
          <p:nvCxnSpPr>
            <p:cNvPr id="70" name="Straight Connector 47"/>
            <p:cNvCxnSpPr>
              <a:cxnSpLocks noChangeShapeType="1"/>
            </p:cNvCxnSpPr>
            <p:nvPr/>
          </p:nvCxnSpPr>
          <p:spPr bwMode="auto">
            <a:xfrm rot="10800000" flipV="1">
              <a:off x="2398841" y="4743444"/>
              <a:ext cx="132743" cy="103186"/>
            </a:xfrm>
            <a:prstGeom prst="line">
              <a:avLst/>
            </a:prstGeom>
            <a:noFill/>
            <a:ln w="19050" algn="ctr">
              <a:solidFill>
                <a:schemeClr val="tx1"/>
              </a:solidFill>
              <a:round/>
              <a:headEnd/>
              <a:tailEnd type="none" w="lg" len="lg"/>
            </a:ln>
          </p:spPr>
        </p:cxnSp>
        <p:cxnSp>
          <p:nvCxnSpPr>
            <p:cNvPr id="72" name="Straight Connector 48"/>
            <p:cNvCxnSpPr>
              <a:cxnSpLocks noChangeShapeType="1"/>
            </p:cNvCxnSpPr>
            <p:nvPr/>
          </p:nvCxnSpPr>
          <p:spPr bwMode="auto">
            <a:xfrm rot="10800000" flipV="1">
              <a:off x="2530313" y="4743444"/>
              <a:ext cx="132743" cy="103186"/>
            </a:xfrm>
            <a:prstGeom prst="line">
              <a:avLst/>
            </a:prstGeom>
            <a:noFill/>
            <a:ln w="19050" algn="ctr">
              <a:solidFill>
                <a:schemeClr val="tx1"/>
              </a:solidFill>
              <a:round/>
              <a:headEnd/>
              <a:tailEnd type="none" w="lg" len="lg"/>
            </a:ln>
          </p:spPr>
        </p:cxnSp>
        <p:cxnSp>
          <p:nvCxnSpPr>
            <p:cNvPr id="73" name="Straight Connector 49"/>
            <p:cNvCxnSpPr>
              <a:cxnSpLocks noChangeShapeType="1"/>
            </p:cNvCxnSpPr>
            <p:nvPr/>
          </p:nvCxnSpPr>
          <p:spPr bwMode="auto">
            <a:xfrm rot="10800000" flipV="1">
              <a:off x="2661787" y="4743444"/>
              <a:ext cx="132743" cy="103186"/>
            </a:xfrm>
            <a:prstGeom prst="line">
              <a:avLst/>
            </a:prstGeom>
            <a:noFill/>
            <a:ln w="19050" algn="ctr">
              <a:solidFill>
                <a:schemeClr val="tx1"/>
              </a:solidFill>
              <a:round/>
              <a:headEnd/>
              <a:tailEnd type="none" w="lg" len="lg"/>
            </a:ln>
          </p:spPr>
        </p:cxnSp>
      </p:grpSp>
      <p:grpSp>
        <p:nvGrpSpPr>
          <p:cNvPr id="51" name="Group 77"/>
          <p:cNvGrpSpPr>
            <a:grpSpLocks/>
          </p:cNvGrpSpPr>
          <p:nvPr/>
        </p:nvGrpSpPr>
        <p:grpSpPr bwMode="auto">
          <a:xfrm>
            <a:off x="2997657" y="5609803"/>
            <a:ext cx="1123950" cy="103188"/>
            <a:chOff x="1741479" y="4743444"/>
            <a:chExt cx="1123164" cy="103186"/>
          </a:xfrm>
        </p:grpSpPr>
        <p:cxnSp>
          <p:nvCxnSpPr>
            <p:cNvPr id="75" name="Straight Connector 40"/>
            <p:cNvCxnSpPr>
              <a:cxnSpLocks noChangeShapeType="1"/>
            </p:cNvCxnSpPr>
            <p:nvPr/>
          </p:nvCxnSpPr>
          <p:spPr bwMode="auto">
            <a:xfrm>
              <a:off x="1741479" y="4743444"/>
              <a:ext cx="1123164" cy="0"/>
            </a:xfrm>
            <a:prstGeom prst="line">
              <a:avLst/>
            </a:prstGeom>
            <a:noFill/>
            <a:ln w="28575" algn="ctr">
              <a:solidFill>
                <a:schemeClr val="tx1"/>
              </a:solidFill>
              <a:round/>
              <a:headEnd/>
              <a:tailEnd type="none" w="lg" len="lg"/>
            </a:ln>
          </p:spPr>
        </p:cxnSp>
        <p:cxnSp>
          <p:nvCxnSpPr>
            <p:cNvPr id="77" name="Straight Connector 42"/>
            <p:cNvCxnSpPr>
              <a:cxnSpLocks noChangeShapeType="1"/>
            </p:cNvCxnSpPr>
            <p:nvPr/>
          </p:nvCxnSpPr>
          <p:spPr bwMode="auto">
            <a:xfrm rot="10800000" flipV="1">
              <a:off x="1741480" y="4743444"/>
              <a:ext cx="132743" cy="103186"/>
            </a:xfrm>
            <a:prstGeom prst="line">
              <a:avLst/>
            </a:prstGeom>
            <a:noFill/>
            <a:ln w="19050" algn="ctr">
              <a:solidFill>
                <a:schemeClr val="tx1"/>
              </a:solidFill>
              <a:round/>
              <a:headEnd/>
              <a:tailEnd type="none" w="lg" len="lg"/>
            </a:ln>
          </p:spPr>
        </p:cxnSp>
        <p:cxnSp>
          <p:nvCxnSpPr>
            <p:cNvPr id="79" name="Straight Connector 43"/>
            <p:cNvCxnSpPr>
              <a:cxnSpLocks noChangeShapeType="1"/>
            </p:cNvCxnSpPr>
            <p:nvPr/>
          </p:nvCxnSpPr>
          <p:spPr bwMode="auto">
            <a:xfrm rot="10800000" flipV="1">
              <a:off x="1872952" y="4743444"/>
              <a:ext cx="132743" cy="103186"/>
            </a:xfrm>
            <a:prstGeom prst="line">
              <a:avLst/>
            </a:prstGeom>
            <a:noFill/>
            <a:ln w="19050" algn="ctr">
              <a:solidFill>
                <a:schemeClr val="tx1"/>
              </a:solidFill>
              <a:round/>
              <a:headEnd/>
              <a:tailEnd type="none" w="lg" len="lg"/>
            </a:ln>
          </p:spPr>
        </p:cxnSp>
        <p:cxnSp>
          <p:nvCxnSpPr>
            <p:cNvPr id="80" name="Straight Connector 44"/>
            <p:cNvCxnSpPr>
              <a:cxnSpLocks noChangeShapeType="1"/>
            </p:cNvCxnSpPr>
            <p:nvPr/>
          </p:nvCxnSpPr>
          <p:spPr bwMode="auto">
            <a:xfrm rot="10800000" flipV="1">
              <a:off x="2004425" y="4743444"/>
              <a:ext cx="132743" cy="103186"/>
            </a:xfrm>
            <a:prstGeom prst="line">
              <a:avLst/>
            </a:prstGeom>
            <a:noFill/>
            <a:ln w="19050" algn="ctr">
              <a:solidFill>
                <a:schemeClr val="tx1"/>
              </a:solidFill>
              <a:round/>
              <a:headEnd/>
              <a:tailEnd type="none" w="lg" len="lg"/>
            </a:ln>
          </p:spPr>
        </p:cxnSp>
        <p:cxnSp>
          <p:nvCxnSpPr>
            <p:cNvPr id="81" name="Straight Connector 45"/>
            <p:cNvCxnSpPr>
              <a:cxnSpLocks noChangeShapeType="1"/>
            </p:cNvCxnSpPr>
            <p:nvPr/>
          </p:nvCxnSpPr>
          <p:spPr bwMode="auto">
            <a:xfrm rot="10800000" flipV="1">
              <a:off x="2135897" y="4743444"/>
              <a:ext cx="132743" cy="103186"/>
            </a:xfrm>
            <a:prstGeom prst="line">
              <a:avLst/>
            </a:prstGeom>
            <a:noFill/>
            <a:ln w="19050" algn="ctr">
              <a:solidFill>
                <a:schemeClr val="tx1"/>
              </a:solidFill>
              <a:round/>
              <a:headEnd/>
              <a:tailEnd type="none" w="lg" len="lg"/>
            </a:ln>
          </p:spPr>
        </p:cxnSp>
        <p:cxnSp>
          <p:nvCxnSpPr>
            <p:cNvPr id="82" name="Straight Connector 46"/>
            <p:cNvCxnSpPr>
              <a:cxnSpLocks noChangeShapeType="1"/>
            </p:cNvCxnSpPr>
            <p:nvPr/>
          </p:nvCxnSpPr>
          <p:spPr bwMode="auto">
            <a:xfrm rot="10800000" flipV="1">
              <a:off x="2267369" y="4743444"/>
              <a:ext cx="132743" cy="103186"/>
            </a:xfrm>
            <a:prstGeom prst="line">
              <a:avLst/>
            </a:prstGeom>
            <a:noFill/>
            <a:ln w="19050" algn="ctr">
              <a:solidFill>
                <a:schemeClr val="tx1"/>
              </a:solidFill>
              <a:round/>
              <a:headEnd/>
              <a:tailEnd type="none" w="lg" len="lg"/>
            </a:ln>
          </p:spPr>
        </p:cxnSp>
        <p:cxnSp>
          <p:nvCxnSpPr>
            <p:cNvPr id="83" name="Straight Connector 47"/>
            <p:cNvCxnSpPr>
              <a:cxnSpLocks noChangeShapeType="1"/>
            </p:cNvCxnSpPr>
            <p:nvPr/>
          </p:nvCxnSpPr>
          <p:spPr bwMode="auto">
            <a:xfrm rot="10800000" flipV="1">
              <a:off x="2398841" y="4743444"/>
              <a:ext cx="132743" cy="103186"/>
            </a:xfrm>
            <a:prstGeom prst="line">
              <a:avLst/>
            </a:prstGeom>
            <a:noFill/>
            <a:ln w="19050" algn="ctr">
              <a:solidFill>
                <a:schemeClr val="tx1"/>
              </a:solidFill>
              <a:round/>
              <a:headEnd/>
              <a:tailEnd type="none" w="lg" len="lg"/>
            </a:ln>
          </p:spPr>
        </p:cxnSp>
        <p:cxnSp>
          <p:nvCxnSpPr>
            <p:cNvPr id="84" name="Straight Connector 48"/>
            <p:cNvCxnSpPr>
              <a:cxnSpLocks noChangeShapeType="1"/>
            </p:cNvCxnSpPr>
            <p:nvPr/>
          </p:nvCxnSpPr>
          <p:spPr bwMode="auto">
            <a:xfrm rot="10800000" flipV="1">
              <a:off x="2530313" y="4743444"/>
              <a:ext cx="132743" cy="103186"/>
            </a:xfrm>
            <a:prstGeom prst="line">
              <a:avLst/>
            </a:prstGeom>
            <a:noFill/>
            <a:ln w="19050" algn="ctr">
              <a:solidFill>
                <a:schemeClr val="tx1"/>
              </a:solidFill>
              <a:round/>
              <a:headEnd/>
              <a:tailEnd type="none" w="lg" len="lg"/>
            </a:ln>
          </p:spPr>
        </p:cxnSp>
        <p:cxnSp>
          <p:nvCxnSpPr>
            <p:cNvPr id="85" name="Straight Connector 49"/>
            <p:cNvCxnSpPr>
              <a:cxnSpLocks noChangeShapeType="1"/>
            </p:cNvCxnSpPr>
            <p:nvPr/>
          </p:nvCxnSpPr>
          <p:spPr bwMode="auto">
            <a:xfrm rot="10800000" flipV="1">
              <a:off x="2661787" y="4743444"/>
              <a:ext cx="132743" cy="103186"/>
            </a:xfrm>
            <a:prstGeom prst="line">
              <a:avLst/>
            </a:prstGeom>
            <a:noFill/>
            <a:ln w="19050" algn="ctr">
              <a:solidFill>
                <a:schemeClr val="tx1"/>
              </a:solidFill>
              <a:round/>
              <a:headEnd/>
              <a:tailEnd type="none" w="lg" len="lg"/>
            </a:ln>
          </p:spPr>
        </p:cxnSp>
      </p:grpSp>
      <p:sp>
        <p:nvSpPr>
          <p:cNvPr id="105" name="Freeform 104"/>
          <p:cNvSpPr/>
          <p:nvPr/>
        </p:nvSpPr>
        <p:spPr bwMode="auto">
          <a:xfrm>
            <a:off x="4724400" y="4811511"/>
            <a:ext cx="1338943" cy="979714"/>
          </a:xfrm>
          <a:custGeom>
            <a:avLst/>
            <a:gdLst>
              <a:gd name="connsiteX0" fmla="*/ 1338943 w 1338943"/>
              <a:gd name="connsiteY0" fmla="*/ 0 h 979714"/>
              <a:gd name="connsiteX1" fmla="*/ 1338943 w 1338943"/>
              <a:gd name="connsiteY1" fmla="*/ 979714 h 979714"/>
              <a:gd name="connsiteX2" fmla="*/ 0 w 1338943"/>
              <a:gd name="connsiteY2" fmla="*/ 979714 h 979714"/>
            </a:gdLst>
            <a:ahLst/>
            <a:cxnLst>
              <a:cxn ang="0">
                <a:pos x="connsiteX0" y="connsiteY0"/>
              </a:cxn>
              <a:cxn ang="0">
                <a:pos x="connsiteX1" y="connsiteY1"/>
              </a:cxn>
              <a:cxn ang="0">
                <a:pos x="connsiteX2" y="connsiteY2"/>
              </a:cxn>
            </a:cxnLst>
            <a:rect l="l" t="t" r="r" b="b"/>
            <a:pathLst>
              <a:path w="1338943" h="979714">
                <a:moveTo>
                  <a:pt x="1338943" y="0"/>
                </a:moveTo>
                <a:lnTo>
                  <a:pt x="1338943" y="979714"/>
                </a:lnTo>
                <a:lnTo>
                  <a:pt x="0" y="979714"/>
                </a:lnTo>
              </a:path>
            </a:pathLst>
          </a:custGeom>
          <a:noFill/>
          <a:ln w="28575" cap="flat" cmpd="sng" algn="ctr">
            <a:solidFill>
              <a:srgbClr val="FF0000"/>
            </a:solidFill>
            <a:prstDash val="solid"/>
            <a:round/>
            <a:headEnd type="none" w="med" len="med"/>
            <a:tailEnd type="triangle" w="med" len="med"/>
          </a:ln>
          <a:effectLst/>
        </p:spPr>
        <p:txBody>
          <a:bodyPr rtlCol="0" anchor="ctr"/>
          <a:lstStyle/>
          <a:p>
            <a:pPr algn="ctr"/>
            <a:endParaRPr lang="en-US"/>
          </a:p>
        </p:txBody>
      </p:sp>
      <p:sp>
        <p:nvSpPr>
          <p:cNvPr id="106" name="Freeform 105"/>
          <p:cNvSpPr/>
          <p:nvPr/>
        </p:nvSpPr>
        <p:spPr bwMode="auto">
          <a:xfrm flipH="1">
            <a:off x="3102429" y="4811511"/>
            <a:ext cx="1338943" cy="979714"/>
          </a:xfrm>
          <a:custGeom>
            <a:avLst/>
            <a:gdLst>
              <a:gd name="connsiteX0" fmla="*/ 1338943 w 1338943"/>
              <a:gd name="connsiteY0" fmla="*/ 0 h 979714"/>
              <a:gd name="connsiteX1" fmla="*/ 1338943 w 1338943"/>
              <a:gd name="connsiteY1" fmla="*/ 979714 h 979714"/>
              <a:gd name="connsiteX2" fmla="*/ 0 w 1338943"/>
              <a:gd name="connsiteY2" fmla="*/ 979714 h 979714"/>
            </a:gdLst>
            <a:ahLst/>
            <a:cxnLst>
              <a:cxn ang="0">
                <a:pos x="connsiteX0" y="connsiteY0"/>
              </a:cxn>
              <a:cxn ang="0">
                <a:pos x="connsiteX1" y="connsiteY1"/>
              </a:cxn>
              <a:cxn ang="0">
                <a:pos x="connsiteX2" y="connsiteY2"/>
              </a:cxn>
            </a:cxnLst>
            <a:rect l="l" t="t" r="r" b="b"/>
            <a:pathLst>
              <a:path w="1338943" h="979714">
                <a:moveTo>
                  <a:pt x="1338943" y="0"/>
                </a:moveTo>
                <a:lnTo>
                  <a:pt x="1338943" y="979714"/>
                </a:lnTo>
                <a:lnTo>
                  <a:pt x="0" y="979714"/>
                </a:lnTo>
              </a:path>
            </a:pathLst>
          </a:custGeom>
          <a:noFill/>
          <a:ln w="28575" cap="flat" cmpd="sng" algn="ctr">
            <a:solidFill>
              <a:srgbClr val="FF0000"/>
            </a:solidFill>
            <a:prstDash val="solid"/>
            <a:round/>
            <a:headEnd type="none" w="med" len="med"/>
            <a:tailEnd type="triangle" w="med" len="med"/>
          </a:ln>
          <a:effectLst/>
        </p:spPr>
        <p:txBody>
          <a:bodyPr rtlCol="0" anchor="ctr"/>
          <a:lstStyle/>
          <a:p>
            <a:pPr algn="ctr"/>
            <a:endParaRPr lang="en-US"/>
          </a:p>
        </p:txBody>
      </p:sp>
      <p:grpSp>
        <p:nvGrpSpPr>
          <p:cNvPr id="96" name="Group 95"/>
          <p:cNvGrpSpPr/>
          <p:nvPr/>
        </p:nvGrpSpPr>
        <p:grpSpPr>
          <a:xfrm>
            <a:off x="6183085" y="4844143"/>
            <a:ext cx="516488" cy="674914"/>
            <a:chOff x="6183085" y="4844143"/>
            <a:chExt cx="516488" cy="674914"/>
          </a:xfrm>
        </p:grpSpPr>
        <p:sp>
          <p:nvSpPr>
            <p:cNvPr id="95" name="Freeform 94"/>
            <p:cNvSpPr/>
            <p:nvPr/>
          </p:nvSpPr>
          <p:spPr bwMode="auto">
            <a:xfrm>
              <a:off x="6204857" y="4844143"/>
              <a:ext cx="288472" cy="674914"/>
            </a:xfrm>
            <a:custGeom>
              <a:avLst/>
              <a:gdLst>
                <a:gd name="connsiteX0" fmla="*/ 32657 w 288472"/>
                <a:gd name="connsiteY0" fmla="*/ 674914 h 674914"/>
                <a:gd name="connsiteX1" fmla="*/ 283029 w 288472"/>
                <a:gd name="connsiteY1" fmla="*/ 315686 h 674914"/>
                <a:gd name="connsiteX2" fmla="*/ 0 w 288472"/>
                <a:gd name="connsiteY2" fmla="*/ 0 h 674914"/>
              </a:gdLst>
              <a:ahLst/>
              <a:cxnLst>
                <a:cxn ang="0">
                  <a:pos x="connsiteX0" y="connsiteY0"/>
                </a:cxn>
                <a:cxn ang="0">
                  <a:pos x="connsiteX1" y="connsiteY1"/>
                </a:cxn>
                <a:cxn ang="0">
                  <a:pos x="connsiteX2" y="connsiteY2"/>
                </a:cxn>
              </a:cxnLst>
              <a:rect l="l" t="t" r="r" b="b"/>
              <a:pathLst>
                <a:path w="288472" h="674914">
                  <a:moveTo>
                    <a:pt x="32657" y="674914"/>
                  </a:moveTo>
                  <a:cubicBezTo>
                    <a:pt x="160564" y="551543"/>
                    <a:pt x="288472" y="428172"/>
                    <a:pt x="283029" y="315686"/>
                  </a:cubicBezTo>
                  <a:cubicBezTo>
                    <a:pt x="277586" y="203200"/>
                    <a:pt x="138793" y="101600"/>
                    <a:pt x="0" y="0"/>
                  </a:cubicBezTo>
                </a:path>
              </a:pathLst>
            </a:custGeom>
            <a:noFill/>
            <a:ln w="9525" cap="flat" cmpd="sng" algn="ctr">
              <a:solidFill>
                <a:srgbClr val="0000FF"/>
              </a:solidFill>
              <a:prstDash val="solid"/>
              <a:round/>
              <a:headEnd type="triangle" w="med" len="med"/>
              <a:tailEnd type="triangle" w="med" len="med"/>
            </a:ln>
            <a:effectLst/>
          </p:spPr>
          <p:txBody>
            <a:bodyPr rtlCol="0" anchor="ctr"/>
            <a:lstStyle/>
            <a:p>
              <a:pPr algn="ctr"/>
              <a:endParaRPr lang="en-US"/>
            </a:p>
          </p:txBody>
        </p:sp>
        <p:sp>
          <p:nvSpPr>
            <p:cNvPr id="93" name="TextBox 92"/>
            <p:cNvSpPr txBox="1"/>
            <p:nvPr/>
          </p:nvSpPr>
          <p:spPr>
            <a:xfrm>
              <a:off x="6183085" y="4963886"/>
              <a:ext cx="516488" cy="400110"/>
            </a:xfrm>
            <a:prstGeom prst="rect">
              <a:avLst/>
            </a:prstGeom>
            <a:solidFill>
              <a:schemeClr val="bg1"/>
            </a:solidFill>
          </p:spPr>
          <p:txBody>
            <a:bodyPr wrap="none" rtlCol="0">
              <a:spAutoFit/>
            </a:bodyPr>
            <a:lstStyle/>
            <a:p>
              <a:r>
                <a:rPr lang="el-GR" sz="2000" i="1" dirty="0" smtClean="0">
                  <a:solidFill>
                    <a:srgbClr val="0000FF"/>
                  </a:solidFill>
                  <a:latin typeface="Times New Roman" pitchFamily="18" charset="0"/>
                  <a:cs typeface="Times New Roman" pitchFamily="18" charset="0"/>
                </a:rPr>
                <a:t>Δ</a:t>
              </a:r>
              <a:r>
                <a:rPr lang="en-US" sz="2000" i="1" dirty="0" smtClean="0">
                  <a:solidFill>
                    <a:srgbClr val="0000FF"/>
                  </a:solidFill>
                  <a:latin typeface="Times New Roman" pitchFamily="18" charset="0"/>
                  <a:cs typeface="Times New Roman" pitchFamily="18" charset="0"/>
                </a:rPr>
                <a:t>V</a:t>
              </a:r>
              <a:endParaRPr lang="en-US" sz="2000" i="1" dirty="0">
                <a:solidFill>
                  <a:srgbClr val="0000FF"/>
                </a:solidFill>
                <a:latin typeface="Times New Roman" pitchFamily="18" charset="0"/>
                <a:cs typeface="Times New Roman" pitchFamily="18" charset="0"/>
              </a:endParaRPr>
            </a:p>
          </p:txBody>
        </p:sp>
      </p:grpSp>
      <p:sp>
        <p:nvSpPr>
          <p:cNvPr id="114" name="TextBox 113"/>
          <p:cNvSpPr txBox="1"/>
          <p:nvPr/>
        </p:nvSpPr>
        <p:spPr>
          <a:xfrm>
            <a:off x="5562604" y="5747657"/>
            <a:ext cx="550151" cy="400110"/>
          </a:xfrm>
          <a:prstGeom prst="rect">
            <a:avLst/>
          </a:prstGeom>
          <a:noFill/>
        </p:spPr>
        <p:txBody>
          <a:bodyPr wrap="none" rtlCol="0">
            <a:spAutoFit/>
          </a:bodyPr>
          <a:lstStyle/>
          <a:p>
            <a:r>
              <a:rPr lang="en-US" sz="2000" i="1" dirty="0" smtClean="0">
                <a:solidFill>
                  <a:srgbClr val="FF0000"/>
                </a:solidFill>
                <a:latin typeface="Times New Roman" pitchFamily="18" charset="0"/>
                <a:cs typeface="Times New Roman" pitchFamily="18" charset="0"/>
              </a:rPr>
              <a:t>I</a:t>
            </a:r>
            <a:r>
              <a:rPr lang="en-US" sz="2000" i="1" baseline="-25000" dirty="0" smtClean="0">
                <a:solidFill>
                  <a:srgbClr val="FF0000"/>
                </a:solidFill>
                <a:latin typeface="Times New Roman" pitchFamily="18" charset="0"/>
                <a:cs typeface="Times New Roman" pitchFamily="18" charset="0"/>
              </a:rPr>
              <a:t>CM</a:t>
            </a:r>
            <a:endParaRPr lang="en-US" sz="2000" i="1" baseline="-25000" dirty="0">
              <a:solidFill>
                <a:srgbClr val="FF0000"/>
              </a:solidFill>
              <a:latin typeface="Times New Roman" pitchFamily="18" charset="0"/>
              <a:cs typeface="Times New Roman" pitchFamily="18" charset="0"/>
            </a:endParaRPr>
          </a:p>
        </p:txBody>
      </p:sp>
      <p:sp>
        <p:nvSpPr>
          <p:cNvPr id="115" name="TextBox 114"/>
          <p:cNvSpPr txBox="1"/>
          <p:nvPr/>
        </p:nvSpPr>
        <p:spPr>
          <a:xfrm>
            <a:off x="3037115" y="5747657"/>
            <a:ext cx="550151" cy="400110"/>
          </a:xfrm>
          <a:prstGeom prst="rect">
            <a:avLst/>
          </a:prstGeom>
          <a:noFill/>
        </p:spPr>
        <p:txBody>
          <a:bodyPr wrap="none" rtlCol="0">
            <a:spAutoFit/>
          </a:bodyPr>
          <a:lstStyle/>
          <a:p>
            <a:r>
              <a:rPr lang="en-US" sz="2000" i="1" dirty="0" smtClean="0">
                <a:solidFill>
                  <a:srgbClr val="FF0000"/>
                </a:solidFill>
                <a:latin typeface="Times New Roman" pitchFamily="18" charset="0"/>
                <a:cs typeface="Times New Roman" pitchFamily="18" charset="0"/>
              </a:rPr>
              <a:t>I</a:t>
            </a:r>
            <a:r>
              <a:rPr lang="en-US" sz="2000" i="1" baseline="-25000" dirty="0" smtClean="0">
                <a:solidFill>
                  <a:srgbClr val="FF0000"/>
                </a:solidFill>
                <a:latin typeface="Times New Roman" pitchFamily="18" charset="0"/>
                <a:cs typeface="Times New Roman" pitchFamily="18" charset="0"/>
              </a:rPr>
              <a:t>CM</a:t>
            </a:r>
            <a:endParaRPr lang="en-US" sz="2000" i="1" baseline="-25000" dirty="0">
              <a:solidFill>
                <a:srgbClr val="FF0000"/>
              </a:solidFill>
              <a:latin typeface="Times New Roman" pitchFamily="18" charset="0"/>
              <a:cs typeface="Times New Roman" pitchFamily="18" charset="0"/>
            </a:endParaRPr>
          </a:p>
        </p:txBody>
      </p:sp>
      <p:pic>
        <p:nvPicPr>
          <p:cNvPr id="476161" name="Picture 1"/>
          <p:cNvPicPr>
            <a:picLocks noChangeAspect="1" noChangeArrowheads="1"/>
          </p:cNvPicPr>
          <p:nvPr/>
        </p:nvPicPr>
        <p:blipFill>
          <a:blip r:embed="rId2" cstate="print"/>
          <a:srcRect/>
          <a:stretch>
            <a:fillRect/>
          </a:stretch>
        </p:blipFill>
        <p:spPr bwMode="auto">
          <a:xfrm rot="-1680000">
            <a:off x="6459461" y="4248693"/>
            <a:ext cx="1041593" cy="69637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
                                            <p:txEl>
                                              <p:pRg st="1" end="1"/>
                                            </p:txEl>
                                          </p:spTgt>
                                        </p:tgtEl>
                                        <p:attrNameLst>
                                          <p:attrName>style.visibility</p:attrName>
                                        </p:attrNameLst>
                                      </p:cBhvr>
                                      <p:to>
                                        <p:strVal val="visible"/>
                                      </p:to>
                                    </p:set>
                                    <p:animEffect transition="in" filter="blinds(horizontal)">
                                      <p:cBhvr>
                                        <p:cTn id="7" dur="500"/>
                                        <p:tgtEl>
                                          <p:spTgt spid="6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blinds(horizontal)">
                                      <p:cBhvr>
                                        <p:cTn id="12" dur="500"/>
                                        <p:tgtEl>
                                          <p:spTgt spid="114"/>
                                        </p:tgtEl>
                                      </p:cBhvr>
                                    </p:animEffect>
                                  </p:childTnLst>
                                </p:cTn>
                              </p:par>
                              <p:par>
                                <p:cTn id="13" presetID="3" presetClass="entr" presetSubtype="1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blinds(horizontal)">
                                      <p:cBhvr>
                                        <p:cTn id="18" dur="500"/>
                                        <p:tgtEl>
                                          <p:spTgt spid="105"/>
                                        </p:tgtEl>
                                      </p:cBhvr>
                                    </p:animEffect>
                                  </p:childTnLst>
                                </p:cTn>
                              </p:par>
                              <p:par>
                                <p:cTn id="19" presetID="3" presetClass="entr" presetSubtype="1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6"/>
                                        </p:tgtEl>
                                        <p:attrNameLst>
                                          <p:attrName>style.visibility</p:attrName>
                                        </p:attrNameLst>
                                      </p:cBhvr>
                                      <p:to>
                                        <p:strVal val="visible"/>
                                      </p:to>
                                    </p:set>
                                    <p:animEffect transition="in" filter="blinds(horizontal)">
                                      <p:cBhvr>
                                        <p:cTn id="24" dur="500"/>
                                        <p:tgtEl>
                                          <p:spTgt spid="10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blinds(horizontal)">
                                      <p:cBhvr>
                                        <p:cTn id="27" dur="500"/>
                                        <p:tgtEl>
                                          <p:spTgt spid="1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1">
                                            <p:txEl>
                                              <p:pRg st="2" end="2"/>
                                            </p:txEl>
                                          </p:spTgt>
                                        </p:tgtEl>
                                        <p:attrNameLst>
                                          <p:attrName>style.visibility</p:attrName>
                                        </p:attrNameLst>
                                      </p:cBhvr>
                                      <p:to>
                                        <p:strVal val="visible"/>
                                      </p:to>
                                    </p:set>
                                    <p:animEffect transition="in" filter="blinds(horizontal)">
                                      <p:cBhvr>
                                        <p:cTn id="32" dur="500"/>
                                        <p:tgtEl>
                                          <p:spTgt spid="6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76161"/>
                                        </p:tgtEl>
                                        <p:attrNameLst>
                                          <p:attrName>style.visibility</p:attrName>
                                        </p:attrNameLst>
                                      </p:cBhvr>
                                      <p:to>
                                        <p:strVal val="visible"/>
                                      </p:to>
                                    </p:set>
                                    <p:animEffect transition="in" filter="blinds(horizontal)">
                                      <p:cBhvr>
                                        <p:cTn id="37" dur="500"/>
                                        <p:tgtEl>
                                          <p:spTgt spid="47616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1">
                                            <p:txEl>
                                              <p:pRg st="3" end="3"/>
                                            </p:txEl>
                                          </p:spTgt>
                                        </p:tgtEl>
                                        <p:attrNameLst>
                                          <p:attrName>style.visibility</p:attrName>
                                        </p:attrNameLst>
                                      </p:cBhvr>
                                      <p:to>
                                        <p:strVal val="visible"/>
                                      </p:to>
                                    </p:set>
                                    <p:animEffect transition="in" filter="blinds(horizontal)">
                                      <p:cBhvr>
                                        <p:cTn id="42" dur="500"/>
                                        <p:tgtEl>
                                          <p:spTgt spid="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animBg="1"/>
      <p:bldP spid="114" grpId="0"/>
      <p:bldP spid="1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46"/>
          <p:cNvSpPr/>
          <p:nvPr/>
        </p:nvSpPr>
        <p:spPr bwMode="auto">
          <a:xfrm>
            <a:off x="4925122" y="4095596"/>
            <a:ext cx="527824" cy="606501"/>
          </a:xfrm>
          <a:custGeom>
            <a:avLst/>
            <a:gdLst>
              <a:gd name="connsiteX0" fmla="*/ 0 w 379142"/>
              <a:gd name="connsiteY0" fmla="*/ 68146 h 712438"/>
              <a:gd name="connsiteX1" fmla="*/ 59473 w 379142"/>
              <a:gd name="connsiteY1" fmla="*/ 83014 h 712438"/>
              <a:gd name="connsiteX2" fmla="*/ 59473 w 379142"/>
              <a:gd name="connsiteY2" fmla="*/ 566233 h 712438"/>
              <a:gd name="connsiteX3" fmla="*/ 96644 w 379142"/>
              <a:gd name="connsiteY3" fmla="*/ 625706 h 712438"/>
              <a:gd name="connsiteX4" fmla="*/ 304800 w 379142"/>
              <a:gd name="connsiteY4" fmla="*/ 625706 h 712438"/>
              <a:gd name="connsiteX5" fmla="*/ 327103 w 379142"/>
              <a:gd name="connsiteY5" fmla="*/ 105316 h 712438"/>
              <a:gd name="connsiteX6" fmla="*/ 379142 w 379142"/>
              <a:gd name="connsiteY6" fmla="*/ 83014 h 712438"/>
              <a:gd name="connsiteX0" fmla="*/ 0 w 416313"/>
              <a:gd name="connsiteY0" fmla="*/ 68146 h 712438"/>
              <a:gd name="connsiteX1" fmla="*/ 96644 w 416313"/>
              <a:gd name="connsiteY1" fmla="*/ 83014 h 712438"/>
              <a:gd name="connsiteX2" fmla="*/ 96644 w 416313"/>
              <a:gd name="connsiteY2" fmla="*/ 566233 h 712438"/>
              <a:gd name="connsiteX3" fmla="*/ 133815 w 416313"/>
              <a:gd name="connsiteY3" fmla="*/ 625706 h 712438"/>
              <a:gd name="connsiteX4" fmla="*/ 341971 w 416313"/>
              <a:gd name="connsiteY4" fmla="*/ 625706 h 712438"/>
              <a:gd name="connsiteX5" fmla="*/ 364274 w 416313"/>
              <a:gd name="connsiteY5" fmla="*/ 105316 h 712438"/>
              <a:gd name="connsiteX6" fmla="*/ 416313 w 416313"/>
              <a:gd name="connsiteY6" fmla="*/ 83014 h 712438"/>
              <a:gd name="connsiteX0" fmla="*/ 0 w 416313"/>
              <a:gd name="connsiteY0" fmla="*/ 53279 h 697571"/>
              <a:gd name="connsiteX1" fmla="*/ 126381 w 416313"/>
              <a:gd name="connsiteY1" fmla="*/ 135054 h 697571"/>
              <a:gd name="connsiteX2" fmla="*/ 96644 w 416313"/>
              <a:gd name="connsiteY2" fmla="*/ 551366 h 697571"/>
              <a:gd name="connsiteX3" fmla="*/ 133815 w 416313"/>
              <a:gd name="connsiteY3" fmla="*/ 610839 h 697571"/>
              <a:gd name="connsiteX4" fmla="*/ 341971 w 416313"/>
              <a:gd name="connsiteY4" fmla="*/ 610839 h 697571"/>
              <a:gd name="connsiteX5" fmla="*/ 364274 w 416313"/>
              <a:gd name="connsiteY5" fmla="*/ 90449 h 697571"/>
              <a:gd name="connsiteX6" fmla="*/ 416313 w 416313"/>
              <a:gd name="connsiteY6" fmla="*/ 68147 h 697571"/>
              <a:gd name="connsiteX0" fmla="*/ 0 w 416313"/>
              <a:gd name="connsiteY0" fmla="*/ 53279 h 698810"/>
              <a:gd name="connsiteX1" fmla="*/ 126381 w 416313"/>
              <a:gd name="connsiteY1" fmla="*/ 135054 h 698810"/>
              <a:gd name="connsiteX2" fmla="*/ 96644 w 416313"/>
              <a:gd name="connsiteY2" fmla="*/ 551366 h 698810"/>
              <a:gd name="connsiteX3" fmla="*/ 252761 w 416313"/>
              <a:gd name="connsiteY3" fmla="*/ 618273 h 698810"/>
              <a:gd name="connsiteX4" fmla="*/ 341971 w 416313"/>
              <a:gd name="connsiteY4" fmla="*/ 610839 h 698810"/>
              <a:gd name="connsiteX5" fmla="*/ 364274 w 416313"/>
              <a:gd name="connsiteY5" fmla="*/ 90449 h 698810"/>
              <a:gd name="connsiteX6" fmla="*/ 416313 w 416313"/>
              <a:gd name="connsiteY6" fmla="*/ 68147 h 698810"/>
              <a:gd name="connsiteX0" fmla="*/ 0 w 416313"/>
              <a:gd name="connsiteY0" fmla="*/ 39649 h 618273"/>
              <a:gd name="connsiteX1" fmla="*/ 126381 w 416313"/>
              <a:gd name="connsiteY1" fmla="*/ 121424 h 618273"/>
              <a:gd name="connsiteX2" fmla="*/ 96644 w 416313"/>
              <a:gd name="connsiteY2" fmla="*/ 537736 h 618273"/>
              <a:gd name="connsiteX3" fmla="*/ 252761 w 416313"/>
              <a:gd name="connsiteY3" fmla="*/ 604643 h 618273"/>
              <a:gd name="connsiteX4" fmla="*/ 349406 w 416313"/>
              <a:gd name="connsiteY4" fmla="*/ 515434 h 618273"/>
              <a:gd name="connsiteX5" fmla="*/ 364274 w 416313"/>
              <a:gd name="connsiteY5" fmla="*/ 76819 h 618273"/>
              <a:gd name="connsiteX6" fmla="*/ 416313 w 416313"/>
              <a:gd name="connsiteY6" fmla="*/ 54517 h 618273"/>
              <a:gd name="connsiteX0" fmla="*/ 0 w 416313"/>
              <a:gd name="connsiteY0" fmla="*/ 39649 h 613316"/>
              <a:gd name="connsiteX1" fmla="*/ 126381 w 416313"/>
              <a:gd name="connsiteY1" fmla="*/ 121424 h 613316"/>
              <a:gd name="connsiteX2" fmla="*/ 96644 w 416313"/>
              <a:gd name="connsiteY2" fmla="*/ 537736 h 613316"/>
              <a:gd name="connsiteX3" fmla="*/ 252761 w 416313"/>
              <a:gd name="connsiteY3" fmla="*/ 574906 h 613316"/>
              <a:gd name="connsiteX4" fmla="*/ 349406 w 416313"/>
              <a:gd name="connsiteY4" fmla="*/ 515434 h 613316"/>
              <a:gd name="connsiteX5" fmla="*/ 364274 w 416313"/>
              <a:gd name="connsiteY5" fmla="*/ 76819 h 613316"/>
              <a:gd name="connsiteX6" fmla="*/ 416313 w 416313"/>
              <a:gd name="connsiteY6" fmla="*/ 54517 h 613316"/>
              <a:gd name="connsiteX0" fmla="*/ 0 w 416313"/>
              <a:gd name="connsiteY0" fmla="*/ 39649 h 618273"/>
              <a:gd name="connsiteX1" fmla="*/ 126381 w 416313"/>
              <a:gd name="connsiteY1" fmla="*/ 121424 h 618273"/>
              <a:gd name="connsiteX2" fmla="*/ 96644 w 416313"/>
              <a:gd name="connsiteY2" fmla="*/ 537736 h 618273"/>
              <a:gd name="connsiteX3" fmla="*/ 252761 w 416313"/>
              <a:gd name="connsiteY3" fmla="*/ 604643 h 618273"/>
              <a:gd name="connsiteX4" fmla="*/ 349406 w 416313"/>
              <a:gd name="connsiteY4" fmla="*/ 515434 h 618273"/>
              <a:gd name="connsiteX5" fmla="*/ 364274 w 416313"/>
              <a:gd name="connsiteY5" fmla="*/ 76819 h 618273"/>
              <a:gd name="connsiteX6" fmla="*/ 416313 w 416313"/>
              <a:gd name="connsiteY6" fmla="*/ 54517 h 618273"/>
              <a:gd name="connsiteX0" fmla="*/ 0 w 416313"/>
              <a:gd name="connsiteY0" fmla="*/ 34073 h 612697"/>
              <a:gd name="connsiteX1" fmla="*/ 126381 w 416313"/>
              <a:gd name="connsiteY1" fmla="*/ 115848 h 612697"/>
              <a:gd name="connsiteX2" fmla="*/ 96644 w 416313"/>
              <a:gd name="connsiteY2" fmla="*/ 532160 h 612697"/>
              <a:gd name="connsiteX3" fmla="*/ 252761 w 416313"/>
              <a:gd name="connsiteY3" fmla="*/ 599067 h 612697"/>
              <a:gd name="connsiteX4" fmla="*/ 364274 w 416313"/>
              <a:gd name="connsiteY4" fmla="*/ 450385 h 612697"/>
              <a:gd name="connsiteX5" fmla="*/ 364274 w 416313"/>
              <a:gd name="connsiteY5" fmla="*/ 71243 h 612697"/>
              <a:gd name="connsiteX6" fmla="*/ 416313 w 416313"/>
              <a:gd name="connsiteY6" fmla="*/ 48941 h 612697"/>
              <a:gd name="connsiteX0" fmla="*/ 0 w 416313"/>
              <a:gd name="connsiteY0" fmla="*/ 34073 h 605262"/>
              <a:gd name="connsiteX1" fmla="*/ 126381 w 416313"/>
              <a:gd name="connsiteY1" fmla="*/ 115848 h 605262"/>
              <a:gd name="connsiteX2" fmla="*/ 96644 w 416313"/>
              <a:gd name="connsiteY2" fmla="*/ 487555 h 605262"/>
              <a:gd name="connsiteX3" fmla="*/ 252761 w 416313"/>
              <a:gd name="connsiteY3" fmla="*/ 599067 h 605262"/>
              <a:gd name="connsiteX4" fmla="*/ 364274 w 416313"/>
              <a:gd name="connsiteY4" fmla="*/ 450385 h 605262"/>
              <a:gd name="connsiteX5" fmla="*/ 364274 w 416313"/>
              <a:gd name="connsiteY5" fmla="*/ 71243 h 605262"/>
              <a:gd name="connsiteX6" fmla="*/ 416313 w 416313"/>
              <a:gd name="connsiteY6" fmla="*/ 48941 h 605262"/>
              <a:gd name="connsiteX0" fmla="*/ 0 w 498088"/>
              <a:gd name="connsiteY0" fmla="*/ 34073 h 605262"/>
              <a:gd name="connsiteX1" fmla="*/ 126381 w 498088"/>
              <a:gd name="connsiteY1" fmla="*/ 115848 h 605262"/>
              <a:gd name="connsiteX2" fmla="*/ 96644 w 498088"/>
              <a:gd name="connsiteY2" fmla="*/ 487555 h 605262"/>
              <a:gd name="connsiteX3" fmla="*/ 252761 w 498088"/>
              <a:gd name="connsiteY3" fmla="*/ 599067 h 605262"/>
              <a:gd name="connsiteX4" fmla="*/ 364274 w 498088"/>
              <a:gd name="connsiteY4" fmla="*/ 450385 h 605262"/>
              <a:gd name="connsiteX5" fmla="*/ 364274 w 498088"/>
              <a:gd name="connsiteY5" fmla="*/ 71243 h 605262"/>
              <a:gd name="connsiteX6" fmla="*/ 498088 w 498088"/>
              <a:gd name="connsiteY6" fmla="*/ 41507 h 605262"/>
              <a:gd name="connsiteX0" fmla="*/ 0 w 498088"/>
              <a:gd name="connsiteY0" fmla="*/ 34073 h 605262"/>
              <a:gd name="connsiteX1" fmla="*/ 126381 w 498088"/>
              <a:gd name="connsiteY1" fmla="*/ 115848 h 605262"/>
              <a:gd name="connsiteX2" fmla="*/ 96644 w 498088"/>
              <a:gd name="connsiteY2" fmla="*/ 487555 h 605262"/>
              <a:gd name="connsiteX3" fmla="*/ 252761 w 498088"/>
              <a:gd name="connsiteY3" fmla="*/ 599067 h 605262"/>
              <a:gd name="connsiteX4" fmla="*/ 364274 w 498088"/>
              <a:gd name="connsiteY4" fmla="*/ 450385 h 605262"/>
              <a:gd name="connsiteX5" fmla="*/ 356840 w 498088"/>
              <a:gd name="connsiteY5" fmla="*/ 108414 h 605262"/>
              <a:gd name="connsiteX6" fmla="*/ 498088 w 498088"/>
              <a:gd name="connsiteY6" fmla="*/ 41507 h 605262"/>
              <a:gd name="connsiteX0" fmla="*/ 0 w 527824"/>
              <a:gd name="connsiteY0" fmla="*/ 34073 h 605262"/>
              <a:gd name="connsiteX1" fmla="*/ 156117 w 527824"/>
              <a:gd name="connsiteY1" fmla="*/ 115848 h 605262"/>
              <a:gd name="connsiteX2" fmla="*/ 126380 w 527824"/>
              <a:gd name="connsiteY2" fmla="*/ 487555 h 605262"/>
              <a:gd name="connsiteX3" fmla="*/ 282497 w 527824"/>
              <a:gd name="connsiteY3" fmla="*/ 599067 h 605262"/>
              <a:gd name="connsiteX4" fmla="*/ 394010 w 527824"/>
              <a:gd name="connsiteY4" fmla="*/ 450385 h 605262"/>
              <a:gd name="connsiteX5" fmla="*/ 386576 w 527824"/>
              <a:gd name="connsiteY5" fmla="*/ 108414 h 605262"/>
              <a:gd name="connsiteX6" fmla="*/ 527824 w 527824"/>
              <a:gd name="connsiteY6" fmla="*/ 41507 h 605262"/>
              <a:gd name="connsiteX0" fmla="*/ 0 w 527824"/>
              <a:gd name="connsiteY0" fmla="*/ 34073 h 605262"/>
              <a:gd name="connsiteX1" fmla="*/ 133814 w 527824"/>
              <a:gd name="connsiteY1" fmla="*/ 115848 h 605262"/>
              <a:gd name="connsiteX2" fmla="*/ 126380 w 527824"/>
              <a:gd name="connsiteY2" fmla="*/ 487555 h 605262"/>
              <a:gd name="connsiteX3" fmla="*/ 282497 w 527824"/>
              <a:gd name="connsiteY3" fmla="*/ 599067 h 605262"/>
              <a:gd name="connsiteX4" fmla="*/ 394010 w 527824"/>
              <a:gd name="connsiteY4" fmla="*/ 450385 h 605262"/>
              <a:gd name="connsiteX5" fmla="*/ 386576 w 527824"/>
              <a:gd name="connsiteY5" fmla="*/ 108414 h 605262"/>
              <a:gd name="connsiteX6" fmla="*/ 527824 w 527824"/>
              <a:gd name="connsiteY6" fmla="*/ 41507 h 605262"/>
              <a:gd name="connsiteX0" fmla="*/ 0 w 527824"/>
              <a:gd name="connsiteY0" fmla="*/ 34073 h 611457"/>
              <a:gd name="connsiteX1" fmla="*/ 133814 w 527824"/>
              <a:gd name="connsiteY1" fmla="*/ 115848 h 611457"/>
              <a:gd name="connsiteX2" fmla="*/ 118946 w 527824"/>
              <a:gd name="connsiteY2" fmla="*/ 524726 h 611457"/>
              <a:gd name="connsiteX3" fmla="*/ 282497 w 527824"/>
              <a:gd name="connsiteY3" fmla="*/ 599067 h 611457"/>
              <a:gd name="connsiteX4" fmla="*/ 394010 w 527824"/>
              <a:gd name="connsiteY4" fmla="*/ 450385 h 611457"/>
              <a:gd name="connsiteX5" fmla="*/ 386576 w 527824"/>
              <a:gd name="connsiteY5" fmla="*/ 108414 h 611457"/>
              <a:gd name="connsiteX6" fmla="*/ 527824 w 527824"/>
              <a:gd name="connsiteY6" fmla="*/ 41507 h 611457"/>
              <a:gd name="connsiteX0" fmla="*/ 0 w 527824"/>
              <a:gd name="connsiteY0" fmla="*/ 34073 h 606501"/>
              <a:gd name="connsiteX1" fmla="*/ 133814 w 527824"/>
              <a:gd name="connsiteY1" fmla="*/ 115848 h 606501"/>
              <a:gd name="connsiteX2" fmla="*/ 118946 w 527824"/>
              <a:gd name="connsiteY2" fmla="*/ 524726 h 606501"/>
              <a:gd name="connsiteX3" fmla="*/ 282497 w 527824"/>
              <a:gd name="connsiteY3" fmla="*/ 599067 h 606501"/>
              <a:gd name="connsiteX4" fmla="*/ 394010 w 527824"/>
              <a:gd name="connsiteY4" fmla="*/ 480122 h 606501"/>
              <a:gd name="connsiteX5" fmla="*/ 386576 w 527824"/>
              <a:gd name="connsiteY5" fmla="*/ 108414 h 606501"/>
              <a:gd name="connsiteX6" fmla="*/ 527824 w 527824"/>
              <a:gd name="connsiteY6" fmla="*/ 41507 h 60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824" h="606501">
                <a:moveTo>
                  <a:pt x="0" y="34073"/>
                </a:moveTo>
                <a:cubicBezTo>
                  <a:pt x="24780" y="0"/>
                  <a:pt x="113990" y="34073"/>
                  <a:pt x="133814" y="115848"/>
                </a:cubicBezTo>
                <a:cubicBezTo>
                  <a:pt x="153638" y="197623"/>
                  <a:pt x="94166" y="444190"/>
                  <a:pt x="118946" y="524726"/>
                </a:cubicBezTo>
                <a:cubicBezTo>
                  <a:pt x="143726" y="605262"/>
                  <a:pt x="236653" y="606501"/>
                  <a:pt x="282497" y="599067"/>
                </a:cubicBezTo>
                <a:cubicBezTo>
                  <a:pt x="328341" y="591633"/>
                  <a:pt x="376664" y="561898"/>
                  <a:pt x="394010" y="480122"/>
                </a:cubicBezTo>
                <a:cubicBezTo>
                  <a:pt x="411357" y="398347"/>
                  <a:pt x="364274" y="181517"/>
                  <a:pt x="386576" y="108414"/>
                </a:cubicBezTo>
                <a:cubicBezTo>
                  <a:pt x="408878" y="35312"/>
                  <a:pt x="507999" y="7433"/>
                  <a:pt x="527824" y="41507"/>
                </a:cubicBezTo>
              </a:path>
            </a:pathLst>
          </a:custGeom>
          <a:noFill/>
          <a:ln w="76200" cap="flat" cmpd="sng" algn="ctr">
            <a:solidFill>
              <a:schemeClr val="tx1"/>
            </a:solidFill>
            <a:prstDash val="solid"/>
            <a:round/>
            <a:headEnd type="none" w="med" len="med"/>
            <a:tailEnd type="none" w="lg" len="lg"/>
          </a:ln>
          <a:effectLst/>
        </p:spPr>
        <p:txBody>
          <a:bodyPr rtlCol="0" anchor="ctr"/>
          <a:lstStyle/>
          <a:p>
            <a:pPr algn="ctr"/>
            <a:endParaRPr lang="en-US"/>
          </a:p>
        </p:txBody>
      </p:sp>
      <p:sp>
        <p:nvSpPr>
          <p:cNvPr id="46" name="Freeform 45"/>
          <p:cNvSpPr/>
          <p:nvPr/>
        </p:nvSpPr>
        <p:spPr bwMode="auto">
          <a:xfrm>
            <a:off x="3702205" y="4106747"/>
            <a:ext cx="527824" cy="606501"/>
          </a:xfrm>
          <a:custGeom>
            <a:avLst/>
            <a:gdLst>
              <a:gd name="connsiteX0" fmla="*/ 0 w 379142"/>
              <a:gd name="connsiteY0" fmla="*/ 68146 h 712438"/>
              <a:gd name="connsiteX1" fmla="*/ 59473 w 379142"/>
              <a:gd name="connsiteY1" fmla="*/ 83014 h 712438"/>
              <a:gd name="connsiteX2" fmla="*/ 59473 w 379142"/>
              <a:gd name="connsiteY2" fmla="*/ 566233 h 712438"/>
              <a:gd name="connsiteX3" fmla="*/ 96644 w 379142"/>
              <a:gd name="connsiteY3" fmla="*/ 625706 h 712438"/>
              <a:gd name="connsiteX4" fmla="*/ 304800 w 379142"/>
              <a:gd name="connsiteY4" fmla="*/ 625706 h 712438"/>
              <a:gd name="connsiteX5" fmla="*/ 327103 w 379142"/>
              <a:gd name="connsiteY5" fmla="*/ 105316 h 712438"/>
              <a:gd name="connsiteX6" fmla="*/ 379142 w 379142"/>
              <a:gd name="connsiteY6" fmla="*/ 83014 h 712438"/>
              <a:gd name="connsiteX0" fmla="*/ 0 w 416313"/>
              <a:gd name="connsiteY0" fmla="*/ 68146 h 712438"/>
              <a:gd name="connsiteX1" fmla="*/ 96644 w 416313"/>
              <a:gd name="connsiteY1" fmla="*/ 83014 h 712438"/>
              <a:gd name="connsiteX2" fmla="*/ 96644 w 416313"/>
              <a:gd name="connsiteY2" fmla="*/ 566233 h 712438"/>
              <a:gd name="connsiteX3" fmla="*/ 133815 w 416313"/>
              <a:gd name="connsiteY3" fmla="*/ 625706 h 712438"/>
              <a:gd name="connsiteX4" fmla="*/ 341971 w 416313"/>
              <a:gd name="connsiteY4" fmla="*/ 625706 h 712438"/>
              <a:gd name="connsiteX5" fmla="*/ 364274 w 416313"/>
              <a:gd name="connsiteY5" fmla="*/ 105316 h 712438"/>
              <a:gd name="connsiteX6" fmla="*/ 416313 w 416313"/>
              <a:gd name="connsiteY6" fmla="*/ 83014 h 712438"/>
              <a:gd name="connsiteX0" fmla="*/ 0 w 416313"/>
              <a:gd name="connsiteY0" fmla="*/ 53279 h 697571"/>
              <a:gd name="connsiteX1" fmla="*/ 126381 w 416313"/>
              <a:gd name="connsiteY1" fmla="*/ 135054 h 697571"/>
              <a:gd name="connsiteX2" fmla="*/ 96644 w 416313"/>
              <a:gd name="connsiteY2" fmla="*/ 551366 h 697571"/>
              <a:gd name="connsiteX3" fmla="*/ 133815 w 416313"/>
              <a:gd name="connsiteY3" fmla="*/ 610839 h 697571"/>
              <a:gd name="connsiteX4" fmla="*/ 341971 w 416313"/>
              <a:gd name="connsiteY4" fmla="*/ 610839 h 697571"/>
              <a:gd name="connsiteX5" fmla="*/ 364274 w 416313"/>
              <a:gd name="connsiteY5" fmla="*/ 90449 h 697571"/>
              <a:gd name="connsiteX6" fmla="*/ 416313 w 416313"/>
              <a:gd name="connsiteY6" fmla="*/ 68147 h 697571"/>
              <a:gd name="connsiteX0" fmla="*/ 0 w 416313"/>
              <a:gd name="connsiteY0" fmla="*/ 53279 h 698810"/>
              <a:gd name="connsiteX1" fmla="*/ 126381 w 416313"/>
              <a:gd name="connsiteY1" fmla="*/ 135054 h 698810"/>
              <a:gd name="connsiteX2" fmla="*/ 96644 w 416313"/>
              <a:gd name="connsiteY2" fmla="*/ 551366 h 698810"/>
              <a:gd name="connsiteX3" fmla="*/ 252761 w 416313"/>
              <a:gd name="connsiteY3" fmla="*/ 618273 h 698810"/>
              <a:gd name="connsiteX4" fmla="*/ 341971 w 416313"/>
              <a:gd name="connsiteY4" fmla="*/ 610839 h 698810"/>
              <a:gd name="connsiteX5" fmla="*/ 364274 w 416313"/>
              <a:gd name="connsiteY5" fmla="*/ 90449 h 698810"/>
              <a:gd name="connsiteX6" fmla="*/ 416313 w 416313"/>
              <a:gd name="connsiteY6" fmla="*/ 68147 h 698810"/>
              <a:gd name="connsiteX0" fmla="*/ 0 w 416313"/>
              <a:gd name="connsiteY0" fmla="*/ 39649 h 618273"/>
              <a:gd name="connsiteX1" fmla="*/ 126381 w 416313"/>
              <a:gd name="connsiteY1" fmla="*/ 121424 h 618273"/>
              <a:gd name="connsiteX2" fmla="*/ 96644 w 416313"/>
              <a:gd name="connsiteY2" fmla="*/ 537736 h 618273"/>
              <a:gd name="connsiteX3" fmla="*/ 252761 w 416313"/>
              <a:gd name="connsiteY3" fmla="*/ 604643 h 618273"/>
              <a:gd name="connsiteX4" fmla="*/ 349406 w 416313"/>
              <a:gd name="connsiteY4" fmla="*/ 515434 h 618273"/>
              <a:gd name="connsiteX5" fmla="*/ 364274 w 416313"/>
              <a:gd name="connsiteY5" fmla="*/ 76819 h 618273"/>
              <a:gd name="connsiteX6" fmla="*/ 416313 w 416313"/>
              <a:gd name="connsiteY6" fmla="*/ 54517 h 618273"/>
              <a:gd name="connsiteX0" fmla="*/ 0 w 416313"/>
              <a:gd name="connsiteY0" fmla="*/ 39649 h 613316"/>
              <a:gd name="connsiteX1" fmla="*/ 126381 w 416313"/>
              <a:gd name="connsiteY1" fmla="*/ 121424 h 613316"/>
              <a:gd name="connsiteX2" fmla="*/ 96644 w 416313"/>
              <a:gd name="connsiteY2" fmla="*/ 537736 h 613316"/>
              <a:gd name="connsiteX3" fmla="*/ 252761 w 416313"/>
              <a:gd name="connsiteY3" fmla="*/ 574906 h 613316"/>
              <a:gd name="connsiteX4" fmla="*/ 349406 w 416313"/>
              <a:gd name="connsiteY4" fmla="*/ 515434 h 613316"/>
              <a:gd name="connsiteX5" fmla="*/ 364274 w 416313"/>
              <a:gd name="connsiteY5" fmla="*/ 76819 h 613316"/>
              <a:gd name="connsiteX6" fmla="*/ 416313 w 416313"/>
              <a:gd name="connsiteY6" fmla="*/ 54517 h 613316"/>
              <a:gd name="connsiteX0" fmla="*/ 0 w 416313"/>
              <a:gd name="connsiteY0" fmla="*/ 39649 h 618273"/>
              <a:gd name="connsiteX1" fmla="*/ 126381 w 416313"/>
              <a:gd name="connsiteY1" fmla="*/ 121424 h 618273"/>
              <a:gd name="connsiteX2" fmla="*/ 96644 w 416313"/>
              <a:gd name="connsiteY2" fmla="*/ 537736 h 618273"/>
              <a:gd name="connsiteX3" fmla="*/ 252761 w 416313"/>
              <a:gd name="connsiteY3" fmla="*/ 604643 h 618273"/>
              <a:gd name="connsiteX4" fmla="*/ 349406 w 416313"/>
              <a:gd name="connsiteY4" fmla="*/ 515434 h 618273"/>
              <a:gd name="connsiteX5" fmla="*/ 364274 w 416313"/>
              <a:gd name="connsiteY5" fmla="*/ 76819 h 618273"/>
              <a:gd name="connsiteX6" fmla="*/ 416313 w 416313"/>
              <a:gd name="connsiteY6" fmla="*/ 54517 h 618273"/>
              <a:gd name="connsiteX0" fmla="*/ 0 w 416313"/>
              <a:gd name="connsiteY0" fmla="*/ 34073 h 612697"/>
              <a:gd name="connsiteX1" fmla="*/ 126381 w 416313"/>
              <a:gd name="connsiteY1" fmla="*/ 115848 h 612697"/>
              <a:gd name="connsiteX2" fmla="*/ 96644 w 416313"/>
              <a:gd name="connsiteY2" fmla="*/ 532160 h 612697"/>
              <a:gd name="connsiteX3" fmla="*/ 252761 w 416313"/>
              <a:gd name="connsiteY3" fmla="*/ 599067 h 612697"/>
              <a:gd name="connsiteX4" fmla="*/ 364274 w 416313"/>
              <a:gd name="connsiteY4" fmla="*/ 450385 h 612697"/>
              <a:gd name="connsiteX5" fmla="*/ 364274 w 416313"/>
              <a:gd name="connsiteY5" fmla="*/ 71243 h 612697"/>
              <a:gd name="connsiteX6" fmla="*/ 416313 w 416313"/>
              <a:gd name="connsiteY6" fmla="*/ 48941 h 612697"/>
              <a:gd name="connsiteX0" fmla="*/ 0 w 416313"/>
              <a:gd name="connsiteY0" fmla="*/ 34073 h 605262"/>
              <a:gd name="connsiteX1" fmla="*/ 126381 w 416313"/>
              <a:gd name="connsiteY1" fmla="*/ 115848 h 605262"/>
              <a:gd name="connsiteX2" fmla="*/ 96644 w 416313"/>
              <a:gd name="connsiteY2" fmla="*/ 487555 h 605262"/>
              <a:gd name="connsiteX3" fmla="*/ 252761 w 416313"/>
              <a:gd name="connsiteY3" fmla="*/ 599067 h 605262"/>
              <a:gd name="connsiteX4" fmla="*/ 364274 w 416313"/>
              <a:gd name="connsiteY4" fmla="*/ 450385 h 605262"/>
              <a:gd name="connsiteX5" fmla="*/ 364274 w 416313"/>
              <a:gd name="connsiteY5" fmla="*/ 71243 h 605262"/>
              <a:gd name="connsiteX6" fmla="*/ 416313 w 416313"/>
              <a:gd name="connsiteY6" fmla="*/ 48941 h 605262"/>
              <a:gd name="connsiteX0" fmla="*/ 0 w 498088"/>
              <a:gd name="connsiteY0" fmla="*/ 34073 h 605262"/>
              <a:gd name="connsiteX1" fmla="*/ 126381 w 498088"/>
              <a:gd name="connsiteY1" fmla="*/ 115848 h 605262"/>
              <a:gd name="connsiteX2" fmla="*/ 96644 w 498088"/>
              <a:gd name="connsiteY2" fmla="*/ 487555 h 605262"/>
              <a:gd name="connsiteX3" fmla="*/ 252761 w 498088"/>
              <a:gd name="connsiteY3" fmla="*/ 599067 h 605262"/>
              <a:gd name="connsiteX4" fmla="*/ 364274 w 498088"/>
              <a:gd name="connsiteY4" fmla="*/ 450385 h 605262"/>
              <a:gd name="connsiteX5" fmla="*/ 364274 w 498088"/>
              <a:gd name="connsiteY5" fmla="*/ 71243 h 605262"/>
              <a:gd name="connsiteX6" fmla="*/ 498088 w 498088"/>
              <a:gd name="connsiteY6" fmla="*/ 41507 h 605262"/>
              <a:gd name="connsiteX0" fmla="*/ 0 w 498088"/>
              <a:gd name="connsiteY0" fmla="*/ 34073 h 605262"/>
              <a:gd name="connsiteX1" fmla="*/ 126381 w 498088"/>
              <a:gd name="connsiteY1" fmla="*/ 115848 h 605262"/>
              <a:gd name="connsiteX2" fmla="*/ 96644 w 498088"/>
              <a:gd name="connsiteY2" fmla="*/ 487555 h 605262"/>
              <a:gd name="connsiteX3" fmla="*/ 252761 w 498088"/>
              <a:gd name="connsiteY3" fmla="*/ 599067 h 605262"/>
              <a:gd name="connsiteX4" fmla="*/ 364274 w 498088"/>
              <a:gd name="connsiteY4" fmla="*/ 450385 h 605262"/>
              <a:gd name="connsiteX5" fmla="*/ 356840 w 498088"/>
              <a:gd name="connsiteY5" fmla="*/ 108414 h 605262"/>
              <a:gd name="connsiteX6" fmla="*/ 498088 w 498088"/>
              <a:gd name="connsiteY6" fmla="*/ 41507 h 605262"/>
              <a:gd name="connsiteX0" fmla="*/ 0 w 527824"/>
              <a:gd name="connsiteY0" fmla="*/ 34073 h 605262"/>
              <a:gd name="connsiteX1" fmla="*/ 156117 w 527824"/>
              <a:gd name="connsiteY1" fmla="*/ 115848 h 605262"/>
              <a:gd name="connsiteX2" fmla="*/ 126380 w 527824"/>
              <a:gd name="connsiteY2" fmla="*/ 487555 h 605262"/>
              <a:gd name="connsiteX3" fmla="*/ 282497 w 527824"/>
              <a:gd name="connsiteY3" fmla="*/ 599067 h 605262"/>
              <a:gd name="connsiteX4" fmla="*/ 394010 w 527824"/>
              <a:gd name="connsiteY4" fmla="*/ 450385 h 605262"/>
              <a:gd name="connsiteX5" fmla="*/ 386576 w 527824"/>
              <a:gd name="connsiteY5" fmla="*/ 108414 h 605262"/>
              <a:gd name="connsiteX6" fmla="*/ 527824 w 527824"/>
              <a:gd name="connsiteY6" fmla="*/ 41507 h 605262"/>
              <a:gd name="connsiteX0" fmla="*/ 0 w 527824"/>
              <a:gd name="connsiteY0" fmla="*/ 34073 h 605262"/>
              <a:gd name="connsiteX1" fmla="*/ 133814 w 527824"/>
              <a:gd name="connsiteY1" fmla="*/ 115848 h 605262"/>
              <a:gd name="connsiteX2" fmla="*/ 126380 w 527824"/>
              <a:gd name="connsiteY2" fmla="*/ 487555 h 605262"/>
              <a:gd name="connsiteX3" fmla="*/ 282497 w 527824"/>
              <a:gd name="connsiteY3" fmla="*/ 599067 h 605262"/>
              <a:gd name="connsiteX4" fmla="*/ 394010 w 527824"/>
              <a:gd name="connsiteY4" fmla="*/ 450385 h 605262"/>
              <a:gd name="connsiteX5" fmla="*/ 386576 w 527824"/>
              <a:gd name="connsiteY5" fmla="*/ 108414 h 605262"/>
              <a:gd name="connsiteX6" fmla="*/ 527824 w 527824"/>
              <a:gd name="connsiteY6" fmla="*/ 41507 h 605262"/>
              <a:gd name="connsiteX0" fmla="*/ 0 w 527824"/>
              <a:gd name="connsiteY0" fmla="*/ 34073 h 611457"/>
              <a:gd name="connsiteX1" fmla="*/ 133814 w 527824"/>
              <a:gd name="connsiteY1" fmla="*/ 115848 h 611457"/>
              <a:gd name="connsiteX2" fmla="*/ 118946 w 527824"/>
              <a:gd name="connsiteY2" fmla="*/ 524726 h 611457"/>
              <a:gd name="connsiteX3" fmla="*/ 282497 w 527824"/>
              <a:gd name="connsiteY3" fmla="*/ 599067 h 611457"/>
              <a:gd name="connsiteX4" fmla="*/ 394010 w 527824"/>
              <a:gd name="connsiteY4" fmla="*/ 450385 h 611457"/>
              <a:gd name="connsiteX5" fmla="*/ 386576 w 527824"/>
              <a:gd name="connsiteY5" fmla="*/ 108414 h 611457"/>
              <a:gd name="connsiteX6" fmla="*/ 527824 w 527824"/>
              <a:gd name="connsiteY6" fmla="*/ 41507 h 611457"/>
              <a:gd name="connsiteX0" fmla="*/ 0 w 527824"/>
              <a:gd name="connsiteY0" fmla="*/ 34073 h 606501"/>
              <a:gd name="connsiteX1" fmla="*/ 133814 w 527824"/>
              <a:gd name="connsiteY1" fmla="*/ 115848 h 606501"/>
              <a:gd name="connsiteX2" fmla="*/ 118946 w 527824"/>
              <a:gd name="connsiteY2" fmla="*/ 524726 h 606501"/>
              <a:gd name="connsiteX3" fmla="*/ 282497 w 527824"/>
              <a:gd name="connsiteY3" fmla="*/ 599067 h 606501"/>
              <a:gd name="connsiteX4" fmla="*/ 394010 w 527824"/>
              <a:gd name="connsiteY4" fmla="*/ 480122 h 606501"/>
              <a:gd name="connsiteX5" fmla="*/ 386576 w 527824"/>
              <a:gd name="connsiteY5" fmla="*/ 108414 h 606501"/>
              <a:gd name="connsiteX6" fmla="*/ 527824 w 527824"/>
              <a:gd name="connsiteY6" fmla="*/ 41507 h 60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824" h="606501">
                <a:moveTo>
                  <a:pt x="0" y="34073"/>
                </a:moveTo>
                <a:cubicBezTo>
                  <a:pt x="24780" y="0"/>
                  <a:pt x="113990" y="34073"/>
                  <a:pt x="133814" y="115848"/>
                </a:cubicBezTo>
                <a:cubicBezTo>
                  <a:pt x="153638" y="197623"/>
                  <a:pt x="94166" y="444190"/>
                  <a:pt x="118946" y="524726"/>
                </a:cubicBezTo>
                <a:cubicBezTo>
                  <a:pt x="143726" y="605262"/>
                  <a:pt x="236653" y="606501"/>
                  <a:pt x="282497" y="599067"/>
                </a:cubicBezTo>
                <a:cubicBezTo>
                  <a:pt x="328341" y="591633"/>
                  <a:pt x="376664" y="561898"/>
                  <a:pt x="394010" y="480122"/>
                </a:cubicBezTo>
                <a:cubicBezTo>
                  <a:pt x="411357" y="398347"/>
                  <a:pt x="364274" y="181517"/>
                  <a:pt x="386576" y="108414"/>
                </a:cubicBezTo>
                <a:cubicBezTo>
                  <a:pt x="408878" y="35312"/>
                  <a:pt x="507999" y="7433"/>
                  <a:pt x="527824" y="41507"/>
                </a:cubicBezTo>
              </a:path>
            </a:pathLst>
          </a:custGeom>
          <a:noFill/>
          <a:ln w="76200" cap="flat" cmpd="sng" algn="ctr">
            <a:solidFill>
              <a:schemeClr val="tx1"/>
            </a:solidFill>
            <a:prstDash val="solid"/>
            <a:round/>
            <a:headEnd type="none" w="med" len="med"/>
            <a:tailEnd type="none" w="lg" len="lg"/>
          </a:ln>
          <a:effectLst/>
        </p:spPr>
        <p:txBody>
          <a:bodyPr rtlCol="0" anchor="ctr"/>
          <a:lstStyle/>
          <a:p>
            <a:pPr algn="ctr"/>
            <a:endParaRPr lang="en-US"/>
          </a:p>
        </p:txBody>
      </p:sp>
      <p:sp>
        <p:nvSpPr>
          <p:cNvPr id="2" name="Title 1"/>
          <p:cNvSpPr>
            <a:spLocks noGrp="1"/>
          </p:cNvSpPr>
          <p:nvPr>
            <p:ph type="title"/>
          </p:nvPr>
        </p:nvSpPr>
        <p:spPr/>
        <p:txBody>
          <a:bodyPr/>
          <a:lstStyle/>
          <a:p>
            <a:r>
              <a:rPr lang="en-US" dirty="0" smtClean="0"/>
              <a:t>Multi-Point Ground</a:t>
            </a:r>
            <a:endParaRPr lang="en-US" dirty="0"/>
          </a:p>
        </p:txBody>
      </p:sp>
      <p:sp>
        <p:nvSpPr>
          <p:cNvPr id="61" name="Content Placeholder 60"/>
          <p:cNvSpPr>
            <a:spLocks noGrp="1"/>
          </p:cNvSpPr>
          <p:nvPr>
            <p:ph idx="1"/>
          </p:nvPr>
        </p:nvSpPr>
        <p:spPr/>
        <p:txBody>
          <a:bodyPr/>
          <a:lstStyle/>
          <a:p>
            <a:r>
              <a:rPr lang="en-US" dirty="0" smtClean="0"/>
              <a:t>“Multi-point” ground is most effective at high frequencies</a:t>
            </a:r>
          </a:p>
          <a:p>
            <a:pPr lvl="1"/>
            <a:r>
              <a:rPr lang="en-US" dirty="0" smtClean="0"/>
              <a:t>Connect to common ground plane or structure</a:t>
            </a:r>
          </a:p>
          <a:p>
            <a:pPr lvl="1"/>
            <a:r>
              <a:rPr lang="en-US" dirty="0" smtClean="0"/>
              <a:t>Reduces potential difference between conductors</a:t>
            </a:r>
          </a:p>
          <a:p>
            <a:pPr lvl="1"/>
            <a:r>
              <a:rPr lang="en-US" dirty="0" smtClean="0"/>
              <a:t>Reduces common mode currents</a:t>
            </a:r>
          </a:p>
          <a:p>
            <a:pPr lvl="1"/>
            <a:r>
              <a:rPr lang="en-US" dirty="0" smtClean="0"/>
              <a:t>Reduces radiated fields and improves susceptibility</a:t>
            </a:r>
          </a:p>
        </p:txBody>
      </p:sp>
      <p:grpSp>
        <p:nvGrpSpPr>
          <p:cNvPr id="48" name="Group 27"/>
          <p:cNvGrpSpPr/>
          <p:nvPr/>
        </p:nvGrpSpPr>
        <p:grpSpPr>
          <a:xfrm>
            <a:off x="5372096" y="3589576"/>
            <a:ext cx="838200" cy="1143000"/>
            <a:chOff x="1863725" y="4024990"/>
            <a:chExt cx="838200" cy="1143000"/>
          </a:xfrm>
          <a:solidFill>
            <a:schemeClr val="bg1"/>
          </a:solidFill>
        </p:grpSpPr>
        <p:sp>
          <p:nvSpPr>
            <p:cNvPr id="29" name="Rectangle 28"/>
            <p:cNvSpPr>
              <a:spLocks noChangeArrowheads="1"/>
            </p:cNvSpPr>
            <p:nvPr/>
          </p:nvSpPr>
          <p:spPr bwMode="auto">
            <a:xfrm>
              <a:off x="1863725" y="4024990"/>
              <a:ext cx="838200" cy="1143000"/>
            </a:xfrm>
            <a:prstGeom prst="rect">
              <a:avLst/>
            </a:prstGeom>
            <a:grpFill/>
            <a:ln w="12700" algn="ctr">
              <a:solidFill>
                <a:schemeClr val="tx1"/>
              </a:solidFill>
              <a:round/>
              <a:headEnd/>
              <a:tailEnd type="triangle" w="lg" len="lg"/>
            </a:ln>
          </p:spPr>
          <p:txBody>
            <a:bodyPr/>
            <a:lstStyle/>
            <a:p>
              <a:endParaRPr lang="en-US"/>
            </a:p>
          </p:txBody>
        </p:sp>
        <p:sp>
          <p:nvSpPr>
            <p:cNvPr id="30" name="TextBox 18"/>
            <p:cNvSpPr txBox="1">
              <a:spLocks noChangeArrowheads="1"/>
            </p:cNvSpPr>
            <p:nvPr/>
          </p:nvSpPr>
          <p:spPr bwMode="auto">
            <a:xfrm>
              <a:off x="1877219" y="4473459"/>
              <a:ext cx="811213" cy="246063"/>
            </a:xfrm>
            <a:prstGeom prst="rect">
              <a:avLst/>
            </a:prstGeom>
            <a:grpFill/>
            <a:ln w="9525">
              <a:noFill/>
              <a:miter lim="800000"/>
              <a:headEnd/>
              <a:tailEnd/>
            </a:ln>
          </p:spPr>
          <p:txBody>
            <a:bodyPr wrap="none">
              <a:spAutoFit/>
            </a:bodyPr>
            <a:lstStyle/>
            <a:p>
              <a:r>
                <a:rPr lang="en-US" sz="1000" dirty="0"/>
                <a:t>CIRCUIT </a:t>
              </a:r>
              <a:r>
                <a:rPr lang="en-US" sz="1000" dirty="0" smtClean="0"/>
                <a:t>3</a:t>
              </a:r>
              <a:endParaRPr lang="en-US" sz="1000" dirty="0"/>
            </a:p>
          </p:txBody>
        </p:sp>
      </p:grpSp>
      <p:grpSp>
        <p:nvGrpSpPr>
          <p:cNvPr id="49" name="Group 23"/>
          <p:cNvGrpSpPr/>
          <p:nvPr/>
        </p:nvGrpSpPr>
        <p:grpSpPr>
          <a:xfrm>
            <a:off x="2933705" y="3589576"/>
            <a:ext cx="838200" cy="1143000"/>
            <a:chOff x="1863725" y="4024990"/>
            <a:chExt cx="838200" cy="1143000"/>
          </a:xfrm>
        </p:grpSpPr>
        <p:sp>
          <p:nvSpPr>
            <p:cNvPr id="4" name="Rectangle 3"/>
            <p:cNvSpPr>
              <a:spLocks noChangeArrowheads="1"/>
            </p:cNvSpPr>
            <p:nvPr/>
          </p:nvSpPr>
          <p:spPr bwMode="auto">
            <a:xfrm>
              <a:off x="1863725" y="4024990"/>
              <a:ext cx="838200" cy="1143000"/>
            </a:xfrm>
            <a:prstGeom prst="rect">
              <a:avLst/>
            </a:prstGeom>
            <a:solidFill>
              <a:schemeClr val="bg1"/>
            </a:solidFill>
            <a:ln w="12700" algn="ctr">
              <a:solidFill>
                <a:schemeClr val="tx1"/>
              </a:solidFill>
              <a:round/>
              <a:headEnd/>
              <a:tailEnd type="triangle" w="lg" len="lg"/>
            </a:ln>
          </p:spPr>
          <p:txBody>
            <a:bodyPr/>
            <a:lstStyle/>
            <a:p>
              <a:endParaRPr lang="en-US"/>
            </a:p>
          </p:txBody>
        </p:sp>
        <p:sp>
          <p:nvSpPr>
            <p:cNvPr id="5" name="TextBox 18"/>
            <p:cNvSpPr txBox="1">
              <a:spLocks noChangeArrowheads="1"/>
            </p:cNvSpPr>
            <p:nvPr/>
          </p:nvSpPr>
          <p:spPr bwMode="auto">
            <a:xfrm>
              <a:off x="1877219" y="4473459"/>
              <a:ext cx="811213" cy="246063"/>
            </a:xfrm>
            <a:prstGeom prst="rect">
              <a:avLst/>
            </a:prstGeom>
            <a:noFill/>
            <a:ln w="9525">
              <a:noFill/>
              <a:miter lim="800000"/>
              <a:headEnd/>
              <a:tailEnd/>
            </a:ln>
          </p:spPr>
          <p:txBody>
            <a:bodyPr wrap="none">
              <a:spAutoFit/>
            </a:bodyPr>
            <a:lstStyle/>
            <a:p>
              <a:r>
                <a:rPr lang="en-US" sz="1000"/>
                <a:t>CIRCUIT 1</a:t>
              </a:r>
            </a:p>
          </p:txBody>
        </p:sp>
      </p:grpSp>
      <p:grpSp>
        <p:nvGrpSpPr>
          <p:cNvPr id="50" name="Group 24"/>
          <p:cNvGrpSpPr/>
          <p:nvPr/>
        </p:nvGrpSpPr>
        <p:grpSpPr>
          <a:xfrm>
            <a:off x="4152900" y="3589576"/>
            <a:ext cx="838200" cy="1143000"/>
            <a:chOff x="1863725" y="4024990"/>
            <a:chExt cx="838200" cy="1143000"/>
          </a:xfrm>
        </p:grpSpPr>
        <p:sp>
          <p:nvSpPr>
            <p:cNvPr id="26" name="Rectangle 25"/>
            <p:cNvSpPr>
              <a:spLocks noChangeArrowheads="1"/>
            </p:cNvSpPr>
            <p:nvPr/>
          </p:nvSpPr>
          <p:spPr bwMode="auto">
            <a:xfrm>
              <a:off x="1863725" y="4024990"/>
              <a:ext cx="838200" cy="1143000"/>
            </a:xfrm>
            <a:prstGeom prst="rect">
              <a:avLst/>
            </a:prstGeom>
            <a:solidFill>
              <a:schemeClr val="bg1"/>
            </a:solidFill>
            <a:ln w="12700" algn="ctr">
              <a:solidFill>
                <a:schemeClr val="tx1"/>
              </a:solidFill>
              <a:round/>
              <a:headEnd/>
              <a:tailEnd type="triangle" w="lg" len="lg"/>
            </a:ln>
          </p:spPr>
          <p:txBody>
            <a:bodyPr/>
            <a:lstStyle/>
            <a:p>
              <a:endParaRPr lang="en-US"/>
            </a:p>
          </p:txBody>
        </p:sp>
        <p:sp>
          <p:nvSpPr>
            <p:cNvPr id="27" name="TextBox 18"/>
            <p:cNvSpPr txBox="1">
              <a:spLocks noChangeArrowheads="1"/>
            </p:cNvSpPr>
            <p:nvPr/>
          </p:nvSpPr>
          <p:spPr bwMode="auto">
            <a:xfrm>
              <a:off x="1877219" y="4473459"/>
              <a:ext cx="811213" cy="246063"/>
            </a:xfrm>
            <a:prstGeom prst="rect">
              <a:avLst/>
            </a:prstGeom>
            <a:noFill/>
            <a:ln w="9525">
              <a:noFill/>
              <a:miter lim="800000"/>
              <a:headEnd/>
              <a:tailEnd/>
            </a:ln>
          </p:spPr>
          <p:txBody>
            <a:bodyPr wrap="none">
              <a:spAutoFit/>
            </a:bodyPr>
            <a:lstStyle/>
            <a:p>
              <a:r>
                <a:rPr lang="en-US" sz="1000" dirty="0"/>
                <a:t>CIRCUIT </a:t>
              </a:r>
              <a:r>
                <a:rPr lang="en-US" sz="1000" dirty="0" smtClean="0"/>
                <a:t>2</a:t>
              </a:r>
              <a:endParaRPr lang="en-US" sz="1000" dirty="0"/>
            </a:p>
          </p:txBody>
        </p:sp>
      </p:grpSp>
      <p:grpSp>
        <p:nvGrpSpPr>
          <p:cNvPr id="107" name="Group 106"/>
          <p:cNvGrpSpPr/>
          <p:nvPr/>
        </p:nvGrpSpPr>
        <p:grpSpPr>
          <a:xfrm>
            <a:off x="2828925" y="4740283"/>
            <a:ext cx="3476625" cy="107951"/>
            <a:chOff x="2828925" y="4745046"/>
            <a:chExt cx="3476625" cy="107951"/>
          </a:xfrm>
        </p:grpSpPr>
        <p:grpSp>
          <p:nvGrpSpPr>
            <p:cNvPr id="28" name="Group 77"/>
            <p:cNvGrpSpPr>
              <a:grpSpLocks/>
            </p:cNvGrpSpPr>
            <p:nvPr/>
          </p:nvGrpSpPr>
          <p:grpSpPr bwMode="auto">
            <a:xfrm>
              <a:off x="4042683" y="4749809"/>
              <a:ext cx="1123950" cy="103188"/>
              <a:chOff x="1741479" y="4743444"/>
              <a:chExt cx="1123164" cy="103186"/>
            </a:xfrm>
          </p:grpSpPr>
          <p:cxnSp>
            <p:nvCxnSpPr>
              <p:cNvPr id="7" name="Straight Connector 40"/>
              <p:cNvCxnSpPr>
                <a:cxnSpLocks noChangeShapeType="1"/>
              </p:cNvCxnSpPr>
              <p:nvPr/>
            </p:nvCxnSpPr>
            <p:spPr bwMode="auto">
              <a:xfrm>
                <a:off x="1741479" y="4743444"/>
                <a:ext cx="1123164" cy="0"/>
              </a:xfrm>
              <a:prstGeom prst="line">
                <a:avLst/>
              </a:prstGeom>
              <a:noFill/>
              <a:ln w="28575" algn="ctr">
                <a:solidFill>
                  <a:schemeClr val="tx1"/>
                </a:solidFill>
                <a:round/>
                <a:headEnd/>
                <a:tailEnd type="none" w="lg" len="lg"/>
              </a:ln>
            </p:spPr>
          </p:cxnSp>
          <p:cxnSp>
            <p:nvCxnSpPr>
              <p:cNvPr id="8" name="Straight Connector 42"/>
              <p:cNvCxnSpPr>
                <a:cxnSpLocks noChangeShapeType="1"/>
              </p:cNvCxnSpPr>
              <p:nvPr/>
            </p:nvCxnSpPr>
            <p:spPr bwMode="auto">
              <a:xfrm rot="10800000" flipV="1">
                <a:off x="1741480" y="4743444"/>
                <a:ext cx="132743" cy="103186"/>
              </a:xfrm>
              <a:prstGeom prst="line">
                <a:avLst/>
              </a:prstGeom>
              <a:noFill/>
              <a:ln w="19050" algn="ctr">
                <a:solidFill>
                  <a:schemeClr val="tx1"/>
                </a:solidFill>
                <a:round/>
                <a:headEnd/>
                <a:tailEnd type="none" w="lg" len="lg"/>
              </a:ln>
            </p:spPr>
          </p:cxnSp>
          <p:cxnSp>
            <p:nvCxnSpPr>
              <p:cNvPr id="9" name="Straight Connector 43"/>
              <p:cNvCxnSpPr>
                <a:cxnSpLocks noChangeShapeType="1"/>
              </p:cNvCxnSpPr>
              <p:nvPr/>
            </p:nvCxnSpPr>
            <p:spPr bwMode="auto">
              <a:xfrm rot="10800000" flipV="1">
                <a:off x="1872952" y="4743444"/>
                <a:ext cx="132743" cy="103186"/>
              </a:xfrm>
              <a:prstGeom prst="line">
                <a:avLst/>
              </a:prstGeom>
              <a:noFill/>
              <a:ln w="19050" algn="ctr">
                <a:solidFill>
                  <a:schemeClr val="tx1"/>
                </a:solidFill>
                <a:round/>
                <a:headEnd/>
                <a:tailEnd type="none" w="lg" len="lg"/>
              </a:ln>
            </p:spPr>
          </p:cxnSp>
          <p:cxnSp>
            <p:nvCxnSpPr>
              <p:cNvPr id="10" name="Straight Connector 44"/>
              <p:cNvCxnSpPr>
                <a:cxnSpLocks noChangeShapeType="1"/>
              </p:cNvCxnSpPr>
              <p:nvPr/>
            </p:nvCxnSpPr>
            <p:spPr bwMode="auto">
              <a:xfrm rot="10800000" flipV="1">
                <a:off x="2004425" y="4743444"/>
                <a:ext cx="132743" cy="103186"/>
              </a:xfrm>
              <a:prstGeom prst="line">
                <a:avLst/>
              </a:prstGeom>
              <a:noFill/>
              <a:ln w="19050" algn="ctr">
                <a:solidFill>
                  <a:schemeClr val="tx1"/>
                </a:solidFill>
                <a:round/>
                <a:headEnd/>
                <a:tailEnd type="none" w="lg" len="lg"/>
              </a:ln>
            </p:spPr>
          </p:cxnSp>
          <p:cxnSp>
            <p:nvCxnSpPr>
              <p:cNvPr id="11" name="Straight Connector 45"/>
              <p:cNvCxnSpPr>
                <a:cxnSpLocks noChangeShapeType="1"/>
              </p:cNvCxnSpPr>
              <p:nvPr/>
            </p:nvCxnSpPr>
            <p:spPr bwMode="auto">
              <a:xfrm rot="10800000" flipV="1">
                <a:off x="2135897" y="4743444"/>
                <a:ext cx="132743" cy="103186"/>
              </a:xfrm>
              <a:prstGeom prst="line">
                <a:avLst/>
              </a:prstGeom>
              <a:noFill/>
              <a:ln w="19050" algn="ctr">
                <a:solidFill>
                  <a:schemeClr val="tx1"/>
                </a:solidFill>
                <a:round/>
                <a:headEnd/>
                <a:tailEnd type="none" w="lg" len="lg"/>
              </a:ln>
            </p:spPr>
          </p:cxnSp>
          <p:cxnSp>
            <p:nvCxnSpPr>
              <p:cNvPr id="12" name="Straight Connector 46"/>
              <p:cNvCxnSpPr>
                <a:cxnSpLocks noChangeShapeType="1"/>
              </p:cNvCxnSpPr>
              <p:nvPr/>
            </p:nvCxnSpPr>
            <p:spPr bwMode="auto">
              <a:xfrm rot="10800000" flipV="1">
                <a:off x="2267369" y="4743444"/>
                <a:ext cx="132743" cy="103186"/>
              </a:xfrm>
              <a:prstGeom prst="line">
                <a:avLst/>
              </a:prstGeom>
              <a:noFill/>
              <a:ln w="19050" algn="ctr">
                <a:solidFill>
                  <a:schemeClr val="tx1"/>
                </a:solidFill>
                <a:round/>
                <a:headEnd/>
                <a:tailEnd type="none" w="lg" len="lg"/>
              </a:ln>
            </p:spPr>
          </p:cxnSp>
          <p:cxnSp>
            <p:nvCxnSpPr>
              <p:cNvPr id="13" name="Straight Connector 47"/>
              <p:cNvCxnSpPr>
                <a:cxnSpLocks noChangeShapeType="1"/>
              </p:cNvCxnSpPr>
              <p:nvPr/>
            </p:nvCxnSpPr>
            <p:spPr bwMode="auto">
              <a:xfrm rot="10800000" flipV="1">
                <a:off x="2398841" y="4743444"/>
                <a:ext cx="132743" cy="103186"/>
              </a:xfrm>
              <a:prstGeom prst="line">
                <a:avLst/>
              </a:prstGeom>
              <a:noFill/>
              <a:ln w="19050" algn="ctr">
                <a:solidFill>
                  <a:schemeClr val="tx1"/>
                </a:solidFill>
                <a:round/>
                <a:headEnd/>
                <a:tailEnd type="none" w="lg" len="lg"/>
              </a:ln>
            </p:spPr>
          </p:cxnSp>
          <p:cxnSp>
            <p:nvCxnSpPr>
              <p:cNvPr id="14" name="Straight Connector 48"/>
              <p:cNvCxnSpPr>
                <a:cxnSpLocks noChangeShapeType="1"/>
              </p:cNvCxnSpPr>
              <p:nvPr/>
            </p:nvCxnSpPr>
            <p:spPr bwMode="auto">
              <a:xfrm rot="10800000" flipV="1">
                <a:off x="2530313" y="4743444"/>
                <a:ext cx="132743" cy="103186"/>
              </a:xfrm>
              <a:prstGeom prst="line">
                <a:avLst/>
              </a:prstGeom>
              <a:noFill/>
              <a:ln w="19050" algn="ctr">
                <a:solidFill>
                  <a:schemeClr val="tx1"/>
                </a:solidFill>
                <a:round/>
                <a:headEnd/>
                <a:tailEnd type="none" w="lg" len="lg"/>
              </a:ln>
            </p:spPr>
          </p:cxnSp>
          <p:cxnSp>
            <p:nvCxnSpPr>
              <p:cNvPr id="15" name="Straight Connector 49"/>
              <p:cNvCxnSpPr>
                <a:cxnSpLocks noChangeShapeType="1"/>
              </p:cNvCxnSpPr>
              <p:nvPr/>
            </p:nvCxnSpPr>
            <p:spPr bwMode="auto">
              <a:xfrm rot="10800000" flipV="1">
                <a:off x="2661787" y="4743444"/>
                <a:ext cx="132743" cy="103186"/>
              </a:xfrm>
              <a:prstGeom prst="line">
                <a:avLst/>
              </a:prstGeom>
              <a:noFill/>
              <a:ln w="19050" algn="ctr">
                <a:solidFill>
                  <a:schemeClr val="tx1"/>
                </a:solidFill>
                <a:round/>
                <a:headEnd/>
                <a:tailEnd type="none" w="lg" len="lg"/>
              </a:ln>
            </p:spPr>
          </p:cxnSp>
        </p:grpSp>
        <p:cxnSp>
          <p:nvCxnSpPr>
            <p:cNvPr id="60" name="Straight Connector 40"/>
            <p:cNvCxnSpPr>
              <a:cxnSpLocks noChangeShapeType="1"/>
            </p:cNvCxnSpPr>
            <p:nvPr/>
          </p:nvCxnSpPr>
          <p:spPr bwMode="auto">
            <a:xfrm>
              <a:off x="5098594" y="4749809"/>
              <a:ext cx="1206956" cy="0"/>
            </a:xfrm>
            <a:prstGeom prst="line">
              <a:avLst/>
            </a:prstGeom>
            <a:noFill/>
            <a:ln w="28575" algn="ctr">
              <a:solidFill>
                <a:schemeClr val="tx1"/>
              </a:solidFill>
              <a:round/>
              <a:headEnd/>
              <a:tailEnd type="none" w="lg" len="lg"/>
            </a:ln>
          </p:spPr>
        </p:cxnSp>
        <p:cxnSp>
          <p:nvCxnSpPr>
            <p:cNvPr id="62" name="Straight Connector 42"/>
            <p:cNvCxnSpPr>
              <a:cxnSpLocks noChangeShapeType="1"/>
            </p:cNvCxnSpPr>
            <p:nvPr/>
          </p:nvCxnSpPr>
          <p:spPr bwMode="auto">
            <a:xfrm rot="10800000" flipV="1">
              <a:off x="5098595" y="4749809"/>
              <a:ext cx="132836" cy="103188"/>
            </a:xfrm>
            <a:prstGeom prst="line">
              <a:avLst/>
            </a:prstGeom>
            <a:noFill/>
            <a:ln w="19050" algn="ctr">
              <a:solidFill>
                <a:schemeClr val="tx1"/>
              </a:solidFill>
              <a:round/>
              <a:headEnd/>
              <a:tailEnd type="none" w="lg" len="lg"/>
            </a:ln>
          </p:spPr>
        </p:cxnSp>
        <p:cxnSp>
          <p:nvCxnSpPr>
            <p:cNvPr id="63" name="Straight Connector 43"/>
            <p:cNvCxnSpPr>
              <a:cxnSpLocks noChangeShapeType="1"/>
            </p:cNvCxnSpPr>
            <p:nvPr/>
          </p:nvCxnSpPr>
          <p:spPr bwMode="auto">
            <a:xfrm rot="10800000" flipV="1">
              <a:off x="5230159" y="4749809"/>
              <a:ext cx="132836" cy="103188"/>
            </a:xfrm>
            <a:prstGeom prst="line">
              <a:avLst/>
            </a:prstGeom>
            <a:noFill/>
            <a:ln w="19050" algn="ctr">
              <a:solidFill>
                <a:schemeClr val="tx1"/>
              </a:solidFill>
              <a:round/>
              <a:headEnd/>
              <a:tailEnd type="none" w="lg" len="lg"/>
            </a:ln>
          </p:spPr>
        </p:cxnSp>
        <p:cxnSp>
          <p:nvCxnSpPr>
            <p:cNvPr id="64" name="Straight Connector 44"/>
            <p:cNvCxnSpPr>
              <a:cxnSpLocks noChangeShapeType="1"/>
            </p:cNvCxnSpPr>
            <p:nvPr/>
          </p:nvCxnSpPr>
          <p:spPr bwMode="auto">
            <a:xfrm rot="10800000" flipV="1">
              <a:off x="5361724" y="4749809"/>
              <a:ext cx="132836" cy="103188"/>
            </a:xfrm>
            <a:prstGeom prst="line">
              <a:avLst/>
            </a:prstGeom>
            <a:noFill/>
            <a:ln w="19050" algn="ctr">
              <a:solidFill>
                <a:schemeClr val="tx1"/>
              </a:solidFill>
              <a:round/>
              <a:headEnd/>
              <a:tailEnd type="none" w="lg" len="lg"/>
            </a:ln>
          </p:spPr>
        </p:cxnSp>
        <p:cxnSp>
          <p:nvCxnSpPr>
            <p:cNvPr id="66" name="Straight Connector 45"/>
            <p:cNvCxnSpPr>
              <a:cxnSpLocks noChangeShapeType="1"/>
            </p:cNvCxnSpPr>
            <p:nvPr/>
          </p:nvCxnSpPr>
          <p:spPr bwMode="auto">
            <a:xfrm rot="10800000" flipV="1">
              <a:off x="5493288" y="4749809"/>
              <a:ext cx="132836" cy="103188"/>
            </a:xfrm>
            <a:prstGeom prst="line">
              <a:avLst/>
            </a:prstGeom>
            <a:noFill/>
            <a:ln w="19050" algn="ctr">
              <a:solidFill>
                <a:schemeClr val="tx1"/>
              </a:solidFill>
              <a:round/>
              <a:headEnd/>
              <a:tailEnd type="none" w="lg" len="lg"/>
            </a:ln>
          </p:spPr>
        </p:cxnSp>
        <p:cxnSp>
          <p:nvCxnSpPr>
            <p:cNvPr id="68" name="Straight Connector 46"/>
            <p:cNvCxnSpPr>
              <a:cxnSpLocks noChangeShapeType="1"/>
            </p:cNvCxnSpPr>
            <p:nvPr/>
          </p:nvCxnSpPr>
          <p:spPr bwMode="auto">
            <a:xfrm rot="10800000" flipV="1">
              <a:off x="5624852" y="4749809"/>
              <a:ext cx="132836" cy="103188"/>
            </a:xfrm>
            <a:prstGeom prst="line">
              <a:avLst/>
            </a:prstGeom>
            <a:noFill/>
            <a:ln w="19050" algn="ctr">
              <a:solidFill>
                <a:schemeClr val="tx1"/>
              </a:solidFill>
              <a:round/>
              <a:headEnd/>
              <a:tailEnd type="none" w="lg" len="lg"/>
            </a:ln>
          </p:spPr>
        </p:cxnSp>
        <p:cxnSp>
          <p:nvCxnSpPr>
            <p:cNvPr id="70" name="Straight Connector 47"/>
            <p:cNvCxnSpPr>
              <a:cxnSpLocks noChangeShapeType="1"/>
            </p:cNvCxnSpPr>
            <p:nvPr/>
          </p:nvCxnSpPr>
          <p:spPr bwMode="auto">
            <a:xfrm rot="10800000" flipV="1">
              <a:off x="5756416" y="4749809"/>
              <a:ext cx="132836" cy="103188"/>
            </a:xfrm>
            <a:prstGeom prst="line">
              <a:avLst/>
            </a:prstGeom>
            <a:noFill/>
            <a:ln w="19050" algn="ctr">
              <a:solidFill>
                <a:schemeClr val="tx1"/>
              </a:solidFill>
              <a:round/>
              <a:headEnd/>
              <a:tailEnd type="none" w="lg" len="lg"/>
            </a:ln>
          </p:spPr>
        </p:cxnSp>
        <p:cxnSp>
          <p:nvCxnSpPr>
            <p:cNvPr id="72" name="Straight Connector 48"/>
            <p:cNvCxnSpPr>
              <a:cxnSpLocks noChangeShapeType="1"/>
            </p:cNvCxnSpPr>
            <p:nvPr/>
          </p:nvCxnSpPr>
          <p:spPr bwMode="auto">
            <a:xfrm rot="10800000" flipV="1">
              <a:off x="5887980" y="4749809"/>
              <a:ext cx="132836" cy="103188"/>
            </a:xfrm>
            <a:prstGeom prst="line">
              <a:avLst/>
            </a:prstGeom>
            <a:noFill/>
            <a:ln w="19050" algn="ctr">
              <a:solidFill>
                <a:schemeClr val="tx1"/>
              </a:solidFill>
              <a:round/>
              <a:headEnd/>
              <a:tailEnd type="none" w="lg" len="lg"/>
            </a:ln>
          </p:spPr>
        </p:cxnSp>
        <p:cxnSp>
          <p:nvCxnSpPr>
            <p:cNvPr id="73" name="Straight Connector 49"/>
            <p:cNvCxnSpPr>
              <a:cxnSpLocks noChangeShapeType="1"/>
            </p:cNvCxnSpPr>
            <p:nvPr/>
          </p:nvCxnSpPr>
          <p:spPr bwMode="auto">
            <a:xfrm rot="10800000" flipV="1">
              <a:off x="6019546" y="4749809"/>
              <a:ext cx="132836" cy="103188"/>
            </a:xfrm>
            <a:prstGeom prst="line">
              <a:avLst/>
            </a:prstGeom>
            <a:noFill/>
            <a:ln w="19050" algn="ctr">
              <a:solidFill>
                <a:schemeClr val="tx1"/>
              </a:solidFill>
              <a:round/>
              <a:headEnd/>
              <a:tailEnd type="none" w="lg" len="lg"/>
            </a:ln>
          </p:spPr>
        </p:cxnSp>
        <p:cxnSp>
          <p:nvCxnSpPr>
            <p:cNvPr id="75" name="Straight Connector 40"/>
            <p:cNvCxnSpPr>
              <a:cxnSpLocks noChangeShapeType="1"/>
            </p:cNvCxnSpPr>
            <p:nvPr/>
          </p:nvCxnSpPr>
          <p:spPr bwMode="auto">
            <a:xfrm>
              <a:off x="2828925" y="4749809"/>
              <a:ext cx="1292682" cy="0"/>
            </a:xfrm>
            <a:prstGeom prst="line">
              <a:avLst/>
            </a:prstGeom>
            <a:noFill/>
            <a:ln w="28575" algn="ctr">
              <a:solidFill>
                <a:schemeClr val="tx1"/>
              </a:solidFill>
              <a:round/>
              <a:headEnd/>
              <a:tailEnd type="none" w="lg" len="lg"/>
            </a:ln>
          </p:spPr>
        </p:cxnSp>
        <p:cxnSp>
          <p:nvCxnSpPr>
            <p:cNvPr id="77" name="Straight Connector 42"/>
            <p:cNvCxnSpPr>
              <a:cxnSpLocks noChangeShapeType="1"/>
            </p:cNvCxnSpPr>
            <p:nvPr/>
          </p:nvCxnSpPr>
          <p:spPr bwMode="auto">
            <a:xfrm rot="10800000" flipV="1">
              <a:off x="2997658" y="4749809"/>
              <a:ext cx="132836" cy="103188"/>
            </a:xfrm>
            <a:prstGeom prst="line">
              <a:avLst/>
            </a:prstGeom>
            <a:noFill/>
            <a:ln w="19050" algn="ctr">
              <a:solidFill>
                <a:schemeClr val="tx1"/>
              </a:solidFill>
              <a:round/>
              <a:headEnd/>
              <a:tailEnd type="none" w="lg" len="lg"/>
            </a:ln>
          </p:spPr>
        </p:cxnSp>
        <p:cxnSp>
          <p:nvCxnSpPr>
            <p:cNvPr id="79" name="Straight Connector 43"/>
            <p:cNvCxnSpPr>
              <a:cxnSpLocks noChangeShapeType="1"/>
            </p:cNvCxnSpPr>
            <p:nvPr/>
          </p:nvCxnSpPr>
          <p:spPr bwMode="auto">
            <a:xfrm rot="10800000" flipV="1">
              <a:off x="3129222" y="4749809"/>
              <a:ext cx="132836" cy="103188"/>
            </a:xfrm>
            <a:prstGeom prst="line">
              <a:avLst/>
            </a:prstGeom>
            <a:noFill/>
            <a:ln w="19050" algn="ctr">
              <a:solidFill>
                <a:schemeClr val="tx1"/>
              </a:solidFill>
              <a:round/>
              <a:headEnd/>
              <a:tailEnd type="none" w="lg" len="lg"/>
            </a:ln>
          </p:spPr>
        </p:cxnSp>
        <p:cxnSp>
          <p:nvCxnSpPr>
            <p:cNvPr id="80" name="Straight Connector 44"/>
            <p:cNvCxnSpPr>
              <a:cxnSpLocks noChangeShapeType="1"/>
            </p:cNvCxnSpPr>
            <p:nvPr/>
          </p:nvCxnSpPr>
          <p:spPr bwMode="auto">
            <a:xfrm rot="10800000" flipV="1">
              <a:off x="3260787" y="4749809"/>
              <a:ext cx="132836" cy="103188"/>
            </a:xfrm>
            <a:prstGeom prst="line">
              <a:avLst/>
            </a:prstGeom>
            <a:noFill/>
            <a:ln w="19050" algn="ctr">
              <a:solidFill>
                <a:schemeClr val="tx1"/>
              </a:solidFill>
              <a:round/>
              <a:headEnd/>
              <a:tailEnd type="none" w="lg" len="lg"/>
            </a:ln>
          </p:spPr>
        </p:cxnSp>
        <p:cxnSp>
          <p:nvCxnSpPr>
            <p:cNvPr id="81" name="Straight Connector 45"/>
            <p:cNvCxnSpPr>
              <a:cxnSpLocks noChangeShapeType="1"/>
            </p:cNvCxnSpPr>
            <p:nvPr/>
          </p:nvCxnSpPr>
          <p:spPr bwMode="auto">
            <a:xfrm rot="10800000" flipV="1">
              <a:off x="3392351" y="4749809"/>
              <a:ext cx="132836" cy="103188"/>
            </a:xfrm>
            <a:prstGeom prst="line">
              <a:avLst/>
            </a:prstGeom>
            <a:noFill/>
            <a:ln w="19050" algn="ctr">
              <a:solidFill>
                <a:schemeClr val="tx1"/>
              </a:solidFill>
              <a:round/>
              <a:headEnd/>
              <a:tailEnd type="none" w="lg" len="lg"/>
            </a:ln>
          </p:spPr>
        </p:cxnSp>
        <p:cxnSp>
          <p:nvCxnSpPr>
            <p:cNvPr id="82" name="Straight Connector 46"/>
            <p:cNvCxnSpPr>
              <a:cxnSpLocks noChangeShapeType="1"/>
            </p:cNvCxnSpPr>
            <p:nvPr/>
          </p:nvCxnSpPr>
          <p:spPr bwMode="auto">
            <a:xfrm rot="10800000" flipV="1">
              <a:off x="3523915" y="4749809"/>
              <a:ext cx="132836" cy="103188"/>
            </a:xfrm>
            <a:prstGeom prst="line">
              <a:avLst/>
            </a:prstGeom>
            <a:noFill/>
            <a:ln w="19050" algn="ctr">
              <a:solidFill>
                <a:schemeClr val="tx1"/>
              </a:solidFill>
              <a:round/>
              <a:headEnd/>
              <a:tailEnd type="none" w="lg" len="lg"/>
            </a:ln>
          </p:spPr>
        </p:cxnSp>
        <p:cxnSp>
          <p:nvCxnSpPr>
            <p:cNvPr id="83" name="Straight Connector 47"/>
            <p:cNvCxnSpPr>
              <a:cxnSpLocks noChangeShapeType="1"/>
            </p:cNvCxnSpPr>
            <p:nvPr/>
          </p:nvCxnSpPr>
          <p:spPr bwMode="auto">
            <a:xfrm rot="10800000" flipV="1">
              <a:off x="3655479" y="4749809"/>
              <a:ext cx="132836" cy="103188"/>
            </a:xfrm>
            <a:prstGeom prst="line">
              <a:avLst/>
            </a:prstGeom>
            <a:noFill/>
            <a:ln w="19050" algn="ctr">
              <a:solidFill>
                <a:schemeClr val="tx1"/>
              </a:solidFill>
              <a:round/>
              <a:headEnd/>
              <a:tailEnd type="none" w="lg" len="lg"/>
            </a:ln>
          </p:spPr>
        </p:cxnSp>
        <p:cxnSp>
          <p:nvCxnSpPr>
            <p:cNvPr id="84" name="Straight Connector 48"/>
            <p:cNvCxnSpPr>
              <a:cxnSpLocks noChangeShapeType="1"/>
            </p:cNvCxnSpPr>
            <p:nvPr/>
          </p:nvCxnSpPr>
          <p:spPr bwMode="auto">
            <a:xfrm rot="10800000" flipV="1">
              <a:off x="3787043" y="4749809"/>
              <a:ext cx="132836" cy="103188"/>
            </a:xfrm>
            <a:prstGeom prst="line">
              <a:avLst/>
            </a:prstGeom>
            <a:noFill/>
            <a:ln w="19050" algn="ctr">
              <a:solidFill>
                <a:schemeClr val="tx1"/>
              </a:solidFill>
              <a:round/>
              <a:headEnd/>
              <a:tailEnd type="none" w="lg" len="lg"/>
            </a:ln>
          </p:spPr>
        </p:cxnSp>
        <p:cxnSp>
          <p:nvCxnSpPr>
            <p:cNvPr id="85" name="Straight Connector 49"/>
            <p:cNvCxnSpPr>
              <a:cxnSpLocks noChangeShapeType="1"/>
            </p:cNvCxnSpPr>
            <p:nvPr/>
          </p:nvCxnSpPr>
          <p:spPr bwMode="auto">
            <a:xfrm rot="10800000" flipV="1">
              <a:off x="3918609" y="4749809"/>
              <a:ext cx="132836" cy="103188"/>
            </a:xfrm>
            <a:prstGeom prst="line">
              <a:avLst/>
            </a:prstGeom>
            <a:noFill/>
            <a:ln w="19050" algn="ctr">
              <a:solidFill>
                <a:schemeClr val="tx1"/>
              </a:solidFill>
              <a:round/>
              <a:headEnd/>
              <a:tailEnd type="none" w="lg" len="lg"/>
            </a:ln>
          </p:spPr>
        </p:cxnSp>
        <p:cxnSp>
          <p:nvCxnSpPr>
            <p:cNvPr id="97" name="Straight Connector 49"/>
            <p:cNvCxnSpPr>
              <a:cxnSpLocks noChangeShapeType="1"/>
            </p:cNvCxnSpPr>
            <p:nvPr/>
          </p:nvCxnSpPr>
          <p:spPr bwMode="auto">
            <a:xfrm rot="10800000" flipV="1">
              <a:off x="6148134" y="4745046"/>
              <a:ext cx="132836" cy="103188"/>
            </a:xfrm>
            <a:prstGeom prst="line">
              <a:avLst/>
            </a:prstGeom>
            <a:noFill/>
            <a:ln w="19050" algn="ctr">
              <a:solidFill>
                <a:schemeClr val="tx1"/>
              </a:solidFill>
              <a:round/>
              <a:headEnd/>
              <a:tailEnd type="none" w="lg" len="lg"/>
            </a:ln>
          </p:spPr>
        </p:cxnSp>
        <p:cxnSp>
          <p:nvCxnSpPr>
            <p:cNvPr id="104" name="Straight Connector 49"/>
            <p:cNvCxnSpPr>
              <a:cxnSpLocks noChangeShapeType="1"/>
            </p:cNvCxnSpPr>
            <p:nvPr/>
          </p:nvCxnSpPr>
          <p:spPr bwMode="auto">
            <a:xfrm rot="10800000" flipV="1">
              <a:off x="2871533" y="4745047"/>
              <a:ext cx="132836" cy="103188"/>
            </a:xfrm>
            <a:prstGeom prst="line">
              <a:avLst/>
            </a:prstGeom>
            <a:noFill/>
            <a:ln w="19050" algn="ctr">
              <a:solidFill>
                <a:schemeClr val="tx1"/>
              </a:solidFill>
              <a:round/>
              <a:headEnd/>
              <a:tailEnd type="none" w="lg" len="lg"/>
            </a:ln>
          </p:spPr>
        </p:cxnSp>
      </p:grpSp>
      <p:sp>
        <p:nvSpPr>
          <p:cNvPr id="108" name="TextBox 107"/>
          <p:cNvSpPr txBox="1"/>
          <p:nvPr/>
        </p:nvSpPr>
        <p:spPr>
          <a:xfrm>
            <a:off x="6455230" y="4365167"/>
            <a:ext cx="1024832" cy="400110"/>
          </a:xfrm>
          <a:prstGeom prst="rect">
            <a:avLst/>
          </a:prstGeom>
          <a:solidFill>
            <a:schemeClr val="bg1"/>
          </a:solidFill>
        </p:spPr>
        <p:txBody>
          <a:bodyPr wrap="none" rtlCol="0">
            <a:spAutoFit/>
          </a:bodyPr>
          <a:lstStyle/>
          <a:p>
            <a:r>
              <a:rPr lang="el-GR" sz="2000" i="1" dirty="0" smtClean="0">
                <a:solidFill>
                  <a:srgbClr val="0000FF"/>
                </a:solidFill>
                <a:latin typeface="Times New Roman" pitchFamily="18" charset="0"/>
                <a:cs typeface="Times New Roman" pitchFamily="18" charset="0"/>
              </a:rPr>
              <a:t>Δ</a:t>
            </a:r>
            <a:r>
              <a:rPr lang="en-US" sz="2000" i="1" dirty="0" smtClean="0">
                <a:solidFill>
                  <a:srgbClr val="0000FF"/>
                </a:solidFill>
                <a:latin typeface="Times New Roman" pitchFamily="18" charset="0"/>
                <a:cs typeface="Times New Roman" pitchFamily="18" charset="0"/>
              </a:rPr>
              <a:t>V → 0</a:t>
            </a:r>
          </a:p>
        </p:txBody>
      </p:sp>
      <p:sp>
        <p:nvSpPr>
          <p:cNvPr id="109" name="TextBox 108"/>
          <p:cNvSpPr txBox="1"/>
          <p:nvPr/>
        </p:nvSpPr>
        <p:spPr>
          <a:xfrm>
            <a:off x="6368141" y="4680850"/>
            <a:ext cx="1127232" cy="400110"/>
          </a:xfrm>
          <a:prstGeom prst="rect">
            <a:avLst/>
          </a:prstGeom>
          <a:solidFill>
            <a:schemeClr val="bg1"/>
          </a:solidFill>
        </p:spPr>
        <p:txBody>
          <a:bodyPr wrap="none" rtlCol="0">
            <a:spAutoFit/>
          </a:bodyPr>
          <a:lstStyle/>
          <a:p>
            <a:r>
              <a:rPr lang="en-US" sz="2000" i="1" dirty="0" smtClean="0">
                <a:solidFill>
                  <a:srgbClr val="FF0000"/>
                </a:solidFill>
                <a:latin typeface="Times New Roman" pitchFamily="18" charset="0"/>
                <a:cs typeface="Times New Roman" pitchFamily="18" charset="0"/>
              </a:rPr>
              <a:t>I</a:t>
            </a:r>
            <a:r>
              <a:rPr lang="en-US" sz="2000" i="1" baseline="-25000" dirty="0" smtClean="0">
                <a:solidFill>
                  <a:srgbClr val="FF0000"/>
                </a:solidFill>
                <a:latin typeface="Times New Roman" pitchFamily="18" charset="0"/>
                <a:cs typeface="Times New Roman" pitchFamily="18" charset="0"/>
              </a:rPr>
              <a:t>CM</a:t>
            </a:r>
            <a:r>
              <a:rPr lang="en-US" sz="2000" i="1" dirty="0" smtClean="0">
                <a:solidFill>
                  <a:srgbClr val="FF0000"/>
                </a:solidFill>
                <a:latin typeface="Times New Roman" pitchFamily="18" charset="0"/>
                <a:cs typeface="Times New Roman" pitchFamily="18" charset="0"/>
              </a:rPr>
              <a:t>  → 0</a:t>
            </a:r>
          </a:p>
        </p:txBody>
      </p:sp>
      <p:sp>
        <p:nvSpPr>
          <p:cNvPr id="51" name="TextBox 50"/>
          <p:cNvSpPr txBox="1"/>
          <p:nvPr/>
        </p:nvSpPr>
        <p:spPr>
          <a:xfrm>
            <a:off x="2977376" y="5159298"/>
            <a:ext cx="3189249" cy="646331"/>
          </a:xfrm>
          <a:prstGeom prst="rect">
            <a:avLst/>
          </a:prstGeom>
          <a:noFill/>
        </p:spPr>
        <p:txBody>
          <a:bodyPr wrap="square" rtlCol="0">
            <a:spAutoFit/>
          </a:bodyPr>
          <a:lstStyle/>
          <a:p>
            <a:pPr algn="ctr"/>
            <a:r>
              <a:rPr lang="en-US" sz="1200" dirty="0" smtClean="0">
                <a:solidFill>
                  <a:srgbClr val="FF0000"/>
                </a:solidFill>
              </a:rPr>
              <a:t>ROUTE INTERCONNECTIONS AS CLOSE AS POSSIBLE TO GROUND PLANE</a:t>
            </a:r>
          </a:p>
          <a:p>
            <a:pPr algn="ctr"/>
            <a:r>
              <a:rPr lang="en-US" sz="1200" dirty="0" smtClean="0">
                <a:solidFill>
                  <a:srgbClr val="FF0000"/>
                </a:solidFill>
              </a:rPr>
              <a:t>(MINIMIZES LOOP AREA)</a:t>
            </a:r>
            <a:endParaRPr lang="en-US" sz="1200" dirty="0">
              <a:solidFill>
                <a:srgbClr val="FF0000"/>
              </a:solidFill>
            </a:endParaRPr>
          </a:p>
        </p:txBody>
      </p:sp>
      <p:cxnSp>
        <p:nvCxnSpPr>
          <p:cNvPr id="53" name="Straight Arrow Connector 52"/>
          <p:cNvCxnSpPr/>
          <p:nvPr/>
        </p:nvCxnSpPr>
        <p:spPr bwMode="auto">
          <a:xfrm flipH="1" flipV="1">
            <a:off x="3984702" y="4787590"/>
            <a:ext cx="96644" cy="334537"/>
          </a:xfrm>
          <a:prstGeom prst="straightConnector1">
            <a:avLst/>
          </a:prstGeom>
          <a:solidFill>
            <a:schemeClr val="accent1"/>
          </a:solidFill>
          <a:ln w="38100" cap="flat" cmpd="sng" algn="ctr">
            <a:solidFill>
              <a:srgbClr val="FF0000"/>
            </a:solidFill>
            <a:prstDash val="solid"/>
            <a:round/>
            <a:headEnd type="none" w="med" len="med"/>
            <a:tailEnd type="triangle" w="med" len="med"/>
          </a:ln>
          <a:effectLst/>
        </p:spPr>
      </p:cxnSp>
      <p:cxnSp>
        <p:nvCxnSpPr>
          <p:cNvPr id="55" name="Straight Arrow Connector 54"/>
          <p:cNvCxnSpPr/>
          <p:nvPr/>
        </p:nvCxnSpPr>
        <p:spPr bwMode="auto">
          <a:xfrm flipV="1">
            <a:off x="5077522" y="4765289"/>
            <a:ext cx="74341" cy="371706"/>
          </a:xfrm>
          <a:prstGeom prst="straightConnector1">
            <a:avLst/>
          </a:prstGeom>
          <a:solidFill>
            <a:schemeClr val="accent1"/>
          </a:solidFill>
          <a:ln w="38100" cap="flat" cmpd="sng" algn="ctr">
            <a:solidFill>
              <a:srgbClr val="FF0000"/>
            </a:solidFill>
            <a:prstDash val="solid"/>
            <a:round/>
            <a:headEnd type="none" w="med" len="med"/>
            <a:tailEnd type="triangl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linds(horizontal)">
                                      <p:cBhvr>
                                        <p:cTn id="10" dur="500"/>
                                        <p:tgtEl>
                                          <p:spTgt spid="47"/>
                                        </p:tgtEl>
                                      </p:cBhvr>
                                    </p:animEffect>
                                  </p:childTnLst>
                                </p:cTn>
                              </p:par>
                              <p:par>
                                <p:cTn id="11" presetID="3" presetClass="entr" presetSubtype="1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blinds(horizontal)">
                                      <p:cBhvr>
                                        <p:cTn id="13" dur="500"/>
                                        <p:tgtEl>
                                          <p:spTgt spid="53"/>
                                        </p:tgtEl>
                                      </p:cBhvr>
                                    </p:animEffect>
                                  </p:childTnLst>
                                </p:cTn>
                              </p:par>
                              <p:par>
                                <p:cTn id="14" presetID="3" presetClass="entr" presetSubtype="10"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linds(horizontal)">
                                      <p:cBhvr>
                                        <p:cTn id="16" dur="500"/>
                                        <p:tgtEl>
                                          <p:spTgt spid="5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blinds(horizontal)">
                                      <p:cBhvr>
                                        <p:cTn id="1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5" name="Straight Connector 9"/>
          <p:cNvCxnSpPr>
            <a:cxnSpLocks noChangeShapeType="1"/>
          </p:cNvCxnSpPr>
          <p:nvPr/>
        </p:nvCxnSpPr>
        <p:spPr bwMode="auto">
          <a:xfrm>
            <a:off x="2428875" y="4626653"/>
            <a:ext cx="4106863" cy="0"/>
          </a:xfrm>
          <a:prstGeom prst="line">
            <a:avLst/>
          </a:prstGeom>
          <a:noFill/>
          <a:ln w="9525" algn="ctr">
            <a:solidFill>
              <a:schemeClr val="tx1"/>
            </a:solidFill>
            <a:round/>
            <a:headEnd/>
            <a:tailEnd type="none" w="lg" len="lg"/>
          </a:ln>
        </p:spPr>
      </p:cxnSp>
      <p:cxnSp>
        <p:nvCxnSpPr>
          <p:cNvPr id="18436" name="Straight Connector 8"/>
          <p:cNvCxnSpPr>
            <a:cxnSpLocks noChangeShapeType="1"/>
          </p:cNvCxnSpPr>
          <p:nvPr/>
        </p:nvCxnSpPr>
        <p:spPr bwMode="auto">
          <a:xfrm>
            <a:off x="2706688" y="4474253"/>
            <a:ext cx="3865562" cy="0"/>
          </a:xfrm>
          <a:prstGeom prst="line">
            <a:avLst/>
          </a:prstGeom>
          <a:noFill/>
          <a:ln w="9525" algn="ctr">
            <a:solidFill>
              <a:schemeClr val="tx1"/>
            </a:solidFill>
            <a:round/>
            <a:headEnd/>
            <a:tailEnd type="none" w="lg" len="lg"/>
          </a:ln>
        </p:spPr>
      </p:cxnSp>
      <p:cxnSp>
        <p:nvCxnSpPr>
          <p:cNvPr id="18437" name="Straight Connector 10"/>
          <p:cNvCxnSpPr>
            <a:cxnSpLocks noChangeShapeType="1"/>
          </p:cNvCxnSpPr>
          <p:nvPr/>
        </p:nvCxnSpPr>
        <p:spPr bwMode="auto">
          <a:xfrm>
            <a:off x="2700338" y="4779053"/>
            <a:ext cx="3835400" cy="0"/>
          </a:xfrm>
          <a:prstGeom prst="line">
            <a:avLst/>
          </a:prstGeom>
          <a:noFill/>
          <a:ln w="9525" algn="ctr">
            <a:solidFill>
              <a:schemeClr val="tx1"/>
            </a:solidFill>
            <a:round/>
            <a:headEnd/>
            <a:tailEnd type="none" w="lg" len="lg"/>
          </a:ln>
        </p:spPr>
      </p:cxnSp>
      <p:cxnSp>
        <p:nvCxnSpPr>
          <p:cNvPr id="18438" name="Straight Connector 11"/>
          <p:cNvCxnSpPr>
            <a:cxnSpLocks noChangeShapeType="1"/>
          </p:cNvCxnSpPr>
          <p:nvPr/>
        </p:nvCxnSpPr>
        <p:spPr bwMode="auto">
          <a:xfrm>
            <a:off x="2693988" y="4931453"/>
            <a:ext cx="3857625" cy="0"/>
          </a:xfrm>
          <a:prstGeom prst="line">
            <a:avLst/>
          </a:prstGeom>
          <a:noFill/>
          <a:ln w="9525" algn="ctr">
            <a:solidFill>
              <a:schemeClr val="tx1"/>
            </a:solidFill>
            <a:round/>
            <a:headEnd/>
            <a:tailEnd type="none" w="lg" len="lg"/>
          </a:ln>
        </p:spPr>
      </p:cxnSp>
      <p:sp>
        <p:nvSpPr>
          <p:cNvPr id="18439" name="Rectangle 3"/>
          <p:cNvSpPr>
            <a:spLocks noChangeArrowheads="1"/>
          </p:cNvSpPr>
          <p:nvPr/>
        </p:nvSpPr>
        <p:spPr bwMode="auto">
          <a:xfrm>
            <a:off x="1863725" y="4024990"/>
            <a:ext cx="838200" cy="1143000"/>
          </a:xfrm>
          <a:prstGeom prst="rect">
            <a:avLst/>
          </a:prstGeom>
          <a:solidFill>
            <a:schemeClr val="bg1"/>
          </a:solidFill>
          <a:ln w="12700" algn="ctr">
            <a:solidFill>
              <a:schemeClr val="tx1"/>
            </a:solidFill>
            <a:round/>
            <a:headEnd/>
            <a:tailEnd type="triangle" w="lg" len="lg"/>
          </a:ln>
        </p:spPr>
        <p:txBody>
          <a:bodyPr/>
          <a:lstStyle/>
          <a:p>
            <a:endParaRPr lang="en-US"/>
          </a:p>
        </p:txBody>
      </p:sp>
      <p:sp>
        <p:nvSpPr>
          <p:cNvPr id="18440" name="Rectangle 2"/>
          <p:cNvSpPr>
            <a:spLocks noGrp="1" noChangeArrowheads="1"/>
          </p:cNvSpPr>
          <p:nvPr>
            <p:ph type="title"/>
          </p:nvPr>
        </p:nvSpPr>
        <p:spPr/>
        <p:txBody>
          <a:bodyPr/>
          <a:lstStyle/>
          <a:p>
            <a:r>
              <a:rPr lang="en-US" dirty="0" smtClean="0"/>
              <a:t>Ground Bounce</a:t>
            </a:r>
          </a:p>
        </p:txBody>
      </p:sp>
      <p:sp>
        <p:nvSpPr>
          <p:cNvPr id="18441" name="Rectangle 3"/>
          <p:cNvSpPr>
            <a:spLocks noGrp="1" noChangeArrowheads="1"/>
          </p:cNvSpPr>
          <p:nvPr>
            <p:ph type="body" idx="1"/>
          </p:nvPr>
        </p:nvSpPr>
        <p:spPr>
          <a:xfrm>
            <a:off x="157163" y="1066800"/>
            <a:ext cx="8796337" cy="2456985"/>
          </a:xfrm>
        </p:spPr>
        <p:txBody>
          <a:bodyPr/>
          <a:lstStyle/>
          <a:p>
            <a:r>
              <a:rPr lang="en-US" sz="1600" dirty="0" smtClean="0"/>
              <a:t>Non-ideal “ground”</a:t>
            </a:r>
          </a:p>
          <a:p>
            <a:pPr lvl="1"/>
            <a:r>
              <a:rPr lang="en-US" sz="1600" dirty="0" smtClean="0"/>
              <a:t>There is always a non-zero impedance between circuit grounds</a:t>
            </a:r>
          </a:p>
          <a:p>
            <a:pPr lvl="1"/>
            <a:r>
              <a:rPr lang="en-US" sz="1600" dirty="0" smtClean="0"/>
              <a:t>Currents on interface signals can induce a potential between circuit grounds seen by all other interface signals</a:t>
            </a:r>
          </a:p>
          <a:p>
            <a:pPr lvl="2"/>
            <a:r>
              <a:rPr lang="en-US" sz="1400" dirty="0" smtClean="0"/>
              <a:t>Called “common mode noise” or “ground bounce”</a:t>
            </a:r>
          </a:p>
          <a:p>
            <a:pPr lvl="2"/>
            <a:r>
              <a:rPr lang="en-US" sz="1400" dirty="0" smtClean="0"/>
              <a:t>Common mode currents can induce noise on interface signals (next slides)</a:t>
            </a:r>
            <a:endParaRPr lang="en-US" sz="1200" dirty="0" smtClean="0"/>
          </a:p>
        </p:txBody>
      </p:sp>
      <p:sp>
        <p:nvSpPr>
          <p:cNvPr id="18442" name="Rectangle 4"/>
          <p:cNvSpPr>
            <a:spLocks noChangeArrowheads="1"/>
          </p:cNvSpPr>
          <p:nvPr/>
        </p:nvSpPr>
        <p:spPr bwMode="auto">
          <a:xfrm>
            <a:off x="6389688" y="4017053"/>
            <a:ext cx="838200" cy="1143000"/>
          </a:xfrm>
          <a:prstGeom prst="rect">
            <a:avLst/>
          </a:prstGeom>
          <a:solidFill>
            <a:schemeClr val="bg1"/>
          </a:solidFill>
          <a:ln w="12700" algn="ctr">
            <a:solidFill>
              <a:schemeClr val="tx1"/>
            </a:solidFill>
            <a:round/>
            <a:headEnd/>
            <a:tailEnd type="triangle" w="lg" len="lg"/>
          </a:ln>
        </p:spPr>
        <p:txBody>
          <a:bodyPr/>
          <a:lstStyle/>
          <a:p>
            <a:endParaRPr lang="en-US"/>
          </a:p>
        </p:txBody>
      </p:sp>
      <p:cxnSp>
        <p:nvCxnSpPr>
          <p:cNvPr id="18443" name="Straight Connector 6"/>
          <p:cNvCxnSpPr>
            <a:cxnSpLocks noChangeShapeType="1"/>
          </p:cNvCxnSpPr>
          <p:nvPr/>
        </p:nvCxnSpPr>
        <p:spPr bwMode="auto">
          <a:xfrm flipV="1">
            <a:off x="2693988" y="4167865"/>
            <a:ext cx="3686175" cy="1588"/>
          </a:xfrm>
          <a:prstGeom prst="line">
            <a:avLst/>
          </a:prstGeom>
          <a:noFill/>
          <a:ln w="9525" algn="ctr">
            <a:solidFill>
              <a:schemeClr val="tx1"/>
            </a:solidFill>
            <a:round/>
            <a:headEnd/>
            <a:tailEnd type="none" w="lg" len="lg"/>
          </a:ln>
        </p:spPr>
      </p:cxnSp>
      <p:cxnSp>
        <p:nvCxnSpPr>
          <p:cNvPr id="18444" name="Straight Connector 7"/>
          <p:cNvCxnSpPr>
            <a:cxnSpLocks noChangeShapeType="1"/>
          </p:cNvCxnSpPr>
          <p:nvPr/>
        </p:nvCxnSpPr>
        <p:spPr bwMode="auto">
          <a:xfrm>
            <a:off x="2693988" y="4321853"/>
            <a:ext cx="3686175" cy="0"/>
          </a:xfrm>
          <a:prstGeom prst="line">
            <a:avLst/>
          </a:prstGeom>
          <a:noFill/>
          <a:ln w="9525" algn="ctr">
            <a:solidFill>
              <a:schemeClr val="tx1"/>
            </a:solidFill>
            <a:round/>
            <a:headEnd/>
            <a:tailEnd type="none" w="lg" len="lg"/>
          </a:ln>
        </p:spPr>
      </p:cxnSp>
      <p:sp>
        <p:nvSpPr>
          <p:cNvPr id="18445" name="TextBox 12"/>
          <p:cNvSpPr txBox="1">
            <a:spLocks noChangeArrowheads="1"/>
          </p:cNvSpPr>
          <p:nvPr/>
        </p:nvSpPr>
        <p:spPr bwMode="auto">
          <a:xfrm>
            <a:off x="4191000" y="4017053"/>
            <a:ext cx="658813" cy="215900"/>
          </a:xfrm>
          <a:prstGeom prst="rect">
            <a:avLst/>
          </a:prstGeom>
          <a:noFill/>
          <a:ln w="9525">
            <a:noFill/>
            <a:miter lim="800000"/>
            <a:headEnd/>
            <a:tailEnd/>
          </a:ln>
        </p:spPr>
        <p:txBody>
          <a:bodyPr wrap="none">
            <a:spAutoFit/>
          </a:bodyPr>
          <a:lstStyle/>
          <a:p>
            <a:r>
              <a:rPr lang="en-US" sz="800"/>
              <a:t>SIGNAL 1</a:t>
            </a:r>
          </a:p>
        </p:txBody>
      </p:sp>
      <p:sp>
        <p:nvSpPr>
          <p:cNvPr id="18446" name="TextBox 13"/>
          <p:cNvSpPr txBox="1">
            <a:spLocks noChangeArrowheads="1"/>
          </p:cNvSpPr>
          <p:nvPr/>
        </p:nvSpPr>
        <p:spPr bwMode="auto">
          <a:xfrm>
            <a:off x="4191000" y="4169453"/>
            <a:ext cx="658813" cy="215900"/>
          </a:xfrm>
          <a:prstGeom prst="rect">
            <a:avLst/>
          </a:prstGeom>
          <a:noFill/>
          <a:ln w="9525">
            <a:noFill/>
            <a:miter lim="800000"/>
            <a:headEnd/>
            <a:tailEnd/>
          </a:ln>
        </p:spPr>
        <p:txBody>
          <a:bodyPr wrap="none">
            <a:spAutoFit/>
          </a:bodyPr>
          <a:lstStyle/>
          <a:p>
            <a:r>
              <a:rPr lang="en-US" sz="800"/>
              <a:t>SIGNAL 2</a:t>
            </a:r>
          </a:p>
        </p:txBody>
      </p:sp>
      <p:sp>
        <p:nvSpPr>
          <p:cNvPr id="18447" name="TextBox 14"/>
          <p:cNvSpPr txBox="1">
            <a:spLocks noChangeArrowheads="1"/>
          </p:cNvSpPr>
          <p:nvPr/>
        </p:nvSpPr>
        <p:spPr bwMode="auto">
          <a:xfrm>
            <a:off x="4191000" y="4321853"/>
            <a:ext cx="658813" cy="215900"/>
          </a:xfrm>
          <a:prstGeom prst="rect">
            <a:avLst/>
          </a:prstGeom>
          <a:noFill/>
          <a:ln w="9525">
            <a:noFill/>
            <a:miter lim="800000"/>
            <a:headEnd/>
            <a:tailEnd/>
          </a:ln>
        </p:spPr>
        <p:txBody>
          <a:bodyPr wrap="none">
            <a:spAutoFit/>
          </a:bodyPr>
          <a:lstStyle/>
          <a:p>
            <a:r>
              <a:rPr lang="en-US" sz="800"/>
              <a:t>SIGNAL 3</a:t>
            </a:r>
          </a:p>
        </p:txBody>
      </p:sp>
      <p:sp>
        <p:nvSpPr>
          <p:cNvPr id="18448" name="TextBox 15"/>
          <p:cNvSpPr txBox="1">
            <a:spLocks noChangeArrowheads="1"/>
          </p:cNvSpPr>
          <p:nvPr/>
        </p:nvSpPr>
        <p:spPr bwMode="auto">
          <a:xfrm>
            <a:off x="4191000" y="4474253"/>
            <a:ext cx="658813" cy="215900"/>
          </a:xfrm>
          <a:prstGeom prst="rect">
            <a:avLst/>
          </a:prstGeom>
          <a:noFill/>
          <a:ln w="9525">
            <a:noFill/>
            <a:miter lim="800000"/>
            <a:headEnd/>
            <a:tailEnd/>
          </a:ln>
        </p:spPr>
        <p:txBody>
          <a:bodyPr wrap="none">
            <a:spAutoFit/>
          </a:bodyPr>
          <a:lstStyle/>
          <a:p>
            <a:r>
              <a:rPr lang="en-US" sz="800"/>
              <a:t>SIGNAL 4</a:t>
            </a:r>
          </a:p>
        </p:txBody>
      </p:sp>
      <p:sp>
        <p:nvSpPr>
          <p:cNvPr id="18449" name="TextBox 16"/>
          <p:cNvSpPr txBox="1">
            <a:spLocks noChangeArrowheads="1"/>
          </p:cNvSpPr>
          <p:nvPr/>
        </p:nvSpPr>
        <p:spPr bwMode="auto">
          <a:xfrm>
            <a:off x="4191000" y="4626653"/>
            <a:ext cx="658813" cy="215900"/>
          </a:xfrm>
          <a:prstGeom prst="rect">
            <a:avLst/>
          </a:prstGeom>
          <a:noFill/>
          <a:ln w="9525">
            <a:noFill/>
            <a:miter lim="800000"/>
            <a:headEnd/>
            <a:tailEnd/>
          </a:ln>
        </p:spPr>
        <p:txBody>
          <a:bodyPr wrap="none">
            <a:spAutoFit/>
          </a:bodyPr>
          <a:lstStyle/>
          <a:p>
            <a:r>
              <a:rPr lang="en-US" sz="800"/>
              <a:t>SIGNAL 5</a:t>
            </a:r>
          </a:p>
        </p:txBody>
      </p:sp>
      <p:sp>
        <p:nvSpPr>
          <p:cNvPr id="18450" name="TextBox 17"/>
          <p:cNvSpPr txBox="1">
            <a:spLocks noChangeArrowheads="1"/>
          </p:cNvSpPr>
          <p:nvPr/>
        </p:nvSpPr>
        <p:spPr bwMode="auto">
          <a:xfrm>
            <a:off x="4191000" y="4779053"/>
            <a:ext cx="658813" cy="215900"/>
          </a:xfrm>
          <a:prstGeom prst="rect">
            <a:avLst/>
          </a:prstGeom>
          <a:noFill/>
          <a:ln w="9525">
            <a:noFill/>
            <a:miter lim="800000"/>
            <a:headEnd/>
            <a:tailEnd/>
          </a:ln>
        </p:spPr>
        <p:txBody>
          <a:bodyPr wrap="none">
            <a:spAutoFit/>
          </a:bodyPr>
          <a:lstStyle/>
          <a:p>
            <a:r>
              <a:rPr lang="en-US" sz="800"/>
              <a:t>SIGNAL 6</a:t>
            </a:r>
          </a:p>
        </p:txBody>
      </p:sp>
      <p:sp>
        <p:nvSpPr>
          <p:cNvPr id="18451" name="TextBox 18"/>
          <p:cNvSpPr txBox="1">
            <a:spLocks noChangeArrowheads="1"/>
          </p:cNvSpPr>
          <p:nvPr/>
        </p:nvSpPr>
        <p:spPr bwMode="auto">
          <a:xfrm>
            <a:off x="1863725" y="4405990"/>
            <a:ext cx="811213" cy="246063"/>
          </a:xfrm>
          <a:prstGeom prst="rect">
            <a:avLst/>
          </a:prstGeom>
          <a:noFill/>
          <a:ln w="9525">
            <a:noFill/>
            <a:miter lim="800000"/>
            <a:headEnd/>
            <a:tailEnd/>
          </a:ln>
        </p:spPr>
        <p:txBody>
          <a:bodyPr wrap="none">
            <a:spAutoFit/>
          </a:bodyPr>
          <a:lstStyle/>
          <a:p>
            <a:r>
              <a:rPr lang="en-US" sz="1000"/>
              <a:t>CIRCUIT 1</a:t>
            </a:r>
          </a:p>
        </p:txBody>
      </p:sp>
      <p:cxnSp>
        <p:nvCxnSpPr>
          <p:cNvPr id="18452" name="Straight Connector 42"/>
          <p:cNvCxnSpPr>
            <a:cxnSpLocks noChangeShapeType="1"/>
          </p:cNvCxnSpPr>
          <p:nvPr/>
        </p:nvCxnSpPr>
        <p:spPr bwMode="auto">
          <a:xfrm rot="10800000">
            <a:off x="4630738" y="5169578"/>
            <a:ext cx="1606550" cy="0"/>
          </a:xfrm>
          <a:prstGeom prst="line">
            <a:avLst/>
          </a:prstGeom>
          <a:noFill/>
          <a:ln w="12700" algn="ctr">
            <a:solidFill>
              <a:srgbClr val="0000FF"/>
            </a:solidFill>
            <a:round/>
            <a:headEnd/>
            <a:tailEnd type="none" w="lg" len="lg"/>
          </a:ln>
        </p:spPr>
      </p:cxnSp>
      <p:grpSp>
        <p:nvGrpSpPr>
          <p:cNvPr id="2" name="Group 113"/>
          <p:cNvGrpSpPr>
            <a:grpSpLocks/>
          </p:cNvGrpSpPr>
          <p:nvPr/>
        </p:nvGrpSpPr>
        <p:grpSpPr bwMode="auto">
          <a:xfrm>
            <a:off x="4397375" y="5088615"/>
            <a:ext cx="228600" cy="152400"/>
            <a:chOff x="1066800" y="2438400"/>
            <a:chExt cx="1447800" cy="685802"/>
          </a:xfrm>
        </p:grpSpPr>
        <p:cxnSp>
          <p:nvCxnSpPr>
            <p:cNvPr id="18485" name="Straight Connector 114"/>
            <p:cNvCxnSpPr>
              <a:cxnSpLocks noChangeShapeType="1"/>
            </p:cNvCxnSpPr>
            <p:nvPr/>
          </p:nvCxnSpPr>
          <p:spPr bwMode="auto">
            <a:xfrm rot="5400000" flipH="1" flipV="1">
              <a:off x="952500" y="2552700"/>
              <a:ext cx="381000" cy="152400"/>
            </a:xfrm>
            <a:prstGeom prst="line">
              <a:avLst/>
            </a:prstGeom>
            <a:noFill/>
            <a:ln w="6350" algn="ctr">
              <a:solidFill>
                <a:srgbClr val="0000FF"/>
              </a:solidFill>
              <a:round/>
              <a:headEnd/>
              <a:tailEnd type="none" w="lg" len="lg"/>
            </a:ln>
          </p:spPr>
        </p:cxnSp>
        <p:cxnSp>
          <p:nvCxnSpPr>
            <p:cNvPr id="18486" name="Straight Connector 115"/>
            <p:cNvCxnSpPr>
              <a:cxnSpLocks noChangeShapeType="1"/>
            </p:cNvCxnSpPr>
            <p:nvPr/>
          </p:nvCxnSpPr>
          <p:spPr bwMode="auto">
            <a:xfrm rot="16200000" flipH="1">
              <a:off x="990600" y="2667000"/>
              <a:ext cx="685800" cy="228600"/>
            </a:xfrm>
            <a:prstGeom prst="line">
              <a:avLst/>
            </a:prstGeom>
            <a:noFill/>
            <a:ln w="6350" algn="ctr">
              <a:solidFill>
                <a:srgbClr val="0000FF"/>
              </a:solidFill>
              <a:round/>
              <a:headEnd/>
              <a:tailEnd type="none" w="lg" len="lg"/>
            </a:ln>
          </p:spPr>
        </p:cxnSp>
        <p:cxnSp>
          <p:nvCxnSpPr>
            <p:cNvPr id="18487" name="Straight Connector 116"/>
            <p:cNvCxnSpPr>
              <a:cxnSpLocks noChangeShapeType="1"/>
            </p:cNvCxnSpPr>
            <p:nvPr/>
          </p:nvCxnSpPr>
          <p:spPr bwMode="auto">
            <a:xfrm rot="16200000" flipH="1">
              <a:off x="1447800" y="2667000"/>
              <a:ext cx="685800" cy="228600"/>
            </a:xfrm>
            <a:prstGeom prst="line">
              <a:avLst/>
            </a:prstGeom>
            <a:noFill/>
            <a:ln w="6350" algn="ctr">
              <a:solidFill>
                <a:srgbClr val="0000FF"/>
              </a:solidFill>
              <a:round/>
              <a:headEnd/>
              <a:tailEnd type="none" w="lg" len="lg"/>
            </a:ln>
          </p:spPr>
        </p:cxnSp>
        <p:cxnSp>
          <p:nvCxnSpPr>
            <p:cNvPr id="18488" name="Straight Connector 117"/>
            <p:cNvCxnSpPr>
              <a:cxnSpLocks noChangeShapeType="1"/>
            </p:cNvCxnSpPr>
            <p:nvPr/>
          </p:nvCxnSpPr>
          <p:spPr bwMode="auto">
            <a:xfrm rot="16200000" flipH="1">
              <a:off x="1905000" y="2667000"/>
              <a:ext cx="685800" cy="228600"/>
            </a:xfrm>
            <a:prstGeom prst="line">
              <a:avLst/>
            </a:prstGeom>
            <a:noFill/>
            <a:ln w="6350" algn="ctr">
              <a:solidFill>
                <a:srgbClr val="0000FF"/>
              </a:solidFill>
              <a:round/>
              <a:headEnd/>
              <a:tailEnd type="none" w="lg" len="lg"/>
            </a:ln>
          </p:spPr>
        </p:cxnSp>
        <p:cxnSp>
          <p:nvCxnSpPr>
            <p:cNvPr id="18489" name="Straight Connector 118"/>
            <p:cNvCxnSpPr>
              <a:cxnSpLocks noChangeShapeType="1"/>
            </p:cNvCxnSpPr>
            <p:nvPr/>
          </p:nvCxnSpPr>
          <p:spPr bwMode="auto">
            <a:xfrm rot="5400000" flipH="1" flipV="1">
              <a:off x="2247900" y="2857500"/>
              <a:ext cx="381000" cy="152400"/>
            </a:xfrm>
            <a:prstGeom prst="line">
              <a:avLst/>
            </a:prstGeom>
            <a:noFill/>
            <a:ln w="6350" algn="ctr">
              <a:solidFill>
                <a:srgbClr val="0000FF"/>
              </a:solidFill>
              <a:round/>
              <a:headEnd/>
              <a:tailEnd type="none" w="lg" len="lg"/>
            </a:ln>
          </p:spPr>
        </p:cxnSp>
        <p:cxnSp>
          <p:nvCxnSpPr>
            <p:cNvPr id="18490" name="Straight Connector 119"/>
            <p:cNvCxnSpPr>
              <a:cxnSpLocks noChangeShapeType="1"/>
            </p:cNvCxnSpPr>
            <p:nvPr/>
          </p:nvCxnSpPr>
          <p:spPr bwMode="auto">
            <a:xfrm rot="5400000" flipH="1" flipV="1">
              <a:off x="1219200" y="2667000"/>
              <a:ext cx="685800" cy="228600"/>
            </a:xfrm>
            <a:prstGeom prst="line">
              <a:avLst/>
            </a:prstGeom>
            <a:noFill/>
            <a:ln w="6350" algn="ctr">
              <a:solidFill>
                <a:srgbClr val="0000FF"/>
              </a:solidFill>
              <a:round/>
              <a:headEnd/>
              <a:tailEnd type="none" w="lg" len="lg"/>
            </a:ln>
          </p:spPr>
        </p:cxnSp>
        <p:cxnSp>
          <p:nvCxnSpPr>
            <p:cNvPr id="18491" name="Straight Connector 120"/>
            <p:cNvCxnSpPr>
              <a:cxnSpLocks noChangeShapeType="1"/>
            </p:cNvCxnSpPr>
            <p:nvPr/>
          </p:nvCxnSpPr>
          <p:spPr bwMode="auto">
            <a:xfrm rot="5400000" flipH="1" flipV="1">
              <a:off x="1676402" y="2667001"/>
              <a:ext cx="685800" cy="228602"/>
            </a:xfrm>
            <a:prstGeom prst="line">
              <a:avLst/>
            </a:prstGeom>
            <a:noFill/>
            <a:ln w="6350" algn="ctr">
              <a:solidFill>
                <a:srgbClr val="0000FF"/>
              </a:solidFill>
              <a:round/>
              <a:headEnd/>
              <a:tailEnd type="none" w="lg" len="lg"/>
            </a:ln>
          </p:spPr>
        </p:cxnSp>
      </p:grpSp>
      <p:cxnSp>
        <p:nvCxnSpPr>
          <p:cNvPr id="18454" name="Straight Connector 55"/>
          <p:cNvCxnSpPr>
            <a:cxnSpLocks noChangeShapeType="1"/>
          </p:cNvCxnSpPr>
          <p:nvPr/>
        </p:nvCxnSpPr>
        <p:spPr bwMode="auto">
          <a:xfrm rot="10800000">
            <a:off x="2828925" y="5174340"/>
            <a:ext cx="1558925" cy="0"/>
          </a:xfrm>
          <a:prstGeom prst="line">
            <a:avLst/>
          </a:prstGeom>
          <a:noFill/>
          <a:ln w="12700" algn="ctr">
            <a:solidFill>
              <a:srgbClr val="0000FF"/>
            </a:solidFill>
            <a:round/>
            <a:headEnd/>
            <a:tailEnd type="none" w="lg" len="lg"/>
          </a:ln>
        </p:spPr>
      </p:cxnSp>
      <p:sp>
        <p:nvSpPr>
          <p:cNvPr id="58" name="Freeform 57"/>
          <p:cNvSpPr/>
          <p:nvPr/>
        </p:nvSpPr>
        <p:spPr bwMode="auto">
          <a:xfrm>
            <a:off x="2300288" y="4086903"/>
            <a:ext cx="4151312" cy="1223962"/>
          </a:xfrm>
          <a:custGeom>
            <a:avLst/>
            <a:gdLst>
              <a:gd name="connsiteX0" fmla="*/ 1504335 w 2020529"/>
              <a:gd name="connsiteY0" fmla="*/ 0 h 1319980"/>
              <a:gd name="connsiteX1" fmla="*/ 2020529 w 2020529"/>
              <a:gd name="connsiteY1" fmla="*/ 0 h 1319980"/>
              <a:gd name="connsiteX2" fmla="*/ 2020529 w 2020529"/>
              <a:gd name="connsiteY2" fmla="*/ 1319980 h 1319980"/>
              <a:gd name="connsiteX3" fmla="*/ 0 w 2020529"/>
              <a:gd name="connsiteY3" fmla="*/ 1319980 h 1319980"/>
              <a:gd name="connsiteX4" fmla="*/ 0 w 2020529"/>
              <a:gd name="connsiteY4" fmla="*/ 936522 h 1319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529" h="1319980">
                <a:moveTo>
                  <a:pt x="1504335" y="0"/>
                </a:moveTo>
                <a:lnTo>
                  <a:pt x="2020529" y="0"/>
                </a:lnTo>
                <a:lnTo>
                  <a:pt x="2020529" y="1319980"/>
                </a:lnTo>
                <a:lnTo>
                  <a:pt x="0" y="1319980"/>
                </a:lnTo>
                <a:lnTo>
                  <a:pt x="0" y="936522"/>
                </a:lnTo>
              </a:path>
            </a:pathLst>
          </a:custGeom>
          <a:noFill/>
          <a:ln w="38100" cap="flat" cmpd="sng" algn="ctr">
            <a:solidFill>
              <a:srgbClr val="FF0000"/>
            </a:solidFill>
            <a:prstDash val="solid"/>
            <a:round/>
            <a:headEnd type="none" w="med" len="med"/>
            <a:tailEnd type="triangle" w="med" len="med"/>
          </a:ln>
          <a:effectLst/>
        </p:spPr>
        <p:txBody>
          <a:bodyPr anchor="ctr"/>
          <a:lstStyle/>
          <a:p>
            <a:pPr algn="ctr">
              <a:defRPr/>
            </a:pPr>
            <a:endParaRPr lang="en-US">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8456" name="TextBox 71"/>
          <p:cNvSpPr txBox="1">
            <a:spLocks noChangeArrowheads="1"/>
          </p:cNvSpPr>
          <p:nvPr/>
        </p:nvSpPr>
        <p:spPr bwMode="auto">
          <a:xfrm>
            <a:off x="5238750" y="5390240"/>
            <a:ext cx="404278" cy="276999"/>
          </a:xfrm>
          <a:prstGeom prst="rect">
            <a:avLst/>
          </a:prstGeom>
          <a:noFill/>
          <a:ln w="9525">
            <a:noFill/>
            <a:miter lim="800000"/>
            <a:headEnd/>
            <a:tailEnd/>
          </a:ln>
        </p:spPr>
        <p:txBody>
          <a:bodyPr wrap="none">
            <a:spAutoFit/>
          </a:bodyPr>
          <a:lstStyle/>
          <a:p>
            <a:r>
              <a:rPr lang="en-US" sz="1200" i="1" dirty="0">
                <a:solidFill>
                  <a:srgbClr val="FF0000"/>
                </a:solidFill>
                <a:latin typeface="Times New Roman" pitchFamily="18" charset="0"/>
                <a:cs typeface="Times New Roman" pitchFamily="18" charset="0"/>
              </a:rPr>
              <a:t>I</a:t>
            </a:r>
            <a:r>
              <a:rPr lang="en-US" sz="1200" i="1" baseline="-25000" dirty="0">
                <a:solidFill>
                  <a:srgbClr val="FF0000"/>
                </a:solidFill>
                <a:latin typeface="Times New Roman" pitchFamily="18" charset="0"/>
                <a:cs typeface="Times New Roman" pitchFamily="18" charset="0"/>
              </a:rPr>
              <a:t>CM</a:t>
            </a:r>
          </a:p>
        </p:txBody>
      </p:sp>
      <p:grpSp>
        <p:nvGrpSpPr>
          <p:cNvPr id="3" name="Group 77"/>
          <p:cNvGrpSpPr>
            <a:grpSpLocks/>
          </p:cNvGrpSpPr>
          <p:nvPr/>
        </p:nvGrpSpPr>
        <p:grpSpPr bwMode="auto">
          <a:xfrm>
            <a:off x="1704975" y="5174340"/>
            <a:ext cx="1123950" cy="103188"/>
            <a:chOff x="1741480" y="4743444"/>
            <a:chExt cx="1123164" cy="103186"/>
          </a:xfrm>
        </p:grpSpPr>
        <p:cxnSp>
          <p:nvCxnSpPr>
            <p:cNvPr id="18476" name="Straight Connector 40"/>
            <p:cNvCxnSpPr>
              <a:cxnSpLocks noChangeShapeType="1"/>
            </p:cNvCxnSpPr>
            <p:nvPr/>
          </p:nvCxnSpPr>
          <p:spPr bwMode="auto">
            <a:xfrm>
              <a:off x="1741480" y="4743444"/>
              <a:ext cx="1123164" cy="0"/>
            </a:xfrm>
            <a:prstGeom prst="line">
              <a:avLst/>
            </a:prstGeom>
            <a:noFill/>
            <a:ln w="28575" algn="ctr">
              <a:solidFill>
                <a:schemeClr val="tx1"/>
              </a:solidFill>
              <a:round/>
              <a:headEnd/>
              <a:tailEnd type="none" w="lg" len="lg"/>
            </a:ln>
          </p:spPr>
        </p:cxnSp>
        <p:cxnSp>
          <p:nvCxnSpPr>
            <p:cNvPr id="18477" name="Straight Connector 42"/>
            <p:cNvCxnSpPr>
              <a:cxnSpLocks noChangeShapeType="1"/>
            </p:cNvCxnSpPr>
            <p:nvPr/>
          </p:nvCxnSpPr>
          <p:spPr bwMode="auto">
            <a:xfrm rot="10800000" flipV="1">
              <a:off x="1741481" y="4743444"/>
              <a:ext cx="132743" cy="103186"/>
            </a:xfrm>
            <a:prstGeom prst="line">
              <a:avLst/>
            </a:prstGeom>
            <a:noFill/>
            <a:ln w="19050" algn="ctr">
              <a:solidFill>
                <a:schemeClr val="tx1"/>
              </a:solidFill>
              <a:round/>
              <a:headEnd/>
              <a:tailEnd type="none" w="lg" len="lg"/>
            </a:ln>
          </p:spPr>
        </p:cxnSp>
        <p:cxnSp>
          <p:nvCxnSpPr>
            <p:cNvPr id="18478" name="Straight Connector 43"/>
            <p:cNvCxnSpPr>
              <a:cxnSpLocks noChangeShapeType="1"/>
            </p:cNvCxnSpPr>
            <p:nvPr/>
          </p:nvCxnSpPr>
          <p:spPr bwMode="auto">
            <a:xfrm rot="10800000" flipV="1">
              <a:off x="1872953" y="4743444"/>
              <a:ext cx="132743" cy="103186"/>
            </a:xfrm>
            <a:prstGeom prst="line">
              <a:avLst/>
            </a:prstGeom>
            <a:noFill/>
            <a:ln w="19050" algn="ctr">
              <a:solidFill>
                <a:schemeClr val="tx1"/>
              </a:solidFill>
              <a:round/>
              <a:headEnd/>
              <a:tailEnd type="none" w="lg" len="lg"/>
            </a:ln>
          </p:spPr>
        </p:cxnSp>
        <p:cxnSp>
          <p:nvCxnSpPr>
            <p:cNvPr id="18479" name="Straight Connector 44"/>
            <p:cNvCxnSpPr>
              <a:cxnSpLocks noChangeShapeType="1"/>
            </p:cNvCxnSpPr>
            <p:nvPr/>
          </p:nvCxnSpPr>
          <p:spPr bwMode="auto">
            <a:xfrm rot="10800000" flipV="1">
              <a:off x="2004426" y="4743444"/>
              <a:ext cx="132743" cy="103186"/>
            </a:xfrm>
            <a:prstGeom prst="line">
              <a:avLst/>
            </a:prstGeom>
            <a:noFill/>
            <a:ln w="19050" algn="ctr">
              <a:solidFill>
                <a:schemeClr val="tx1"/>
              </a:solidFill>
              <a:round/>
              <a:headEnd/>
              <a:tailEnd type="none" w="lg" len="lg"/>
            </a:ln>
          </p:spPr>
        </p:cxnSp>
        <p:cxnSp>
          <p:nvCxnSpPr>
            <p:cNvPr id="18480" name="Straight Connector 45"/>
            <p:cNvCxnSpPr>
              <a:cxnSpLocks noChangeShapeType="1"/>
            </p:cNvCxnSpPr>
            <p:nvPr/>
          </p:nvCxnSpPr>
          <p:spPr bwMode="auto">
            <a:xfrm rot="10800000" flipV="1">
              <a:off x="2135898" y="4743444"/>
              <a:ext cx="132743" cy="103186"/>
            </a:xfrm>
            <a:prstGeom prst="line">
              <a:avLst/>
            </a:prstGeom>
            <a:noFill/>
            <a:ln w="19050" algn="ctr">
              <a:solidFill>
                <a:schemeClr val="tx1"/>
              </a:solidFill>
              <a:round/>
              <a:headEnd/>
              <a:tailEnd type="none" w="lg" len="lg"/>
            </a:ln>
          </p:spPr>
        </p:cxnSp>
        <p:cxnSp>
          <p:nvCxnSpPr>
            <p:cNvPr id="18481" name="Straight Connector 46"/>
            <p:cNvCxnSpPr>
              <a:cxnSpLocks noChangeShapeType="1"/>
            </p:cNvCxnSpPr>
            <p:nvPr/>
          </p:nvCxnSpPr>
          <p:spPr bwMode="auto">
            <a:xfrm rot="10800000" flipV="1">
              <a:off x="2267370" y="4743444"/>
              <a:ext cx="132743" cy="103186"/>
            </a:xfrm>
            <a:prstGeom prst="line">
              <a:avLst/>
            </a:prstGeom>
            <a:noFill/>
            <a:ln w="19050" algn="ctr">
              <a:solidFill>
                <a:schemeClr val="tx1"/>
              </a:solidFill>
              <a:round/>
              <a:headEnd/>
              <a:tailEnd type="none" w="lg" len="lg"/>
            </a:ln>
          </p:spPr>
        </p:cxnSp>
        <p:cxnSp>
          <p:nvCxnSpPr>
            <p:cNvPr id="18482" name="Straight Connector 47"/>
            <p:cNvCxnSpPr>
              <a:cxnSpLocks noChangeShapeType="1"/>
            </p:cNvCxnSpPr>
            <p:nvPr/>
          </p:nvCxnSpPr>
          <p:spPr bwMode="auto">
            <a:xfrm rot="10800000" flipV="1">
              <a:off x="2398842" y="4743444"/>
              <a:ext cx="132743" cy="103186"/>
            </a:xfrm>
            <a:prstGeom prst="line">
              <a:avLst/>
            </a:prstGeom>
            <a:noFill/>
            <a:ln w="19050" algn="ctr">
              <a:solidFill>
                <a:schemeClr val="tx1"/>
              </a:solidFill>
              <a:round/>
              <a:headEnd/>
              <a:tailEnd type="none" w="lg" len="lg"/>
            </a:ln>
          </p:spPr>
        </p:cxnSp>
        <p:cxnSp>
          <p:nvCxnSpPr>
            <p:cNvPr id="18483" name="Straight Connector 48"/>
            <p:cNvCxnSpPr>
              <a:cxnSpLocks noChangeShapeType="1"/>
            </p:cNvCxnSpPr>
            <p:nvPr/>
          </p:nvCxnSpPr>
          <p:spPr bwMode="auto">
            <a:xfrm rot="10800000" flipV="1">
              <a:off x="2530315" y="4743444"/>
              <a:ext cx="132743" cy="103186"/>
            </a:xfrm>
            <a:prstGeom prst="line">
              <a:avLst/>
            </a:prstGeom>
            <a:noFill/>
            <a:ln w="19050" algn="ctr">
              <a:solidFill>
                <a:schemeClr val="tx1"/>
              </a:solidFill>
              <a:round/>
              <a:headEnd/>
              <a:tailEnd type="none" w="lg" len="lg"/>
            </a:ln>
          </p:spPr>
        </p:cxnSp>
        <p:cxnSp>
          <p:nvCxnSpPr>
            <p:cNvPr id="18484" name="Straight Connector 49"/>
            <p:cNvCxnSpPr>
              <a:cxnSpLocks noChangeShapeType="1"/>
            </p:cNvCxnSpPr>
            <p:nvPr/>
          </p:nvCxnSpPr>
          <p:spPr bwMode="auto">
            <a:xfrm rot="10800000" flipV="1">
              <a:off x="2661787" y="4743444"/>
              <a:ext cx="132743" cy="103186"/>
            </a:xfrm>
            <a:prstGeom prst="line">
              <a:avLst/>
            </a:prstGeom>
            <a:noFill/>
            <a:ln w="19050" algn="ctr">
              <a:solidFill>
                <a:schemeClr val="tx1"/>
              </a:solidFill>
              <a:round/>
              <a:headEnd/>
              <a:tailEnd type="none" w="lg" len="lg"/>
            </a:ln>
          </p:spPr>
        </p:cxnSp>
      </p:grpSp>
      <p:grpSp>
        <p:nvGrpSpPr>
          <p:cNvPr id="4" name="Group 78"/>
          <p:cNvGrpSpPr>
            <a:grpSpLocks/>
          </p:cNvGrpSpPr>
          <p:nvPr/>
        </p:nvGrpSpPr>
        <p:grpSpPr bwMode="auto">
          <a:xfrm>
            <a:off x="6229350" y="5169578"/>
            <a:ext cx="1123950" cy="103187"/>
            <a:chOff x="1741480" y="4743444"/>
            <a:chExt cx="1123164" cy="103186"/>
          </a:xfrm>
        </p:grpSpPr>
        <p:cxnSp>
          <p:nvCxnSpPr>
            <p:cNvPr id="18467" name="Straight Connector 40"/>
            <p:cNvCxnSpPr>
              <a:cxnSpLocks noChangeShapeType="1"/>
            </p:cNvCxnSpPr>
            <p:nvPr/>
          </p:nvCxnSpPr>
          <p:spPr bwMode="auto">
            <a:xfrm>
              <a:off x="1741480" y="4743444"/>
              <a:ext cx="1123164" cy="0"/>
            </a:xfrm>
            <a:prstGeom prst="line">
              <a:avLst/>
            </a:prstGeom>
            <a:noFill/>
            <a:ln w="28575" algn="ctr">
              <a:solidFill>
                <a:schemeClr val="tx1"/>
              </a:solidFill>
              <a:round/>
              <a:headEnd/>
              <a:tailEnd type="none" w="lg" len="lg"/>
            </a:ln>
          </p:spPr>
        </p:cxnSp>
        <p:cxnSp>
          <p:nvCxnSpPr>
            <p:cNvPr id="18468" name="Straight Connector 42"/>
            <p:cNvCxnSpPr>
              <a:cxnSpLocks noChangeShapeType="1"/>
            </p:cNvCxnSpPr>
            <p:nvPr/>
          </p:nvCxnSpPr>
          <p:spPr bwMode="auto">
            <a:xfrm rot="10800000" flipV="1">
              <a:off x="1741481" y="4743444"/>
              <a:ext cx="132743" cy="103186"/>
            </a:xfrm>
            <a:prstGeom prst="line">
              <a:avLst/>
            </a:prstGeom>
            <a:noFill/>
            <a:ln w="19050" algn="ctr">
              <a:solidFill>
                <a:schemeClr val="tx1"/>
              </a:solidFill>
              <a:round/>
              <a:headEnd/>
              <a:tailEnd type="none" w="lg" len="lg"/>
            </a:ln>
          </p:spPr>
        </p:cxnSp>
        <p:cxnSp>
          <p:nvCxnSpPr>
            <p:cNvPr id="18469" name="Straight Connector 43"/>
            <p:cNvCxnSpPr>
              <a:cxnSpLocks noChangeShapeType="1"/>
            </p:cNvCxnSpPr>
            <p:nvPr/>
          </p:nvCxnSpPr>
          <p:spPr bwMode="auto">
            <a:xfrm rot="10800000" flipV="1">
              <a:off x="1872953" y="4743444"/>
              <a:ext cx="132743" cy="103186"/>
            </a:xfrm>
            <a:prstGeom prst="line">
              <a:avLst/>
            </a:prstGeom>
            <a:noFill/>
            <a:ln w="19050" algn="ctr">
              <a:solidFill>
                <a:schemeClr val="tx1"/>
              </a:solidFill>
              <a:round/>
              <a:headEnd/>
              <a:tailEnd type="none" w="lg" len="lg"/>
            </a:ln>
          </p:spPr>
        </p:cxnSp>
        <p:cxnSp>
          <p:nvCxnSpPr>
            <p:cNvPr id="18470" name="Straight Connector 44"/>
            <p:cNvCxnSpPr>
              <a:cxnSpLocks noChangeShapeType="1"/>
            </p:cNvCxnSpPr>
            <p:nvPr/>
          </p:nvCxnSpPr>
          <p:spPr bwMode="auto">
            <a:xfrm rot="10800000" flipV="1">
              <a:off x="2004426" y="4743444"/>
              <a:ext cx="132743" cy="103186"/>
            </a:xfrm>
            <a:prstGeom prst="line">
              <a:avLst/>
            </a:prstGeom>
            <a:noFill/>
            <a:ln w="19050" algn="ctr">
              <a:solidFill>
                <a:schemeClr val="tx1"/>
              </a:solidFill>
              <a:round/>
              <a:headEnd/>
              <a:tailEnd type="none" w="lg" len="lg"/>
            </a:ln>
          </p:spPr>
        </p:cxnSp>
        <p:cxnSp>
          <p:nvCxnSpPr>
            <p:cNvPr id="18471" name="Straight Connector 45"/>
            <p:cNvCxnSpPr>
              <a:cxnSpLocks noChangeShapeType="1"/>
            </p:cNvCxnSpPr>
            <p:nvPr/>
          </p:nvCxnSpPr>
          <p:spPr bwMode="auto">
            <a:xfrm rot="10800000" flipV="1">
              <a:off x="2135898" y="4743444"/>
              <a:ext cx="132743" cy="103186"/>
            </a:xfrm>
            <a:prstGeom prst="line">
              <a:avLst/>
            </a:prstGeom>
            <a:noFill/>
            <a:ln w="19050" algn="ctr">
              <a:solidFill>
                <a:schemeClr val="tx1"/>
              </a:solidFill>
              <a:round/>
              <a:headEnd/>
              <a:tailEnd type="none" w="lg" len="lg"/>
            </a:ln>
          </p:spPr>
        </p:cxnSp>
        <p:cxnSp>
          <p:nvCxnSpPr>
            <p:cNvPr id="18472" name="Straight Connector 46"/>
            <p:cNvCxnSpPr>
              <a:cxnSpLocks noChangeShapeType="1"/>
            </p:cNvCxnSpPr>
            <p:nvPr/>
          </p:nvCxnSpPr>
          <p:spPr bwMode="auto">
            <a:xfrm rot="10800000" flipV="1">
              <a:off x="2267370" y="4743444"/>
              <a:ext cx="132743" cy="103186"/>
            </a:xfrm>
            <a:prstGeom prst="line">
              <a:avLst/>
            </a:prstGeom>
            <a:noFill/>
            <a:ln w="19050" algn="ctr">
              <a:solidFill>
                <a:schemeClr val="tx1"/>
              </a:solidFill>
              <a:round/>
              <a:headEnd/>
              <a:tailEnd type="none" w="lg" len="lg"/>
            </a:ln>
          </p:spPr>
        </p:cxnSp>
        <p:cxnSp>
          <p:nvCxnSpPr>
            <p:cNvPr id="18473" name="Straight Connector 47"/>
            <p:cNvCxnSpPr>
              <a:cxnSpLocks noChangeShapeType="1"/>
            </p:cNvCxnSpPr>
            <p:nvPr/>
          </p:nvCxnSpPr>
          <p:spPr bwMode="auto">
            <a:xfrm rot="10800000" flipV="1">
              <a:off x="2398842" y="4743444"/>
              <a:ext cx="132743" cy="103186"/>
            </a:xfrm>
            <a:prstGeom prst="line">
              <a:avLst/>
            </a:prstGeom>
            <a:noFill/>
            <a:ln w="19050" algn="ctr">
              <a:solidFill>
                <a:schemeClr val="tx1"/>
              </a:solidFill>
              <a:round/>
              <a:headEnd/>
              <a:tailEnd type="none" w="lg" len="lg"/>
            </a:ln>
          </p:spPr>
        </p:cxnSp>
        <p:cxnSp>
          <p:nvCxnSpPr>
            <p:cNvPr id="18474" name="Straight Connector 48"/>
            <p:cNvCxnSpPr>
              <a:cxnSpLocks noChangeShapeType="1"/>
            </p:cNvCxnSpPr>
            <p:nvPr/>
          </p:nvCxnSpPr>
          <p:spPr bwMode="auto">
            <a:xfrm rot="10800000" flipV="1">
              <a:off x="2530315" y="4743444"/>
              <a:ext cx="132743" cy="103186"/>
            </a:xfrm>
            <a:prstGeom prst="line">
              <a:avLst/>
            </a:prstGeom>
            <a:noFill/>
            <a:ln w="19050" algn="ctr">
              <a:solidFill>
                <a:schemeClr val="tx1"/>
              </a:solidFill>
              <a:round/>
              <a:headEnd/>
              <a:tailEnd type="none" w="lg" len="lg"/>
            </a:ln>
          </p:spPr>
        </p:cxnSp>
        <p:cxnSp>
          <p:nvCxnSpPr>
            <p:cNvPr id="18475" name="Straight Connector 49"/>
            <p:cNvCxnSpPr>
              <a:cxnSpLocks noChangeShapeType="1"/>
            </p:cNvCxnSpPr>
            <p:nvPr/>
          </p:nvCxnSpPr>
          <p:spPr bwMode="auto">
            <a:xfrm rot="10800000" flipV="1">
              <a:off x="2661787" y="4743444"/>
              <a:ext cx="132743" cy="103186"/>
            </a:xfrm>
            <a:prstGeom prst="line">
              <a:avLst/>
            </a:prstGeom>
            <a:noFill/>
            <a:ln w="19050" algn="ctr">
              <a:solidFill>
                <a:schemeClr val="tx1"/>
              </a:solidFill>
              <a:round/>
              <a:headEnd/>
              <a:tailEnd type="none" w="lg" len="lg"/>
            </a:ln>
          </p:spPr>
        </p:cxnSp>
      </p:grpSp>
      <p:sp>
        <p:nvSpPr>
          <p:cNvPr id="18460" name="TextBox 19"/>
          <p:cNvSpPr txBox="1">
            <a:spLocks noChangeArrowheads="1"/>
          </p:cNvSpPr>
          <p:nvPr/>
        </p:nvSpPr>
        <p:spPr bwMode="auto">
          <a:xfrm>
            <a:off x="6389688" y="4398053"/>
            <a:ext cx="811212" cy="246062"/>
          </a:xfrm>
          <a:prstGeom prst="rect">
            <a:avLst/>
          </a:prstGeom>
          <a:noFill/>
          <a:ln w="9525">
            <a:noFill/>
            <a:miter lim="800000"/>
            <a:headEnd/>
            <a:tailEnd/>
          </a:ln>
        </p:spPr>
        <p:txBody>
          <a:bodyPr wrap="none">
            <a:spAutoFit/>
          </a:bodyPr>
          <a:lstStyle/>
          <a:p>
            <a:r>
              <a:rPr lang="en-US" sz="1000"/>
              <a:t>CIRCUIT 2</a:t>
            </a:r>
          </a:p>
        </p:txBody>
      </p:sp>
      <p:cxnSp>
        <p:nvCxnSpPr>
          <p:cNvPr id="18461" name="Straight Arrow Connector 146"/>
          <p:cNvCxnSpPr>
            <a:cxnSpLocks noChangeShapeType="1"/>
          </p:cNvCxnSpPr>
          <p:nvPr/>
        </p:nvCxnSpPr>
        <p:spPr bwMode="auto">
          <a:xfrm rot="10800000">
            <a:off x="5194300" y="5410878"/>
            <a:ext cx="434975" cy="1587"/>
          </a:xfrm>
          <a:prstGeom prst="straightConnector1">
            <a:avLst/>
          </a:prstGeom>
          <a:noFill/>
          <a:ln w="38100" algn="ctr">
            <a:solidFill>
              <a:srgbClr val="FF0000"/>
            </a:solidFill>
            <a:round/>
            <a:headEnd/>
            <a:tailEnd type="triangle" w="med" len="med"/>
          </a:ln>
        </p:spPr>
      </p:cxnSp>
      <p:sp>
        <p:nvSpPr>
          <p:cNvPr id="18462" name="TextBox 147"/>
          <p:cNvSpPr txBox="1">
            <a:spLocks noChangeArrowheads="1"/>
          </p:cNvSpPr>
          <p:nvPr/>
        </p:nvSpPr>
        <p:spPr bwMode="auto">
          <a:xfrm>
            <a:off x="2185988" y="5564865"/>
            <a:ext cx="254000" cy="339725"/>
          </a:xfrm>
          <a:prstGeom prst="rect">
            <a:avLst/>
          </a:prstGeom>
          <a:noFill/>
          <a:ln w="9525">
            <a:noFill/>
            <a:miter lim="800000"/>
            <a:headEnd/>
            <a:tailEnd/>
          </a:ln>
        </p:spPr>
        <p:txBody>
          <a:bodyPr wrap="none">
            <a:spAutoFit/>
          </a:bodyPr>
          <a:lstStyle/>
          <a:p>
            <a:pPr algn="ctr"/>
            <a:r>
              <a:rPr lang="en-US">
                <a:solidFill>
                  <a:srgbClr val="0000FF"/>
                </a:solidFill>
              </a:rPr>
              <a:t>-</a:t>
            </a:r>
          </a:p>
        </p:txBody>
      </p:sp>
      <p:sp>
        <p:nvSpPr>
          <p:cNvPr id="18463" name="TextBox 148"/>
          <p:cNvSpPr txBox="1">
            <a:spLocks noChangeArrowheads="1"/>
          </p:cNvSpPr>
          <p:nvPr/>
        </p:nvSpPr>
        <p:spPr bwMode="auto">
          <a:xfrm>
            <a:off x="6630988" y="5579153"/>
            <a:ext cx="306387" cy="339725"/>
          </a:xfrm>
          <a:prstGeom prst="rect">
            <a:avLst/>
          </a:prstGeom>
          <a:noFill/>
          <a:ln w="9525">
            <a:noFill/>
            <a:miter lim="800000"/>
            <a:headEnd/>
            <a:tailEnd/>
          </a:ln>
        </p:spPr>
        <p:txBody>
          <a:bodyPr wrap="none">
            <a:spAutoFit/>
          </a:bodyPr>
          <a:lstStyle/>
          <a:p>
            <a:pPr algn="ctr"/>
            <a:r>
              <a:rPr lang="en-US">
                <a:solidFill>
                  <a:srgbClr val="0000FF"/>
                </a:solidFill>
              </a:rPr>
              <a:t>+</a:t>
            </a:r>
          </a:p>
        </p:txBody>
      </p:sp>
      <p:cxnSp>
        <p:nvCxnSpPr>
          <p:cNvPr id="18464" name="Straight Arrow Connector 150"/>
          <p:cNvCxnSpPr>
            <a:cxnSpLocks noChangeShapeType="1"/>
          </p:cNvCxnSpPr>
          <p:nvPr/>
        </p:nvCxnSpPr>
        <p:spPr bwMode="auto">
          <a:xfrm>
            <a:off x="2478088" y="5755365"/>
            <a:ext cx="4130675" cy="1588"/>
          </a:xfrm>
          <a:prstGeom prst="straightConnector1">
            <a:avLst/>
          </a:prstGeom>
          <a:noFill/>
          <a:ln w="38100" algn="ctr">
            <a:solidFill>
              <a:srgbClr val="0000FF"/>
            </a:solidFill>
            <a:round/>
            <a:headEnd/>
            <a:tailEnd type="triangle" w="med" len="med"/>
          </a:ln>
        </p:spPr>
      </p:cxnSp>
      <p:sp>
        <p:nvSpPr>
          <p:cNvPr id="18465" name="TextBox 152"/>
          <p:cNvSpPr txBox="1">
            <a:spLocks noChangeArrowheads="1"/>
          </p:cNvSpPr>
          <p:nvPr/>
        </p:nvSpPr>
        <p:spPr bwMode="auto">
          <a:xfrm>
            <a:off x="4335463" y="5525178"/>
            <a:ext cx="709612" cy="461962"/>
          </a:xfrm>
          <a:prstGeom prst="rect">
            <a:avLst/>
          </a:prstGeom>
          <a:solidFill>
            <a:schemeClr val="bg1"/>
          </a:solidFill>
          <a:ln w="9525">
            <a:noFill/>
            <a:miter lim="800000"/>
            <a:headEnd/>
            <a:tailEnd/>
          </a:ln>
        </p:spPr>
        <p:txBody>
          <a:bodyPr wrap="none">
            <a:spAutoFit/>
          </a:bodyPr>
          <a:lstStyle/>
          <a:p>
            <a:r>
              <a:rPr lang="en-US" sz="2400" i="1" dirty="0">
                <a:solidFill>
                  <a:srgbClr val="0000FF"/>
                </a:solidFill>
                <a:latin typeface="Times New Roman" pitchFamily="18" charset="0"/>
                <a:cs typeface="Times New Roman" pitchFamily="18" charset="0"/>
              </a:rPr>
              <a:t>V</a:t>
            </a:r>
            <a:r>
              <a:rPr lang="en-US" sz="2400" i="1" baseline="-25000" dirty="0">
                <a:solidFill>
                  <a:srgbClr val="0000FF"/>
                </a:solidFill>
                <a:latin typeface="Times New Roman" pitchFamily="18" charset="0"/>
                <a:cs typeface="Times New Roman" pitchFamily="18" charset="0"/>
              </a:rPr>
              <a:t>CM</a:t>
            </a:r>
          </a:p>
        </p:txBody>
      </p:sp>
      <p:sp>
        <p:nvSpPr>
          <p:cNvPr id="18466" name="TextBox 61"/>
          <p:cNvSpPr txBox="1">
            <a:spLocks noChangeArrowheads="1"/>
          </p:cNvSpPr>
          <p:nvPr/>
        </p:nvSpPr>
        <p:spPr bwMode="auto">
          <a:xfrm>
            <a:off x="3030538" y="6020478"/>
            <a:ext cx="3082925" cy="554037"/>
          </a:xfrm>
          <a:prstGeom prst="rect">
            <a:avLst/>
          </a:prstGeom>
          <a:noFill/>
          <a:ln w="9525">
            <a:noFill/>
            <a:miter lim="800000"/>
            <a:headEnd/>
            <a:tailEnd/>
          </a:ln>
        </p:spPr>
        <p:txBody>
          <a:bodyPr>
            <a:spAutoFit/>
          </a:bodyPr>
          <a:lstStyle/>
          <a:p>
            <a:pPr algn="ctr"/>
            <a:r>
              <a:rPr lang="en-US" sz="1000">
                <a:solidFill>
                  <a:srgbClr val="FF0000"/>
                </a:solidFill>
              </a:rPr>
              <a:t>SIGNAL 1 RETURN CURRENT CAUSES COMMON MODE VOLTAGE ON GROUND REFERENCE SEEN BY ALL OTHER SIGNALS</a:t>
            </a:r>
          </a:p>
        </p:txBody>
      </p:sp>
      <p:sp>
        <p:nvSpPr>
          <p:cNvPr id="60" name="TextBox 59"/>
          <p:cNvSpPr txBox="1"/>
          <p:nvPr/>
        </p:nvSpPr>
        <p:spPr>
          <a:xfrm>
            <a:off x="4519966" y="4899106"/>
            <a:ext cx="338554" cy="276999"/>
          </a:xfrm>
          <a:prstGeom prst="rect">
            <a:avLst/>
          </a:prstGeom>
          <a:noFill/>
        </p:spPr>
        <p:txBody>
          <a:bodyPr wrap="none" rtlCol="0">
            <a:spAutoFit/>
          </a:bodyPr>
          <a:lstStyle/>
          <a:p>
            <a:r>
              <a:rPr lang="en-US" sz="1200" i="1" dirty="0" smtClean="0">
                <a:solidFill>
                  <a:srgbClr val="0000FF"/>
                </a:solidFill>
                <a:latin typeface="Times New Roman" pitchFamily="18" charset="0"/>
                <a:cs typeface="Times New Roman" pitchFamily="18" charset="0"/>
              </a:rPr>
              <a:t>Z</a:t>
            </a:r>
            <a:r>
              <a:rPr lang="en-US" sz="1200" i="1" baseline="-25000" dirty="0" smtClean="0">
                <a:solidFill>
                  <a:srgbClr val="0000FF"/>
                </a:solidFill>
                <a:latin typeface="Times New Roman" pitchFamily="18" charset="0"/>
                <a:cs typeface="Times New Roman" pitchFamily="18" charset="0"/>
              </a:rPr>
              <a:t>g</a:t>
            </a:r>
            <a:endParaRPr lang="en-US" sz="1200" i="1" baseline="-250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Rectangle 3"/>
          <p:cNvSpPr>
            <a:spLocks noChangeArrowheads="1"/>
          </p:cNvSpPr>
          <p:nvPr/>
        </p:nvSpPr>
        <p:spPr bwMode="auto">
          <a:xfrm>
            <a:off x="1863725" y="4024990"/>
            <a:ext cx="838200" cy="1143000"/>
          </a:xfrm>
          <a:prstGeom prst="rect">
            <a:avLst/>
          </a:prstGeom>
          <a:solidFill>
            <a:schemeClr val="bg1"/>
          </a:solidFill>
          <a:ln w="12700" algn="ctr">
            <a:solidFill>
              <a:schemeClr val="bg1">
                <a:lumMod val="65000"/>
              </a:schemeClr>
            </a:solidFill>
            <a:prstDash val="sysDash"/>
            <a:round/>
            <a:headEnd/>
            <a:tailEnd type="triangle" w="lg" len="lg"/>
          </a:ln>
        </p:spPr>
        <p:txBody>
          <a:bodyPr/>
          <a:lstStyle/>
          <a:p>
            <a:endParaRPr lang="en-US"/>
          </a:p>
        </p:txBody>
      </p:sp>
      <p:sp>
        <p:nvSpPr>
          <p:cNvPr id="18440" name="Rectangle 2"/>
          <p:cNvSpPr>
            <a:spLocks noGrp="1" noChangeArrowheads="1"/>
          </p:cNvSpPr>
          <p:nvPr>
            <p:ph type="title"/>
          </p:nvPr>
        </p:nvSpPr>
        <p:spPr/>
        <p:txBody>
          <a:bodyPr/>
          <a:lstStyle/>
          <a:p>
            <a:r>
              <a:rPr lang="en-US" dirty="0" smtClean="0"/>
              <a:t>Ground Bounce (cont.)</a:t>
            </a:r>
          </a:p>
        </p:txBody>
      </p:sp>
      <p:sp>
        <p:nvSpPr>
          <p:cNvPr id="18441" name="Rectangle 3"/>
          <p:cNvSpPr>
            <a:spLocks noGrp="1" noChangeArrowheads="1"/>
          </p:cNvSpPr>
          <p:nvPr>
            <p:ph type="body" idx="1"/>
          </p:nvPr>
        </p:nvSpPr>
        <p:spPr>
          <a:xfrm>
            <a:off x="157163" y="1066800"/>
            <a:ext cx="8796337" cy="2456985"/>
          </a:xfrm>
        </p:spPr>
        <p:txBody>
          <a:bodyPr/>
          <a:lstStyle/>
          <a:p>
            <a:r>
              <a:rPr lang="en-US" sz="1600" dirty="0" smtClean="0"/>
              <a:t>Ground bounce – a DC perspective</a:t>
            </a:r>
          </a:p>
          <a:p>
            <a:pPr lvl="1"/>
            <a:r>
              <a:rPr lang="en-US" sz="1600" dirty="0" smtClean="0"/>
              <a:t>Produces common mode (error) voltage V</a:t>
            </a:r>
            <a:r>
              <a:rPr lang="en-US" sz="1600" baseline="-25000" dirty="0" smtClean="0"/>
              <a:t>CM</a:t>
            </a:r>
            <a:r>
              <a:rPr lang="en-US" sz="1600" dirty="0" smtClean="0"/>
              <a:t> in receiver circuit</a:t>
            </a:r>
          </a:p>
          <a:p>
            <a:pPr lvl="1"/>
            <a:r>
              <a:rPr lang="en-US" sz="1600" b="1" dirty="0" smtClean="0">
                <a:solidFill>
                  <a:srgbClr val="FF0000"/>
                </a:solidFill>
              </a:rPr>
              <a:t>Minimize V</a:t>
            </a:r>
            <a:r>
              <a:rPr lang="en-US" sz="1600" b="1" baseline="-25000" dirty="0" smtClean="0">
                <a:solidFill>
                  <a:srgbClr val="FF0000"/>
                </a:solidFill>
              </a:rPr>
              <a:t>CM</a:t>
            </a:r>
            <a:r>
              <a:rPr lang="en-US" sz="1600" b="1" dirty="0" smtClean="0">
                <a:solidFill>
                  <a:srgbClr val="FF0000"/>
                </a:solidFill>
              </a:rPr>
              <a:t> by:</a:t>
            </a:r>
          </a:p>
          <a:p>
            <a:pPr lvl="2"/>
            <a:r>
              <a:rPr lang="en-US" sz="1400" b="1" dirty="0" smtClean="0">
                <a:solidFill>
                  <a:srgbClr val="FF0000"/>
                </a:solidFill>
              </a:rPr>
              <a:t>Minimizing common mode current I</a:t>
            </a:r>
            <a:r>
              <a:rPr lang="en-US" sz="1400" b="1" baseline="-25000" dirty="0" smtClean="0">
                <a:solidFill>
                  <a:srgbClr val="FF0000"/>
                </a:solidFill>
              </a:rPr>
              <a:t>CM</a:t>
            </a:r>
            <a:r>
              <a:rPr lang="en-US" sz="1400" b="1" dirty="0" smtClean="0">
                <a:solidFill>
                  <a:srgbClr val="FF0000"/>
                </a:solidFill>
              </a:rPr>
              <a:t> and/or</a:t>
            </a:r>
          </a:p>
          <a:p>
            <a:pPr lvl="2"/>
            <a:r>
              <a:rPr lang="en-US" sz="1400" b="1" dirty="0" smtClean="0">
                <a:solidFill>
                  <a:srgbClr val="FF0000"/>
                </a:solidFill>
              </a:rPr>
              <a:t>Minimizing ground impedance Z</a:t>
            </a:r>
            <a:r>
              <a:rPr lang="en-US" sz="1400" b="1" baseline="-25000" dirty="0" smtClean="0">
                <a:solidFill>
                  <a:srgbClr val="FF0000"/>
                </a:solidFill>
              </a:rPr>
              <a:t>g</a:t>
            </a:r>
          </a:p>
          <a:p>
            <a:pPr lvl="2"/>
            <a:endParaRPr lang="en-US" sz="1400" dirty="0" smtClean="0"/>
          </a:p>
        </p:txBody>
      </p:sp>
      <p:sp>
        <p:nvSpPr>
          <p:cNvPr id="18442" name="Rectangle 4"/>
          <p:cNvSpPr>
            <a:spLocks noChangeArrowheads="1"/>
          </p:cNvSpPr>
          <p:nvPr/>
        </p:nvSpPr>
        <p:spPr bwMode="auto">
          <a:xfrm>
            <a:off x="6359952" y="3541277"/>
            <a:ext cx="838200" cy="1143000"/>
          </a:xfrm>
          <a:prstGeom prst="rect">
            <a:avLst/>
          </a:prstGeom>
          <a:solidFill>
            <a:schemeClr val="bg1"/>
          </a:solidFill>
          <a:ln w="12700" algn="ctr">
            <a:solidFill>
              <a:schemeClr val="bg1">
                <a:lumMod val="75000"/>
              </a:schemeClr>
            </a:solidFill>
            <a:prstDash val="sysDash"/>
            <a:round/>
            <a:headEnd/>
            <a:tailEnd type="triangle" w="lg" len="lg"/>
          </a:ln>
        </p:spPr>
        <p:txBody>
          <a:bodyPr/>
          <a:lstStyle/>
          <a:p>
            <a:endParaRPr lang="en-US"/>
          </a:p>
        </p:txBody>
      </p:sp>
      <p:grpSp>
        <p:nvGrpSpPr>
          <p:cNvPr id="2" name="Group 72"/>
          <p:cNvGrpSpPr/>
          <p:nvPr/>
        </p:nvGrpSpPr>
        <p:grpSpPr>
          <a:xfrm rot="-480000">
            <a:off x="2806623" y="4843293"/>
            <a:ext cx="3408363" cy="152400"/>
            <a:chOff x="2828925" y="5088615"/>
            <a:chExt cx="3408363" cy="152400"/>
          </a:xfrm>
        </p:grpSpPr>
        <p:cxnSp>
          <p:nvCxnSpPr>
            <p:cNvPr id="18452" name="Straight Connector 42"/>
            <p:cNvCxnSpPr>
              <a:cxnSpLocks noChangeShapeType="1"/>
            </p:cNvCxnSpPr>
            <p:nvPr/>
          </p:nvCxnSpPr>
          <p:spPr bwMode="auto">
            <a:xfrm rot="10800000">
              <a:off x="4630738" y="5169578"/>
              <a:ext cx="1606550" cy="0"/>
            </a:xfrm>
            <a:prstGeom prst="line">
              <a:avLst/>
            </a:prstGeom>
            <a:noFill/>
            <a:ln w="12700" algn="ctr">
              <a:solidFill>
                <a:srgbClr val="0000FF"/>
              </a:solidFill>
              <a:round/>
              <a:headEnd/>
              <a:tailEnd type="none" w="lg" len="lg"/>
            </a:ln>
          </p:spPr>
        </p:cxnSp>
        <p:grpSp>
          <p:nvGrpSpPr>
            <p:cNvPr id="3" name="Group 113"/>
            <p:cNvGrpSpPr>
              <a:grpSpLocks/>
            </p:cNvGrpSpPr>
            <p:nvPr/>
          </p:nvGrpSpPr>
          <p:grpSpPr bwMode="auto">
            <a:xfrm>
              <a:off x="4397375" y="5088615"/>
              <a:ext cx="228600" cy="152400"/>
              <a:chOff x="1066800" y="2438400"/>
              <a:chExt cx="1447800" cy="685802"/>
            </a:xfrm>
          </p:grpSpPr>
          <p:cxnSp>
            <p:nvCxnSpPr>
              <p:cNvPr id="18485" name="Straight Connector 114"/>
              <p:cNvCxnSpPr>
                <a:cxnSpLocks noChangeShapeType="1"/>
              </p:cNvCxnSpPr>
              <p:nvPr/>
            </p:nvCxnSpPr>
            <p:spPr bwMode="auto">
              <a:xfrm rot="5400000" flipH="1" flipV="1">
                <a:off x="952500" y="2552700"/>
                <a:ext cx="381000" cy="152400"/>
              </a:xfrm>
              <a:prstGeom prst="line">
                <a:avLst/>
              </a:prstGeom>
              <a:noFill/>
              <a:ln w="6350" algn="ctr">
                <a:solidFill>
                  <a:srgbClr val="0000FF"/>
                </a:solidFill>
                <a:round/>
                <a:headEnd/>
                <a:tailEnd type="none" w="lg" len="lg"/>
              </a:ln>
            </p:spPr>
          </p:cxnSp>
          <p:cxnSp>
            <p:nvCxnSpPr>
              <p:cNvPr id="18486" name="Straight Connector 115"/>
              <p:cNvCxnSpPr>
                <a:cxnSpLocks noChangeShapeType="1"/>
              </p:cNvCxnSpPr>
              <p:nvPr/>
            </p:nvCxnSpPr>
            <p:spPr bwMode="auto">
              <a:xfrm rot="16200000" flipH="1">
                <a:off x="990600" y="2667000"/>
                <a:ext cx="685800" cy="228600"/>
              </a:xfrm>
              <a:prstGeom prst="line">
                <a:avLst/>
              </a:prstGeom>
              <a:noFill/>
              <a:ln w="6350" algn="ctr">
                <a:solidFill>
                  <a:srgbClr val="0000FF"/>
                </a:solidFill>
                <a:round/>
                <a:headEnd/>
                <a:tailEnd type="none" w="lg" len="lg"/>
              </a:ln>
            </p:spPr>
          </p:cxnSp>
          <p:cxnSp>
            <p:nvCxnSpPr>
              <p:cNvPr id="18487" name="Straight Connector 116"/>
              <p:cNvCxnSpPr>
                <a:cxnSpLocks noChangeShapeType="1"/>
              </p:cNvCxnSpPr>
              <p:nvPr/>
            </p:nvCxnSpPr>
            <p:spPr bwMode="auto">
              <a:xfrm rot="16200000" flipH="1">
                <a:off x="1447800" y="2667000"/>
                <a:ext cx="685800" cy="228600"/>
              </a:xfrm>
              <a:prstGeom prst="line">
                <a:avLst/>
              </a:prstGeom>
              <a:noFill/>
              <a:ln w="6350" algn="ctr">
                <a:solidFill>
                  <a:srgbClr val="0000FF"/>
                </a:solidFill>
                <a:round/>
                <a:headEnd/>
                <a:tailEnd type="none" w="lg" len="lg"/>
              </a:ln>
            </p:spPr>
          </p:cxnSp>
          <p:cxnSp>
            <p:nvCxnSpPr>
              <p:cNvPr id="18488" name="Straight Connector 117"/>
              <p:cNvCxnSpPr>
                <a:cxnSpLocks noChangeShapeType="1"/>
              </p:cNvCxnSpPr>
              <p:nvPr/>
            </p:nvCxnSpPr>
            <p:spPr bwMode="auto">
              <a:xfrm rot="16200000" flipH="1">
                <a:off x="1905000" y="2667000"/>
                <a:ext cx="685800" cy="228600"/>
              </a:xfrm>
              <a:prstGeom prst="line">
                <a:avLst/>
              </a:prstGeom>
              <a:noFill/>
              <a:ln w="6350" algn="ctr">
                <a:solidFill>
                  <a:srgbClr val="0000FF"/>
                </a:solidFill>
                <a:round/>
                <a:headEnd/>
                <a:tailEnd type="none" w="lg" len="lg"/>
              </a:ln>
            </p:spPr>
          </p:cxnSp>
          <p:cxnSp>
            <p:nvCxnSpPr>
              <p:cNvPr id="18489" name="Straight Connector 118"/>
              <p:cNvCxnSpPr>
                <a:cxnSpLocks noChangeShapeType="1"/>
              </p:cNvCxnSpPr>
              <p:nvPr/>
            </p:nvCxnSpPr>
            <p:spPr bwMode="auto">
              <a:xfrm rot="5400000" flipH="1" flipV="1">
                <a:off x="2247900" y="2857500"/>
                <a:ext cx="381000" cy="152400"/>
              </a:xfrm>
              <a:prstGeom prst="line">
                <a:avLst/>
              </a:prstGeom>
              <a:noFill/>
              <a:ln w="6350" algn="ctr">
                <a:solidFill>
                  <a:srgbClr val="0000FF"/>
                </a:solidFill>
                <a:round/>
                <a:headEnd/>
                <a:tailEnd type="none" w="lg" len="lg"/>
              </a:ln>
            </p:spPr>
          </p:cxnSp>
          <p:cxnSp>
            <p:nvCxnSpPr>
              <p:cNvPr id="18490" name="Straight Connector 119"/>
              <p:cNvCxnSpPr>
                <a:cxnSpLocks noChangeShapeType="1"/>
              </p:cNvCxnSpPr>
              <p:nvPr/>
            </p:nvCxnSpPr>
            <p:spPr bwMode="auto">
              <a:xfrm rot="5400000" flipH="1" flipV="1">
                <a:off x="1219200" y="2667000"/>
                <a:ext cx="685800" cy="228600"/>
              </a:xfrm>
              <a:prstGeom prst="line">
                <a:avLst/>
              </a:prstGeom>
              <a:noFill/>
              <a:ln w="6350" algn="ctr">
                <a:solidFill>
                  <a:srgbClr val="0000FF"/>
                </a:solidFill>
                <a:round/>
                <a:headEnd/>
                <a:tailEnd type="none" w="lg" len="lg"/>
              </a:ln>
            </p:spPr>
          </p:cxnSp>
          <p:cxnSp>
            <p:nvCxnSpPr>
              <p:cNvPr id="18491" name="Straight Connector 120"/>
              <p:cNvCxnSpPr>
                <a:cxnSpLocks noChangeShapeType="1"/>
              </p:cNvCxnSpPr>
              <p:nvPr/>
            </p:nvCxnSpPr>
            <p:spPr bwMode="auto">
              <a:xfrm rot="5400000" flipH="1" flipV="1">
                <a:off x="1676402" y="2667001"/>
                <a:ext cx="685800" cy="228602"/>
              </a:xfrm>
              <a:prstGeom prst="line">
                <a:avLst/>
              </a:prstGeom>
              <a:noFill/>
              <a:ln w="6350" algn="ctr">
                <a:solidFill>
                  <a:srgbClr val="0000FF"/>
                </a:solidFill>
                <a:round/>
                <a:headEnd/>
                <a:tailEnd type="none" w="lg" len="lg"/>
              </a:ln>
            </p:spPr>
          </p:cxnSp>
        </p:grpSp>
        <p:cxnSp>
          <p:nvCxnSpPr>
            <p:cNvPr id="18454" name="Straight Connector 55"/>
            <p:cNvCxnSpPr>
              <a:cxnSpLocks noChangeShapeType="1"/>
            </p:cNvCxnSpPr>
            <p:nvPr/>
          </p:nvCxnSpPr>
          <p:spPr bwMode="auto">
            <a:xfrm rot="10800000">
              <a:off x="2828925" y="5174340"/>
              <a:ext cx="1558925" cy="0"/>
            </a:xfrm>
            <a:prstGeom prst="line">
              <a:avLst/>
            </a:prstGeom>
            <a:noFill/>
            <a:ln w="12700" algn="ctr">
              <a:solidFill>
                <a:srgbClr val="0000FF"/>
              </a:solidFill>
              <a:round/>
              <a:headEnd/>
              <a:tailEnd type="none" w="lg" len="lg"/>
            </a:ln>
          </p:spPr>
        </p:cxnSp>
      </p:grpSp>
      <p:sp>
        <p:nvSpPr>
          <p:cNvPr id="18456" name="TextBox 71"/>
          <p:cNvSpPr txBox="1">
            <a:spLocks noChangeArrowheads="1"/>
          </p:cNvSpPr>
          <p:nvPr/>
        </p:nvSpPr>
        <p:spPr bwMode="auto">
          <a:xfrm>
            <a:off x="5142108" y="4825245"/>
            <a:ext cx="404278" cy="276999"/>
          </a:xfrm>
          <a:prstGeom prst="rect">
            <a:avLst/>
          </a:prstGeom>
          <a:noFill/>
          <a:ln w="9525">
            <a:noFill/>
            <a:miter lim="800000"/>
            <a:headEnd/>
            <a:tailEnd/>
          </a:ln>
        </p:spPr>
        <p:txBody>
          <a:bodyPr wrap="none">
            <a:spAutoFit/>
          </a:bodyPr>
          <a:lstStyle/>
          <a:p>
            <a:r>
              <a:rPr lang="en-US" sz="1200" i="1" dirty="0">
                <a:solidFill>
                  <a:srgbClr val="FF0000"/>
                </a:solidFill>
                <a:latin typeface="Times New Roman" pitchFamily="18" charset="0"/>
                <a:cs typeface="Times New Roman" pitchFamily="18" charset="0"/>
              </a:rPr>
              <a:t>I</a:t>
            </a:r>
            <a:r>
              <a:rPr lang="en-US" sz="1200" i="1" baseline="-25000" dirty="0">
                <a:solidFill>
                  <a:srgbClr val="FF0000"/>
                </a:solidFill>
                <a:latin typeface="Times New Roman" pitchFamily="18" charset="0"/>
                <a:cs typeface="Times New Roman" pitchFamily="18" charset="0"/>
              </a:rPr>
              <a:t>CM</a:t>
            </a:r>
          </a:p>
        </p:txBody>
      </p:sp>
      <p:grpSp>
        <p:nvGrpSpPr>
          <p:cNvPr id="4" name="Group 77"/>
          <p:cNvGrpSpPr>
            <a:grpSpLocks/>
          </p:cNvGrpSpPr>
          <p:nvPr/>
        </p:nvGrpSpPr>
        <p:grpSpPr bwMode="auto">
          <a:xfrm>
            <a:off x="1704975" y="5174340"/>
            <a:ext cx="1123950" cy="103188"/>
            <a:chOff x="1741480" y="4743444"/>
            <a:chExt cx="1123164" cy="103186"/>
          </a:xfrm>
        </p:grpSpPr>
        <p:cxnSp>
          <p:nvCxnSpPr>
            <p:cNvPr id="18476" name="Straight Connector 40"/>
            <p:cNvCxnSpPr>
              <a:cxnSpLocks noChangeShapeType="1"/>
            </p:cNvCxnSpPr>
            <p:nvPr/>
          </p:nvCxnSpPr>
          <p:spPr bwMode="auto">
            <a:xfrm>
              <a:off x="1741480" y="4743444"/>
              <a:ext cx="1123164" cy="0"/>
            </a:xfrm>
            <a:prstGeom prst="line">
              <a:avLst/>
            </a:prstGeom>
            <a:noFill/>
            <a:ln w="28575" algn="ctr">
              <a:solidFill>
                <a:schemeClr val="tx1"/>
              </a:solidFill>
              <a:round/>
              <a:headEnd/>
              <a:tailEnd type="none" w="lg" len="lg"/>
            </a:ln>
          </p:spPr>
        </p:cxnSp>
        <p:cxnSp>
          <p:nvCxnSpPr>
            <p:cNvPr id="18477" name="Straight Connector 42"/>
            <p:cNvCxnSpPr>
              <a:cxnSpLocks noChangeShapeType="1"/>
            </p:cNvCxnSpPr>
            <p:nvPr/>
          </p:nvCxnSpPr>
          <p:spPr bwMode="auto">
            <a:xfrm rot="10800000" flipV="1">
              <a:off x="1741481" y="4743444"/>
              <a:ext cx="132743" cy="103186"/>
            </a:xfrm>
            <a:prstGeom prst="line">
              <a:avLst/>
            </a:prstGeom>
            <a:noFill/>
            <a:ln w="19050" algn="ctr">
              <a:solidFill>
                <a:schemeClr val="tx1"/>
              </a:solidFill>
              <a:round/>
              <a:headEnd/>
              <a:tailEnd type="none" w="lg" len="lg"/>
            </a:ln>
          </p:spPr>
        </p:cxnSp>
        <p:cxnSp>
          <p:nvCxnSpPr>
            <p:cNvPr id="18478" name="Straight Connector 43"/>
            <p:cNvCxnSpPr>
              <a:cxnSpLocks noChangeShapeType="1"/>
            </p:cNvCxnSpPr>
            <p:nvPr/>
          </p:nvCxnSpPr>
          <p:spPr bwMode="auto">
            <a:xfrm rot="10800000" flipV="1">
              <a:off x="1872953" y="4743444"/>
              <a:ext cx="132743" cy="103186"/>
            </a:xfrm>
            <a:prstGeom prst="line">
              <a:avLst/>
            </a:prstGeom>
            <a:noFill/>
            <a:ln w="19050" algn="ctr">
              <a:solidFill>
                <a:schemeClr val="tx1"/>
              </a:solidFill>
              <a:round/>
              <a:headEnd/>
              <a:tailEnd type="none" w="lg" len="lg"/>
            </a:ln>
          </p:spPr>
        </p:cxnSp>
        <p:cxnSp>
          <p:nvCxnSpPr>
            <p:cNvPr id="18479" name="Straight Connector 44"/>
            <p:cNvCxnSpPr>
              <a:cxnSpLocks noChangeShapeType="1"/>
            </p:cNvCxnSpPr>
            <p:nvPr/>
          </p:nvCxnSpPr>
          <p:spPr bwMode="auto">
            <a:xfrm rot="10800000" flipV="1">
              <a:off x="2004426" y="4743444"/>
              <a:ext cx="132743" cy="103186"/>
            </a:xfrm>
            <a:prstGeom prst="line">
              <a:avLst/>
            </a:prstGeom>
            <a:noFill/>
            <a:ln w="19050" algn="ctr">
              <a:solidFill>
                <a:schemeClr val="tx1"/>
              </a:solidFill>
              <a:round/>
              <a:headEnd/>
              <a:tailEnd type="none" w="lg" len="lg"/>
            </a:ln>
          </p:spPr>
        </p:cxnSp>
        <p:cxnSp>
          <p:nvCxnSpPr>
            <p:cNvPr id="18480" name="Straight Connector 45"/>
            <p:cNvCxnSpPr>
              <a:cxnSpLocks noChangeShapeType="1"/>
            </p:cNvCxnSpPr>
            <p:nvPr/>
          </p:nvCxnSpPr>
          <p:spPr bwMode="auto">
            <a:xfrm rot="10800000" flipV="1">
              <a:off x="2135898" y="4743444"/>
              <a:ext cx="132743" cy="103186"/>
            </a:xfrm>
            <a:prstGeom prst="line">
              <a:avLst/>
            </a:prstGeom>
            <a:noFill/>
            <a:ln w="19050" algn="ctr">
              <a:solidFill>
                <a:schemeClr val="tx1"/>
              </a:solidFill>
              <a:round/>
              <a:headEnd/>
              <a:tailEnd type="none" w="lg" len="lg"/>
            </a:ln>
          </p:spPr>
        </p:cxnSp>
        <p:cxnSp>
          <p:nvCxnSpPr>
            <p:cNvPr id="18481" name="Straight Connector 46"/>
            <p:cNvCxnSpPr>
              <a:cxnSpLocks noChangeShapeType="1"/>
            </p:cNvCxnSpPr>
            <p:nvPr/>
          </p:nvCxnSpPr>
          <p:spPr bwMode="auto">
            <a:xfrm rot="10800000" flipV="1">
              <a:off x="2267370" y="4743444"/>
              <a:ext cx="132743" cy="103186"/>
            </a:xfrm>
            <a:prstGeom prst="line">
              <a:avLst/>
            </a:prstGeom>
            <a:noFill/>
            <a:ln w="19050" algn="ctr">
              <a:solidFill>
                <a:schemeClr val="tx1"/>
              </a:solidFill>
              <a:round/>
              <a:headEnd/>
              <a:tailEnd type="none" w="lg" len="lg"/>
            </a:ln>
          </p:spPr>
        </p:cxnSp>
        <p:cxnSp>
          <p:nvCxnSpPr>
            <p:cNvPr id="18482" name="Straight Connector 47"/>
            <p:cNvCxnSpPr>
              <a:cxnSpLocks noChangeShapeType="1"/>
            </p:cNvCxnSpPr>
            <p:nvPr/>
          </p:nvCxnSpPr>
          <p:spPr bwMode="auto">
            <a:xfrm rot="10800000" flipV="1">
              <a:off x="2398842" y="4743444"/>
              <a:ext cx="132743" cy="103186"/>
            </a:xfrm>
            <a:prstGeom prst="line">
              <a:avLst/>
            </a:prstGeom>
            <a:noFill/>
            <a:ln w="19050" algn="ctr">
              <a:solidFill>
                <a:schemeClr val="tx1"/>
              </a:solidFill>
              <a:round/>
              <a:headEnd/>
              <a:tailEnd type="none" w="lg" len="lg"/>
            </a:ln>
          </p:spPr>
        </p:cxnSp>
        <p:cxnSp>
          <p:nvCxnSpPr>
            <p:cNvPr id="18483" name="Straight Connector 48"/>
            <p:cNvCxnSpPr>
              <a:cxnSpLocks noChangeShapeType="1"/>
            </p:cNvCxnSpPr>
            <p:nvPr/>
          </p:nvCxnSpPr>
          <p:spPr bwMode="auto">
            <a:xfrm rot="10800000" flipV="1">
              <a:off x="2530315" y="4743444"/>
              <a:ext cx="132743" cy="103186"/>
            </a:xfrm>
            <a:prstGeom prst="line">
              <a:avLst/>
            </a:prstGeom>
            <a:noFill/>
            <a:ln w="19050" algn="ctr">
              <a:solidFill>
                <a:schemeClr val="tx1"/>
              </a:solidFill>
              <a:round/>
              <a:headEnd/>
              <a:tailEnd type="none" w="lg" len="lg"/>
            </a:ln>
          </p:spPr>
        </p:cxnSp>
        <p:cxnSp>
          <p:nvCxnSpPr>
            <p:cNvPr id="18484" name="Straight Connector 49"/>
            <p:cNvCxnSpPr>
              <a:cxnSpLocks noChangeShapeType="1"/>
            </p:cNvCxnSpPr>
            <p:nvPr/>
          </p:nvCxnSpPr>
          <p:spPr bwMode="auto">
            <a:xfrm rot="10800000" flipV="1">
              <a:off x="2661787" y="4743444"/>
              <a:ext cx="132743" cy="103186"/>
            </a:xfrm>
            <a:prstGeom prst="line">
              <a:avLst/>
            </a:prstGeom>
            <a:noFill/>
            <a:ln w="19050" algn="ctr">
              <a:solidFill>
                <a:schemeClr val="tx1"/>
              </a:solidFill>
              <a:round/>
              <a:headEnd/>
              <a:tailEnd type="none" w="lg" len="lg"/>
            </a:ln>
          </p:spPr>
        </p:cxnSp>
      </p:grpSp>
      <p:cxnSp>
        <p:nvCxnSpPr>
          <p:cNvPr id="18467" name="Straight Connector 40"/>
          <p:cNvCxnSpPr>
            <a:cxnSpLocks noChangeShapeType="1"/>
          </p:cNvCxnSpPr>
          <p:nvPr/>
        </p:nvCxnSpPr>
        <p:spPr bwMode="auto">
          <a:xfrm>
            <a:off x="6199614" y="4693802"/>
            <a:ext cx="1123950" cy="0"/>
          </a:xfrm>
          <a:prstGeom prst="line">
            <a:avLst/>
          </a:prstGeom>
          <a:noFill/>
          <a:ln w="28575" algn="ctr">
            <a:solidFill>
              <a:schemeClr val="tx1"/>
            </a:solidFill>
            <a:round/>
            <a:headEnd/>
            <a:tailEnd type="none" w="lg" len="lg"/>
          </a:ln>
        </p:spPr>
      </p:cxnSp>
      <p:cxnSp>
        <p:nvCxnSpPr>
          <p:cNvPr id="18435" name="Straight Connector 9"/>
          <p:cNvCxnSpPr>
            <a:cxnSpLocks noChangeShapeType="1"/>
          </p:cNvCxnSpPr>
          <p:nvPr/>
        </p:nvCxnSpPr>
        <p:spPr bwMode="auto">
          <a:xfrm>
            <a:off x="2428875" y="4321859"/>
            <a:ext cx="4284159" cy="0"/>
          </a:xfrm>
          <a:prstGeom prst="line">
            <a:avLst/>
          </a:prstGeom>
          <a:noFill/>
          <a:ln w="9525" algn="ctr">
            <a:solidFill>
              <a:schemeClr val="tx1"/>
            </a:solidFill>
            <a:round/>
            <a:headEnd/>
            <a:tailEnd type="none" w="lg" len="lg"/>
          </a:ln>
        </p:spPr>
      </p:cxnSp>
      <p:sp>
        <p:nvSpPr>
          <p:cNvPr id="68" name="Isosceles Triangle 67"/>
          <p:cNvSpPr/>
          <p:nvPr/>
        </p:nvSpPr>
        <p:spPr bwMode="auto">
          <a:xfrm rot="5400000">
            <a:off x="2107497" y="4108940"/>
            <a:ext cx="466550" cy="419100"/>
          </a:xfrm>
          <a:prstGeom prst="triangle">
            <a:avLst/>
          </a:prstGeom>
          <a:solidFill>
            <a:schemeClr val="bg1"/>
          </a:solidFill>
          <a:ln w="952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70" name="Isosceles Triangle 69"/>
          <p:cNvSpPr/>
          <p:nvPr/>
        </p:nvSpPr>
        <p:spPr bwMode="auto">
          <a:xfrm rot="5400000">
            <a:off x="6527098" y="4112657"/>
            <a:ext cx="466550" cy="419100"/>
          </a:xfrm>
          <a:prstGeom prst="triangle">
            <a:avLst/>
          </a:prstGeom>
          <a:solidFill>
            <a:schemeClr val="bg1"/>
          </a:solidFill>
          <a:ln w="952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74" name="Freeform 73"/>
          <p:cNvSpPr/>
          <p:nvPr/>
        </p:nvSpPr>
        <p:spPr bwMode="auto">
          <a:xfrm>
            <a:off x="2609386" y="4259765"/>
            <a:ext cx="4151971" cy="676507"/>
          </a:xfrm>
          <a:custGeom>
            <a:avLst/>
            <a:gdLst>
              <a:gd name="connsiteX0" fmla="*/ 0 w 4159405"/>
              <a:gd name="connsiteY0" fmla="*/ 39649 h 478264"/>
              <a:gd name="connsiteX1" fmla="*/ 3546088 w 4159405"/>
              <a:gd name="connsiteY1" fmla="*/ 39649 h 478264"/>
              <a:gd name="connsiteX2" fmla="*/ 3679903 w 4159405"/>
              <a:gd name="connsiteY2" fmla="*/ 277542 h 478264"/>
              <a:gd name="connsiteX3" fmla="*/ 3352800 w 4159405"/>
              <a:gd name="connsiteY3" fmla="*/ 292410 h 478264"/>
              <a:gd name="connsiteX4" fmla="*/ 1970049 w 4159405"/>
              <a:gd name="connsiteY4" fmla="*/ 478264 h 478264"/>
              <a:gd name="connsiteX0" fmla="*/ 0 w 4166839"/>
              <a:gd name="connsiteY0" fmla="*/ 27258 h 465873"/>
              <a:gd name="connsiteX1" fmla="*/ 3546088 w 4166839"/>
              <a:gd name="connsiteY1" fmla="*/ 27258 h 465873"/>
              <a:gd name="connsiteX2" fmla="*/ 3724508 w 4166839"/>
              <a:gd name="connsiteY2" fmla="*/ 190809 h 465873"/>
              <a:gd name="connsiteX3" fmla="*/ 3352800 w 4166839"/>
              <a:gd name="connsiteY3" fmla="*/ 280019 h 465873"/>
              <a:gd name="connsiteX4" fmla="*/ 1970049 w 4166839"/>
              <a:gd name="connsiteY4" fmla="*/ 465873 h 465873"/>
              <a:gd name="connsiteX0" fmla="*/ 0 w 4158166"/>
              <a:gd name="connsiteY0" fmla="*/ 32215 h 470830"/>
              <a:gd name="connsiteX1" fmla="*/ 3546088 w 4158166"/>
              <a:gd name="connsiteY1" fmla="*/ 32215 h 470830"/>
              <a:gd name="connsiteX2" fmla="*/ 3672469 w 4158166"/>
              <a:gd name="connsiteY2" fmla="*/ 225503 h 470830"/>
              <a:gd name="connsiteX3" fmla="*/ 3352800 w 4158166"/>
              <a:gd name="connsiteY3" fmla="*/ 284976 h 470830"/>
              <a:gd name="connsiteX4" fmla="*/ 1970049 w 4158166"/>
              <a:gd name="connsiteY4" fmla="*/ 470830 h 470830"/>
              <a:gd name="connsiteX0" fmla="*/ 0 w 4163122"/>
              <a:gd name="connsiteY0" fmla="*/ 32215 h 470830"/>
              <a:gd name="connsiteX1" fmla="*/ 3546088 w 4163122"/>
              <a:gd name="connsiteY1" fmla="*/ 32215 h 470830"/>
              <a:gd name="connsiteX2" fmla="*/ 3702205 w 4163122"/>
              <a:gd name="connsiteY2" fmla="*/ 47084 h 470830"/>
              <a:gd name="connsiteX3" fmla="*/ 3672469 w 4163122"/>
              <a:gd name="connsiteY3" fmla="*/ 225503 h 470830"/>
              <a:gd name="connsiteX4" fmla="*/ 3352800 w 4163122"/>
              <a:gd name="connsiteY4" fmla="*/ 284976 h 470830"/>
              <a:gd name="connsiteX5" fmla="*/ 1970049 w 4163122"/>
              <a:gd name="connsiteY5" fmla="*/ 470830 h 470830"/>
              <a:gd name="connsiteX0" fmla="*/ 0 w 4163122"/>
              <a:gd name="connsiteY0" fmla="*/ 32215 h 470830"/>
              <a:gd name="connsiteX1" fmla="*/ 3546088 w 4163122"/>
              <a:gd name="connsiteY1" fmla="*/ 32215 h 470830"/>
              <a:gd name="connsiteX2" fmla="*/ 3724507 w 4163122"/>
              <a:gd name="connsiteY2" fmla="*/ 113991 h 470830"/>
              <a:gd name="connsiteX3" fmla="*/ 3672469 w 4163122"/>
              <a:gd name="connsiteY3" fmla="*/ 225503 h 470830"/>
              <a:gd name="connsiteX4" fmla="*/ 3352800 w 4163122"/>
              <a:gd name="connsiteY4" fmla="*/ 284976 h 470830"/>
              <a:gd name="connsiteX5" fmla="*/ 1970049 w 4163122"/>
              <a:gd name="connsiteY5" fmla="*/ 470830 h 470830"/>
              <a:gd name="connsiteX0" fmla="*/ 0 w 4163122"/>
              <a:gd name="connsiteY0" fmla="*/ 32215 h 470830"/>
              <a:gd name="connsiteX1" fmla="*/ 3546088 w 4163122"/>
              <a:gd name="connsiteY1" fmla="*/ 32215 h 470830"/>
              <a:gd name="connsiteX2" fmla="*/ 3724507 w 4163122"/>
              <a:gd name="connsiteY2" fmla="*/ 113991 h 470830"/>
              <a:gd name="connsiteX3" fmla="*/ 3672469 w 4163122"/>
              <a:gd name="connsiteY3" fmla="*/ 225503 h 470830"/>
              <a:gd name="connsiteX4" fmla="*/ 3352800 w 4163122"/>
              <a:gd name="connsiteY4" fmla="*/ 284976 h 470830"/>
              <a:gd name="connsiteX5" fmla="*/ 1970049 w 4163122"/>
              <a:gd name="connsiteY5" fmla="*/ 470830 h 470830"/>
              <a:gd name="connsiteX0" fmla="*/ 0 w 4163122"/>
              <a:gd name="connsiteY0" fmla="*/ 32215 h 470830"/>
              <a:gd name="connsiteX1" fmla="*/ 3546088 w 4163122"/>
              <a:gd name="connsiteY1" fmla="*/ 32215 h 470830"/>
              <a:gd name="connsiteX2" fmla="*/ 3724507 w 4163122"/>
              <a:gd name="connsiteY2" fmla="*/ 113991 h 470830"/>
              <a:gd name="connsiteX3" fmla="*/ 3672469 w 4163122"/>
              <a:gd name="connsiteY3" fmla="*/ 225503 h 470830"/>
              <a:gd name="connsiteX4" fmla="*/ 3352800 w 4163122"/>
              <a:gd name="connsiteY4" fmla="*/ 284976 h 470830"/>
              <a:gd name="connsiteX5" fmla="*/ 1970049 w 4163122"/>
              <a:gd name="connsiteY5" fmla="*/ 470830 h 470830"/>
              <a:gd name="connsiteX0" fmla="*/ 0 w 4186664"/>
              <a:gd name="connsiteY0" fmla="*/ 32215 h 470830"/>
              <a:gd name="connsiteX1" fmla="*/ 3546088 w 4186664"/>
              <a:gd name="connsiteY1" fmla="*/ 32215 h 470830"/>
              <a:gd name="connsiteX2" fmla="*/ 3843454 w 4186664"/>
              <a:gd name="connsiteY2" fmla="*/ 54518 h 470830"/>
              <a:gd name="connsiteX3" fmla="*/ 3724507 w 4186664"/>
              <a:gd name="connsiteY3" fmla="*/ 113991 h 470830"/>
              <a:gd name="connsiteX4" fmla="*/ 3672469 w 4186664"/>
              <a:gd name="connsiteY4" fmla="*/ 225503 h 470830"/>
              <a:gd name="connsiteX5" fmla="*/ 3352800 w 4186664"/>
              <a:gd name="connsiteY5" fmla="*/ 284976 h 470830"/>
              <a:gd name="connsiteX6" fmla="*/ 1970049 w 4186664"/>
              <a:gd name="connsiteY6" fmla="*/ 470830 h 470830"/>
              <a:gd name="connsiteX0" fmla="*/ 0 w 4186664"/>
              <a:gd name="connsiteY0" fmla="*/ 32215 h 470830"/>
              <a:gd name="connsiteX1" fmla="*/ 3546088 w 4186664"/>
              <a:gd name="connsiteY1" fmla="*/ 32215 h 470830"/>
              <a:gd name="connsiteX2" fmla="*/ 3657600 w 4186664"/>
              <a:gd name="connsiteY2" fmla="*/ 61952 h 470830"/>
              <a:gd name="connsiteX3" fmla="*/ 3724507 w 4186664"/>
              <a:gd name="connsiteY3" fmla="*/ 113991 h 470830"/>
              <a:gd name="connsiteX4" fmla="*/ 3672469 w 4186664"/>
              <a:gd name="connsiteY4" fmla="*/ 225503 h 470830"/>
              <a:gd name="connsiteX5" fmla="*/ 3352800 w 4186664"/>
              <a:gd name="connsiteY5" fmla="*/ 284976 h 470830"/>
              <a:gd name="connsiteX6" fmla="*/ 1970049 w 4186664"/>
              <a:gd name="connsiteY6" fmla="*/ 470830 h 470830"/>
              <a:gd name="connsiteX0" fmla="*/ 0 w 3776546"/>
              <a:gd name="connsiteY0" fmla="*/ 54517 h 493132"/>
              <a:gd name="connsiteX1" fmla="*/ 3010830 w 3776546"/>
              <a:gd name="connsiteY1" fmla="*/ 32215 h 493132"/>
              <a:gd name="connsiteX2" fmla="*/ 3657600 w 3776546"/>
              <a:gd name="connsiteY2" fmla="*/ 84254 h 493132"/>
              <a:gd name="connsiteX3" fmla="*/ 3724507 w 3776546"/>
              <a:gd name="connsiteY3" fmla="*/ 136293 h 493132"/>
              <a:gd name="connsiteX4" fmla="*/ 3672469 w 3776546"/>
              <a:gd name="connsiteY4" fmla="*/ 247805 h 493132"/>
              <a:gd name="connsiteX5" fmla="*/ 3352800 w 3776546"/>
              <a:gd name="connsiteY5" fmla="*/ 307278 h 493132"/>
              <a:gd name="connsiteX6" fmla="*/ 1970049 w 3776546"/>
              <a:gd name="connsiteY6" fmla="*/ 493132 h 493132"/>
              <a:gd name="connsiteX0" fmla="*/ 0 w 3791414"/>
              <a:gd name="connsiteY0" fmla="*/ 54517 h 493132"/>
              <a:gd name="connsiteX1" fmla="*/ 2921621 w 3791414"/>
              <a:gd name="connsiteY1" fmla="*/ 32215 h 493132"/>
              <a:gd name="connsiteX2" fmla="*/ 3657600 w 3791414"/>
              <a:gd name="connsiteY2" fmla="*/ 84254 h 493132"/>
              <a:gd name="connsiteX3" fmla="*/ 3724507 w 3791414"/>
              <a:gd name="connsiteY3" fmla="*/ 136293 h 493132"/>
              <a:gd name="connsiteX4" fmla="*/ 3672469 w 3791414"/>
              <a:gd name="connsiteY4" fmla="*/ 247805 h 493132"/>
              <a:gd name="connsiteX5" fmla="*/ 3352800 w 3791414"/>
              <a:gd name="connsiteY5" fmla="*/ 307278 h 493132"/>
              <a:gd name="connsiteX6" fmla="*/ 1970049 w 3791414"/>
              <a:gd name="connsiteY6" fmla="*/ 493132 h 493132"/>
              <a:gd name="connsiteX0" fmla="*/ 0 w 3795131"/>
              <a:gd name="connsiteY0" fmla="*/ 69386 h 508001"/>
              <a:gd name="connsiteX1" fmla="*/ 2899319 w 3795131"/>
              <a:gd name="connsiteY1" fmla="*/ 32215 h 508001"/>
              <a:gd name="connsiteX2" fmla="*/ 3657600 w 3795131"/>
              <a:gd name="connsiteY2" fmla="*/ 99123 h 508001"/>
              <a:gd name="connsiteX3" fmla="*/ 3724507 w 3795131"/>
              <a:gd name="connsiteY3" fmla="*/ 151162 h 508001"/>
              <a:gd name="connsiteX4" fmla="*/ 3672469 w 3795131"/>
              <a:gd name="connsiteY4" fmla="*/ 262674 h 508001"/>
              <a:gd name="connsiteX5" fmla="*/ 3352800 w 3795131"/>
              <a:gd name="connsiteY5" fmla="*/ 322147 h 508001"/>
              <a:gd name="connsiteX6" fmla="*/ 1970049 w 3795131"/>
              <a:gd name="connsiteY6" fmla="*/ 508001 h 508001"/>
              <a:gd name="connsiteX0" fmla="*/ 0 w 3746809"/>
              <a:gd name="connsiteY0" fmla="*/ 69386 h 508001"/>
              <a:gd name="connsiteX1" fmla="*/ 2899319 w 3746809"/>
              <a:gd name="connsiteY1" fmla="*/ 32215 h 508001"/>
              <a:gd name="connsiteX2" fmla="*/ 3538654 w 3746809"/>
              <a:gd name="connsiteY2" fmla="*/ 61952 h 508001"/>
              <a:gd name="connsiteX3" fmla="*/ 3724507 w 3746809"/>
              <a:gd name="connsiteY3" fmla="*/ 151162 h 508001"/>
              <a:gd name="connsiteX4" fmla="*/ 3672469 w 3746809"/>
              <a:gd name="connsiteY4" fmla="*/ 262674 h 508001"/>
              <a:gd name="connsiteX5" fmla="*/ 3352800 w 3746809"/>
              <a:gd name="connsiteY5" fmla="*/ 322147 h 508001"/>
              <a:gd name="connsiteX6" fmla="*/ 1970049 w 3746809"/>
              <a:gd name="connsiteY6" fmla="*/ 508001 h 508001"/>
              <a:gd name="connsiteX0" fmla="*/ 0 w 3746809"/>
              <a:gd name="connsiteY0" fmla="*/ 47084 h 485699"/>
              <a:gd name="connsiteX1" fmla="*/ 2847280 w 3746809"/>
              <a:gd name="connsiteY1" fmla="*/ 32215 h 485699"/>
              <a:gd name="connsiteX2" fmla="*/ 3538654 w 3746809"/>
              <a:gd name="connsiteY2" fmla="*/ 39650 h 485699"/>
              <a:gd name="connsiteX3" fmla="*/ 3724507 w 3746809"/>
              <a:gd name="connsiteY3" fmla="*/ 128860 h 485699"/>
              <a:gd name="connsiteX4" fmla="*/ 3672469 w 3746809"/>
              <a:gd name="connsiteY4" fmla="*/ 240372 h 485699"/>
              <a:gd name="connsiteX5" fmla="*/ 3352800 w 3746809"/>
              <a:gd name="connsiteY5" fmla="*/ 299845 h 485699"/>
              <a:gd name="connsiteX6" fmla="*/ 1970049 w 3746809"/>
              <a:gd name="connsiteY6" fmla="*/ 485699 h 485699"/>
              <a:gd name="connsiteX0" fmla="*/ 0 w 3746809"/>
              <a:gd name="connsiteY0" fmla="*/ 61952 h 500567"/>
              <a:gd name="connsiteX1" fmla="*/ 2795240 w 3746809"/>
              <a:gd name="connsiteY1" fmla="*/ 32215 h 500567"/>
              <a:gd name="connsiteX2" fmla="*/ 3538654 w 3746809"/>
              <a:gd name="connsiteY2" fmla="*/ 54518 h 500567"/>
              <a:gd name="connsiteX3" fmla="*/ 3724507 w 3746809"/>
              <a:gd name="connsiteY3" fmla="*/ 143728 h 500567"/>
              <a:gd name="connsiteX4" fmla="*/ 3672469 w 3746809"/>
              <a:gd name="connsiteY4" fmla="*/ 255240 h 500567"/>
              <a:gd name="connsiteX5" fmla="*/ 3352800 w 3746809"/>
              <a:gd name="connsiteY5" fmla="*/ 314713 h 500567"/>
              <a:gd name="connsiteX6" fmla="*/ 1970049 w 3746809"/>
              <a:gd name="connsiteY6" fmla="*/ 500567 h 500567"/>
              <a:gd name="connsiteX0" fmla="*/ 0 w 3772829"/>
              <a:gd name="connsiteY0" fmla="*/ 61952 h 500567"/>
              <a:gd name="connsiteX1" fmla="*/ 2795240 w 3772829"/>
              <a:gd name="connsiteY1" fmla="*/ 32215 h 500567"/>
              <a:gd name="connsiteX2" fmla="*/ 3382537 w 3772829"/>
              <a:gd name="connsiteY2" fmla="*/ 39650 h 500567"/>
              <a:gd name="connsiteX3" fmla="*/ 3724507 w 3772829"/>
              <a:gd name="connsiteY3" fmla="*/ 143728 h 500567"/>
              <a:gd name="connsiteX4" fmla="*/ 3672469 w 3772829"/>
              <a:gd name="connsiteY4" fmla="*/ 255240 h 500567"/>
              <a:gd name="connsiteX5" fmla="*/ 3352800 w 3772829"/>
              <a:gd name="connsiteY5" fmla="*/ 314713 h 500567"/>
              <a:gd name="connsiteX6" fmla="*/ 1970049 w 3772829"/>
              <a:gd name="connsiteY6" fmla="*/ 500567 h 500567"/>
              <a:gd name="connsiteX0" fmla="*/ 0 w 3705922"/>
              <a:gd name="connsiteY0" fmla="*/ 61952 h 500567"/>
              <a:gd name="connsiteX1" fmla="*/ 2795240 w 3705922"/>
              <a:gd name="connsiteY1" fmla="*/ 32215 h 500567"/>
              <a:gd name="connsiteX2" fmla="*/ 3382537 w 3705922"/>
              <a:gd name="connsiteY2" fmla="*/ 39650 h 500567"/>
              <a:gd name="connsiteX3" fmla="*/ 3553521 w 3705922"/>
              <a:gd name="connsiteY3" fmla="*/ 121425 h 500567"/>
              <a:gd name="connsiteX4" fmla="*/ 3672469 w 3705922"/>
              <a:gd name="connsiteY4" fmla="*/ 255240 h 500567"/>
              <a:gd name="connsiteX5" fmla="*/ 3352800 w 3705922"/>
              <a:gd name="connsiteY5" fmla="*/ 314713 h 500567"/>
              <a:gd name="connsiteX6" fmla="*/ 1970049 w 3705922"/>
              <a:gd name="connsiteY6" fmla="*/ 500567 h 500567"/>
              <a:gd name="connsiteX0" fmla="*/ 0 w 3839736"/>
              <a:gd name="connsiteY0" fmla="*/ 61952 h 500567"/>
              <a:gd name="connsiteX1" fmla="*/ 2795240 w 3839736"/>
              <a:gd name="connsiteY1" fmla="*/ 32215 h 500567"/>
              <a:gd name="connsiteX2" fmla="*/ 3382537 w 3839736"/>
              <a:gd name="connsiteY2" fmla="*/ 39650 h 500567"/>
              <a:gd name="connsiteX3" fmla="*/ 3553521 w 3839736"/>
              <a:gd name="connsiteY3" fmla="*/ 121425 h 500567"/>
              <a:gd name="connsiteX4" fmla="*/ 3806283 w 3839736"/>
              <a:gd name="connsiteY4" fmla="*/ 277543 h 500567"/>
              <a:gd name="connsiteX5" fmla="*/ 3352800 w 3839736"/>
              <a:gd name="connsiteY5" fmla="*/ 314713 h 500567"/>
              <a:gd name="connsiteX6" fmla="*/ 1970049 w 3839736"/>
              <a:gd name="connsiteY6" fmla="*/ 500567 h 500567"/>
              <a:gd name="connsiteX0" fmla="*/ 0 w 3936379"/>
              <a:gd name="connsiteY0" fmla="*/ 61952 h 500567"/>
              <a:gd name="connsiteX1" fmla="*/ 2795240 w 3936379"/>
              <a:gd name="connsiteY1" fmla="*/ 32215 h 500567"/>
              <a:gd name="connsiteX2" fmla="*/ 3382537 w 3936379"/>
              <a:gd name="connsiteY2" fmla="*/ 39650 h 500567"/>
              <a:gd name="connsiteX3" fmla="*/ 3865755 w 3936379"/>
              <a:gd name="connsiteY3" fmla="*/ 69386 h 500567"/>
              <a:gd name="connsiteX4" fmla="*/ 3806283 w 3936379"/>
              <a:gd name="connsiteY4" fmla="*/ 277543 h 500567"/>
              <a:gd name="connsiteX5" fmla="*/ 3352800 w 3936379"/>
              <a:gd name="connsiteY5" fmla="*/ 314713 h 500567"/>
              <a:gd name="connsiteX6" fmla="*/ 1970049 w 3936379"/>
              <a:gd name="connsiteY6" fmla="*/ 500567 h 500567"/>
              <a:gd name="connsiteX0" fmla="*/ 0 w 3951248"/>
              <a:gd name="connsiteY0" fmla="*/ 61952 h 500567"/>
              <a:gd name="connsiteX1" fmla="*/ 2795240 w 3951248"/>
              <a:gd name="connsiteY1" fmla="*/ 32215 h 500567"/>
              <a:gd name="connsiteX2" fmla="*/ 3382537 w 3951248"/>
              <a:gd name="connsiteY2" fmla="*/ 39650 h 500567"/>
              <a:gd name="connsiteX3" fmla="*/ 3865755 w 3951248"/>
              <a:gd name="connsiteY3" fmla="*/ 69386 h 500567"/>
              <a:gd name="connsiteX4" fmla="*/ 3865756 w 3951248"/>
              <a:gd name="connsiteY4" fmla="*/ 292411 h 500567"/>
              <a:gd name="connsiteX5" fmla="*/ 3352800 w 3951248"/>
              <a:gd name="connsiteY5" fmla="*/ 314713 h 500567"/>
              <a:gd name="connsiteX6" fmla="*/ 1970049 w 3951248"/>
              <a:gd name="connsiteY6" fmla="*/ 500567 h 500567"/>
              <a:gd name="connsiteX0" fmla="*/ 0 w 3951248"/>
              <a:gd name="connsiteY0" fmla="*/ 118945 h 557560"/>
              <a:gd name="connsiteX1" fmla="*/ 2795240 w 3951248"/>
              <a:gd name="connsiteY1" fmla="*/ 89208 h 557560"/>
              <a:gd name="connsiteX2" fmla="*/ 3412274 w 3951248"/>
              <a:gd name="connsiteY2" fmla="*/ 0 h 557560"/>
              <a:gd name="connsiteX3" fmla="*/ 3865755 w 3951248"/>
              <a:gd name="connsiteY3" fmla="*/ 126379 h 557560"/>
              <a:gd name="connsiteX4" fmla="*/ 3865756 w 3951248"/>
              <a:gd name="connsiteY4" fmla="*/ 349404 h 557560"/>
              <a:gd name="connsiteX5" fmla="*/ 3352800 w 3951248"/>
              <a:gd name="connsiteY5" fmla="*/ 371706 h 557560"/>
              <a:gd name="connsiteX6" fmla="*/ 1970049 w 3951248"/>
              <a:gd name="connsiteY6" fmla="*/ 557560 h 557560"/>
              <a:gd name="connsiteX0" fmla="*/ 0 w 3951248"/>
              <a:gd name="connsiteY0" fmla="*/ 158595 h 597210"/>
              <a:gd name="connsiteX1" fmla="*/ 2676294 w 3951248"/>
              <a:gd name="connsiteY1" fmla="*/ 32215 h 597210"/>
              <a:gd name="connsiteX2" fmla="*/ 3412274 w 3951248"/>
              <a:gd name="connsiteY2" fmla="*/ 39650 h 597210"/>
              <a:gd name="connsiteX3" fmla="*/ 3865755 w 3951248"/>
              <a:gd name="connsiteY3" fmla="*/ 166029 h 597210"/>
              <a:gd name="connsiteX4" fmla="*/ 3865756 w 3951248"/>
              <a:gd name="connsiteY4" fmla="*/ 389054 h 597210"/>
              <a:gd name="connsiteX5" fmla="*/ 3352800 w 3951248"/>
              <a:gd name="connsiteY5" fmla="*/ 411356 h 597210"/>
              <a:gd name="connsiteX6" fmla="*/ 1970049 w 3951248"/>
              <a:gd name="connsiteY6" fmla="*/ 597210 h 597210"/>
              <a:gd name="connsiteX0" fmla="*/ 0 w 4151970"/>
              <a:gd name="connsiteY0" fmla="*/ 39649 h 597210"/>
              <a:gd name="connsiteX1" fmla="*/ 2877016 w 4151970"/>
              <a:gd name="connsiteY1" fmla="*/ 32215 h 597210"/>
              <a:gd name="connsiteX2" fmla="*/ 3612996 w 4151970"/>
              <a:gd name="connsiteY2" fmla="*/ 39650 h 597210"/>
              <a:gd name="connsiteX3" fmla="*/ 4066477 w 4151970"/>
              <a:gd name="connsiteY3" fmla="*/ 166029 h 597210"/>
              <a:gd name="connsiteX4" fmla="*/ 4066478 w 4151970"/>
              <a:gd name="connsiteY4" fmla="*/ 389054 h 597210"/>
              <a:gd name="connsiteX5" fmla="*/ 3553522 w 4151970"/>
              <a:gd name="connsiteY5" fmla="*/ 411356 h 597210"/>
              <a:gd name="connsiteX6" fmla="*/ 2170771 w 4151970"/>
              <a:gd name="connsiteY6" fmla="*/ 597210 h 597210"/>
              <a:gd name="connsiteX0" fmla="*/ 0 w 4151970"/>
              <a:gd name="connsiteY0" fmla="*/ 0 h 557561"/>
              <a:gd name="connsiteX1" fmla="*/ 2795240 w 4151970"/>
              <a:gd name="connsiteY1" fmla="*/ 14868 h 557561"/>
              <a:gd name="connsiteX2" fmla="*/ 3612996 w 4151970"/>
              <a:gd name="connsiteY2" fmla="*/ 1 h 557561"/>
              <a:gd name="connsiteX3" fmla="*/ 4066477 w 4151970"/>
              <a:gd name="connsiteY3" fmla="*/ 126380 h 557561"/>
              <a:gd name="connsiteX4" fmla="*/ 4066478 w 4151970"/>
              <a:gd name="connsiteY4" fmla="*/ 349405 h 557561"/>
              <a:gd name="connsiteX5" fmla="*/ 3553522 w 4151970"/>
              <a:gd name="connsiteY5" fmla="*/ 371707 h 557561"/>
              <a:gd name="connsiteX6" fmla="*/ 2170771 w 4151970"/>
              <a:gd name="connsiteY6" fmla="*/ 557561 h 557561"/>
              <a:gd name="connsiteX0" fmla="*/ 0 w 4151970"/>
              <a:gd name="connsiteY0" fmla="*/ 7434 h 564995"/>
              <a:gd name="connsiteX1" fmla="*/ 2765504 w 4151970"/>
              <a:gd name="connsiteY1" fmla="*/ 0 h 564995"/>
              <a:gd name="connsiteX2" fmla="*/ 3612996 w 4151970"/>
              <a:gd name="connsiteY2" fmla="*/ 7435 h 564995"/>
              <a:gd name="connsiteX3" fmla="*/ 4066477 w 4151970"/>
              <a:gd name="connsiteY3" fmla="*/ 133814 h 564995"/>
              <a:gd name="connsiteX4" fmla="*/ 4066478 w 4151970"/>
              <a:gd name="connsiteY4" fmla="*/ 356839 h 564995"/>
              <a:gd name="connsiteX5" fmla="*/ 3553522 w 4151970"/>
              <a:gd name="connsiteY5" fmla="*/ 379141 h 564995"/>
              <a:gd name="connsiteX6" fmla="*/ 2170771 w 4151970"/>
              <a:gd name="connsiteY6" fmla="*/ 564995 h 564995"/>
              <a:gd name="connsiteX0" fmla="*/ 0 w 4151970"/>
              <a:gd name="connsiteY0" fmla="*/ 7434 h 564995"/>
              <a:gd name="connsiteX1" fmla="*/ 2765504 w 4151970"/>
              <a:gd name="connsiteY1" fmla="*/ 0 h 564995"/>
              <a:gd name="connsiteX2" fmla="*/ 3761679 w 4151970"/>
              <a:gd name="connsiteY2" fmla="*/ 7435 h 564995"/>
              <a:gd name="connsiteX3" fmla="*/ 4066477 w 4151970"/>
              <a:gd name="connsiteY3" fmla="*/ 133814 h 564995"/>
              <a:gd name="connsiteX4" fmla="*/ 4066478 w 4151970"/>
              <a:gd name="connsiteY4" fmla="*/ 356839 h 564995"/>
              <a:gd name="connsiteX5" fmla="*/ 3553522 w 4151970"/>
              <a:gd name="connsiteY5" fmla="*/ 379141 h 564995"/>
              <a:gd name="connsiteX6" fmla="*/ 2170771 w 4151970"/>
              <a:gd name="connsiteY6" fmla="*/ 564995 h 564995"/>
              <a:gd name="connsiteX0" fmla="*/ 0 w 4151970"/>
              <a:gd name="connsiteY0" fmla="*/ 7434 h 564995"/>
              <a:gd name="connsiteX1" fmla="*/ 2765504 w 4151970"/>
              <a:gd name="connsiteY1" fmla="*/ 0 h 564995"/>
              <a:gd name="connsiteX2" fmla="*/ 3873191 w 4151970"/>
              <a:gd name="connsiteY2" fmla="*/ 1 h 564995"/>
              <a:gd name="connsiteX3" fmla="*/ 4066477 w 4151970"/>
              <a:gd name="connsiteY3" fmla="*/ 133814 h 564995"/>
              <a:gd name="connsiteX4" fmla="*/ 4066478 w 4151970"/>
              <a:gd name="connsiteY4" fmla="*/ 356839 h 564995"/>
              <a:gd name="connsiteX5" fmla="*/ 3553522 w 4151970"/>
              <a:gd name="connsiteY5" fmla="*/ 379141 h 564995"/>
              <a:gd name="connsiteX6" fmla="*/ 2170771 w 4151970"/>
              <a:gd name="connsiteY6" fmla="*/ 564995 h 564995"/>
              <a:gd name="connsiteX0" fmla="*/ 0 w 4151971"/>
              <a:gd name="connsiteY0" fmla="*/ 7434 h 564995"/>
              <a:gd name="connsiteX1" fmla="*/ 2765504 w 4151971"/>
              <a:gd name="connsiteY1" fmla="*/ 0 h 564995"/>
              <a:gd name="connsiteX2" fmla="*/ 3873191 w 4151971"/>
              <a:gd name="connsiteY2" fmla="*/ 1 h 564995"/>
              <a:gd name="connsiteX3" fmla="*/ 4066477 w 4151971"/>
              <a:gd name="connsiteY3" fmla="*/ 133814 h 564995"/>
              <a:gd name="connsiteX4" fmla="*/ 4066478 w 4151971"/>
              <a:gd name="connsiteY4" fmla="*/ 356839 h 564995"/>
              <a:gd name="connsiteX5" fmla="*/ 3553522 w 4151971"/>
              <a:gd name="connsiteY5" fmla="*/ 490653 h 564995"/>
              <a:gd name="connsiteX6" fmla="*/ 2170771 w 4151971"/>
              <a:gd name="connsiteY6" fmla="*/ 564995 h 564995"/>
              <a:gd name="connsiteX0" fmla="*/ 0 w 4151971"/>
              <a:gd name="connsiteY0" fmla="*/ 7434 h 676507"/>
              <a:gd name="connsiteX1" fmla="*/ 2765504 w 4151971"/>
              <a:gd name="connsiteY1" fmla="*/ 0 h 676507"/>
              <a:gd name="connsiteX2" fmla="*/ 3873191 w 4151971"/>
              <a:gd name="connsiteY2" fmla="*/ 1 h 676507"/>
              <a:gd name="connsiteX3" fmla="*/ 4066477 w 4151971"/>
              <a:gd name="connsiteY3" fmla="*/ 133814 h 676507"/>
              <a:gd name="connsiteX4" fmla="*/ 4066478 w 4151971"/>
              <a:gd name="connsiteY4" fmla="*/ 356839 h 676507"/>
              <a:gd name="connsiteX5" fmla="*/ 3553522 w 4151971"/>
              <a:gd name="connsiteY5" fmla="*/ 490653 h 676507"/>
              <a:gd name="connsiteX6" fmla="*/ 2170771 w 4151971"/>
              <a:gd name="connsiteY6" fmla="*/ 676507 h 67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971" h="676507">
                <a:moveTo>
                  <a:pt x="0" y="7434"/>
                </a:moveTo>
                <a:lnTo>
                  <a:pt x="2765504" y="0"/>
                </a:lnTo>
                <a:lnTo>
                  <a:pt x="3873191" y="1"/>
                </a:lnTo>
                <a:cubicBezTo>
                  <a:pt x="4019395" y="16108"/>
                  <a:pt x="4034263" y="74341"/>
                  <a:pt x="4066477" y="133814"/>
                </a:cubicBezTo>
                <a:cubicBezTo>
                  <a:pt x="4098691" y="193287"/>
                  <a:pt x="4151971" y="297366"/>
                  <a:pt x="4066478" y="356839"/>
                </a:cubicBezTo>
                <a:cubicBezTo>
                  <a:pt x="3980986" y="416312"/>
                  <a:pt x="3837259" y="449765"/>
                  <a:pt x="3553522" y="490653"/>
                </a:cubicBezTo>
                <a:lnTo>
                  <a:pt x="2170771" y="676507"/>
                </a:lnTo>
              </a:path>
            </a:pathLst>
          </a:custGeom>
          <a:noFill/>
          <a:ln w="19050" cap="flat" cmpd="sng" algn="ctr">
            <a:solidFill>
              <a:srgbClr val="FF0000"/>
            </a:solidFill>
            <a:prstDash val="solid"/>
            <a:round/>
            <a:headEnd type="none" w="med" len="med"/>
            <a:tailEnd type="triangle" w="med" len="med"/>
          </a:ln>
          <a:effectLst/>
        </p:spPr>
        <p:txBody>
          <a:bodyPr rtlCol="0" anchor="ctr"/>
          <a:lstStyle/>
          <a:p>
            <a:pPr algn="ctr"/>
            <a:endParaRPr lang="en-US"/>
          </a:p>
        </p:txBody>
      </p:sp>
      <p:cxnSp>
        <p:nvCxnSpPr>
          <p:cNvPr id="85" name="Straight Arrow Connector 84"/>
          <p:cNvCxnSpPr/>
          <p:nvPr/>
        </p:nvCxnSpPr>
        <p:spPr bwMode="auto">
          <a:xfrm>
            <a:off x="2698596" y="4326673"/>
            <a:ext cx="0" cy="832625"/>
          </a:xfrm>
          <a:prstGeom prst="straightConnector1">
            <a:avLst/>
          </a:prstGeom>
          <a:solidFill>
            <a:schemeClr val="accent1"/>
          </a:solidFill>
          <a:ln w="12700" cap="flat" cmpd="sng" algn="ctr">
            <a:solidFill>
              <a:srgbClr val="0000FF"/>
            </a:solidFill>
            <a:prstDash val="solid"/>
            <a:round/>
            <a:headEnd type="triangle" w="med" len="med"/>
            <a:tailEnd type="triangle" w="med" len="med"/>
          </a:ln>
          <a:effectLst/>
        </p:spPr>
      </p:cxnSp>
      <p:sp>
        <p:nvSpPr>
          <p:cNvPr id="83" name="TextBox 152"/>
          <p:cNvSpPr txBox="1">
            <a:spLocks noChangeArrowheads="1"/>
          </p:cNvSpPr>
          <p:nvPr/>
        </p:nvSpPr>
        <p:spPr bwMode="auto">
          <a:xfrm>
            <a:off x="2532683" y="4592193"/>
            <a:ext cx="332142" cy="246221"/>
          </a:xfrm>
          <a:prstGeom prst="rect">
            <a:avLst/>
          </a:prstGeom>
          <a:solidFill>
            <a:schemeClr val="bg1"/>
          </a:solidFill>
          <a:ln w="9525">
            <a:noFill/>
            <a:miter lim="800000"/>
            <a:headEnd/>
            <a:tailEnd/>
          </a:ln>
        </p:spPr>
        <p:txBody>
          <a:bodyPr wrap="none">
            <a:spAutoFit/>
          </a:bodyPr>
          <a:lstStyle/>
          <a:p>
            <a:r>
              <a:rPr lang="en-US" sz="1000" i="1" dirty="0" smtClean="0">
                <a:solidFill>
                  <a:srgbClr val="0000FF"/>
                </a:solidFill>
                <a:latin typeface="Times New Roman" pitchFamily="18" charset="0"/>
                <a:cs typeface="Times New Roman" pitchFamily="18" charset="0"/>
              </a:rPr>
              <a:t>V</a:t>
            </a:r>
            <a:r>
              <a:rPr lang="en-US" sz="1000" i="1" baseline="-25000" dirty="0" smtClean="0">
                <a:solidFill>
                  <a:srgbClr val="0000FF"/>
                </a:solidFill>
                <a:latin typeface="Times New Roman" pitchFamily="18" charset="0"/>
                <a:cs typeface="Times New Roman" pitchFamily="18" charset="0"/>
              </a:rPr>
              <a:t>O</a:t>
            </a:r>
            <a:endParaRPr lang="en-US" sz="1000" i="1" baseline="-25000" dirty="0">
              <a:solidFill>
                <a:srgbClr val="0000FF"/>
              </a:solidFill>
              <a:latin typeface="Times New Roman" pitchFamily="18" charset="0"/>
              <a:cs typeface="Times New Roman" pitchFamily="18" charset="0"/>
            </a:endParaRPr>
          </a:p>
        </p:txBody>
      </p:sp>
      <p:sp>
        <p:nvSpPr>
          <p:cNvPr id="88" name="TextBox 152"/>
          <p:cNvSpPr txBox="1">
            <a:spLocks noChangeArrowheads="1"/>
          </p:cNvSpPr>
          <p:nvPr/>
        </p:nvSpPr>
        <p:spPr bwMode="auto">
          <a:xfrm>
            <a:off x="4997103" y="3815320"/>
            <a:ext cx="1292184" cy="307777"/>
          </a:xfrm>
          <a:prstGeom prst="rect">
            <a:avLst/>
          </a:prstGeom>
          <a:solidFill>
            <a:schemeClr val="bg1"/>
          </a:solidFill>
          <a:ln w="9525">
            <a:noFill/>
            <a:miter lim="800000"/>
            <a:headEnd/>
            <a:tailEnd/>
          </a:ln>
        </p:spPr>
        <p:txBody>
          <a:bodyPr wrap="square">
            <a:spAutoFit/>
          </a:bodyPr>
          <a:lstStyle/>
          <a:p>
            <a:pPr algn="ctr"/>
            <a:r>
              <a:rPr lang="en-US" sz="1400" i="1" dirty="0" smtClean="0">
                <a:solidFill>
                  <a:srgbClr val="0000FF"/>
                </a:solidFill>
                <a:latin typeface="Times New Roman" pitchFamily="18" charset="0"/>
                <a:cs typeface="Times New Roman" pitchFamily="18" charset="0"/>
              </a:rPr>
              <a:t>V</a:t>
            </a:r>
            <a:r>
              <a:rPr lang="en-US" sz="1400" i="1" baseline="-25000" dirty="0" smtClean="0">
                <a:solidFill>
                  <a:srgbClr val="0000FF"/>
                </a:solidFill>
                <a:latin typeface="Times New Roman" pitchFamily="18" charset="0"/>
                <a:cs typeface="Times New Roman" pitchFamily="18" charset="0"/>
              </a:rPr>
              <a:t>I</a:t>
            </a:r>
            <a:r>
              <a:rPr lang="en-US" sz="1400" i="1" dirty="0" smtClean="0">
                <a:solidFill>
                  <a:srgbClr val="0000FF"/>
                </a:solidFill>
                <a:latin typeface="Times New Roman" pitchFamily="18" charset="0"/>
                <a:cs typeface="Times New Roman" pitchFamily="18" charset="0"/>
              </a:rPr>
              <a:t>  = V</a:t>
            </a:r>
            <a:r>
              <a:rPr lang="en-US" sz="1400" i="1" baseline="-25000" dirty="0" smtClean="0">
                <a:solidFill>
                  <a:srgbClr val="0000FF"/>
                </a:solidFill>
                <a:latin typeface="Times New Roman" pitchFamily="18" charset="0"/>
                <a:cs typeface="Times New Roman" pitchFamily="18" charset="0"/>
              </a:rPr>
              <a:t>O</a:t>
            </a:r>
            <a:r>
              <a:rPr lang="en-US" sz="1400" i="1" dirty="0" smtClean="0">
                <a:solidFill>
                  <a:srgbClr val="0000FF"/>
                </a:solidFill>
                <a:latin typeface="Times New Roman" pitchFamily="18" charset="0"/>
                <a:cs typeface="Times New Roman" pitchFamily="18" charset="0"/>
              </a:rPr>
              <a:t> - V</a:t>
            </a:r>
            <a:r>
              <a:rPr lang="en-US" sz="1400" i="1" baseline="-25000" dirty="0" smtClean="0">
                <a:solidFill>
                  <a:srgbClr val="0000FF"/>
                </a:solidFill>
                <a:latin typeface="Times New Roman" pitchFamily="18" charset="0"/>
                <a:cs typeface="Times New Roman" pitchFamily="18" charset="0"/>
              </a:rPr>
              <a:t>CM</a:t>
            </a:r>
            <a:r>
              <a:rPr lang="en-US" sz="1400" i="1" dirty="0" smtClean="0">
                <a:solidFill>
                  <a:srgbClr val="0000FF"/>
                </a:solidFill>
                <a:latin typeface="Times New Roman" pitchFamily="18" charset="0"/>
                <a:cs typeface="Times New Roman" pitchFamily="18" charset="0"/>
              </a:rPr>
              <a:t> </a:t>
            </a:r>
            <a:endParaRPr lang="en-US" sz="1400" i="1" baseline="-25000" dirty="0">
              <a:solidFill>
                <a:srgbClr val="0000FF"/>
              </a:solidFill>
              <a:latin typeface="Times New Roman" pitchFamily="18" charset="0"/>
              <a:cs typeface="Times New Roman" pitchFamily="18" charset="0"/>
            </a:endParaRPr>
          </a:p>
        </p:txBody>
      </p:sp>
      <p:sp>
        <p:nvSpPr>
          <p:cNvPr id="90" name="Freeform 89"/>
          <p:cNvSpPr/>
          <p:nvPr/>
        </p:nvSpPr>
        <p:spPr bwMode="auto">
          <a:xfrm>
            <a:off x="5315415" y="4155688"/>
            <a:ext cx="929269" cy="349405"/>
          </a:xfrm>
          <a:custGeom>
            <a:avLst/>
            <a:gdLst>
              <a:gd name="connsiteX0" fmla="*/ 0 w 683941"/>
              <a:gd name="connsiteY0" fmla="*/ 0 h 329581"/>
              <a:gd name="connsiteX1" fmla="*/ 200722 w 683941"/>
              <a:gd name="connsiteY1" fmla="*/ 275064 h 329581"/>
              <a:gd name="connsiteX2" fmla="*/ 683941 w 683941"/>
              <a:gd name="connsiteY2" fmla="*/ 327103 h 329581"/>
            </a:gdLst>
            <a:ahLst/>
            <a:cxnLst>
              <a:cxn ang="0">
                <a:pos x="connsiteX0" y="connsiteY0"/>
              </a:cxn>
              <a:cxn ang="0">
                <a:pos x="connsiteX1" y="connsiteY1"/>
              </a:cxn>
              <a:cxn ang="0">
                <a:pos x="connsiteX2" y="connsiteY2"/>
              </a:cxn>
            </a:cxnLst>
            <a:rect l="l" t="t" r="r" b="b"/>
            <a:pathLst>
              <a:path w="683941" h="329581">
                <a:moveTo>
                  <a:pt x="0" y="0"/>
                </a:moveTo>
                <a:cubicBezTo>
                  <a:pt x="43366" y="110273"/>
                  <a:pt x="86732" y="220547"/>
                  <a:pt x="200722" y="275064"/>
                </a:cubicBezTo>
                <a:cubicBezTo>
                  <a:pt x="314712" y="329581"/>
                  <a:pt x="499326" y="328342"/>
                  <a:pt x="683941" y="327103"/>
                </a:cubicBezTo>
              </a:path>
            </a:pathLst>
          </a:custGeom>
          <a:noFill/>
          <a:ln w="12700" cap="flat" cmpd="sng" algn="ctr">
            <a:solidFill>
              <a:srgbClr val="0000FF"/>
            </a:solidFill>
            <a:prstDash val="solid"/>
            <a:round/>
            <a:headEnd type="none" w="med" len="med"/>
            <a:tailEnd type="triangle" w="med" len="med"/>
          </a:ln>
          <a:effectLst/>
        </p:spPr>
        <p:txBody>
          <a:bodyPr rtlCol="0" anchor="ctr"/>
          <a:lstStyle/>
          <a:p>
            <a:pPr algn="ctr"/>
            <a:endParaRPr lang="en-US"/>
          </a:p>
        </p:txBody>
      </p:sp>
      <p:sp>
        <p:nvSpPr>
          <p:cNvPr id="91" name="Left Brace 90"/>
          <p:cNvSpPr/>
          <p:nvPr/>
        </p:nvSpPr>
        <p:spPr bwMode="auto">
          <a:xfrm>
            <a:off x="6274421" y="4341541"/>
            <a:ext cx="178419" cy="327103"/>
          </a:xfrm>
          <a:prstGeom prst="leftBrace">
            <a:avLst/>
          </a:prstGeom>
          <a:noFill/>
          <a:ln w="12700" cap="flat" cmpd="sng" algn="ctr">
            <a:solidFill>
              <a:srgbClr val="0000FF"/>
            </a:solidFill>
            <a:prstDash val="solid"/>
            <a:round/>
            <a:headEnd type="none" w="med" len="med"/>
            <a:tailEnd type="none" w="lg" len="lg"/>
          </a:ln>
          <a:effectLst/>
        </p:spPr>
        <p:txBody>
          <a:bodyPr rtlCol="0" anchor="ctr"/>
          <a:lstStyle/>
          <a:p>
            <a:pPr algn="ctr"/>
            <a:endParaRPr lang="en-US"/>
          </a:p>
        </p:txBody>
      </p:sp>
      <p:sp>
        <p:nvSpPr>
          <p:cNvPr id="43" name="TextBox 42"/>
          <p:cNvSpPr txBox="1"/>
          <p:nvPr/>
        </p:nvSpPr>
        <p:spPr>
          <a:xfrm>
            <a:off x="4304380" y="4557142"/>
            <a:ext cx="338554" cy="276999"/>
          </a:xfrm>
          <a:prstGeom prst="rect">
            <a:avLst/>
          </a:prstGeom>
          <a:noFill/>
        </p:spPr>
        <p:txBody>
          <a:bodyPr wrap="none" rtlCol="0">
            <a:spAutoFit/>
          </a:bodyPr>
          <a:lstStyle/>
          <a:p>
            <a:r>
              <a:rPr lang="en-US" sz="1200" i="1" dirty="0" smtClean="0">
                <a:solidFill>
                  <a:srgbClr val="0000FF"/>
                </a:solidFill>
                <a:latin typeface="Times New Roman" pitchFamily="18" charset="0"/>
                <a:cs typeface="Times New Roman" pitchFamily="18" charset="0"/>
              </a:rPr>
              <a:t>Z</a:t>
            </a:r>
            <a:r>
              <a:rPr lang="en-US" sz="1200" i="1" baseline="-25000" dirty="0" smtClean="0">
                <a:solidFill>
                  <a:srgbClr val="0000FF"/>
                </a:solidFill>
                <a:latin typeface="Times New Roman" pitchFamily="18" charset="0"/>
                <a:cs typeface="Times New Roman" pitchFamily="18" charset="0"/>
              </a:rPr>
              <a:t>g</a:t>
            </a:r>
            <a:endParaRPr lang="en-US" sz="1200" i="1" baseline="-25000" dirty="0">
              <a:solidFill>
                <a:srgbClr val="0000FF"/>
              </a:solidFill>
              <a:latin typeface="Times New Roman" pitchFamily="18" charset="0"/>
              <a:cs typeface="Times New Roman" pitchFamily="18" charset="0"/>
            </a:endParaRPr>
          </a:p>
        </p:txBody>
      </p:sp>
      <p:sp>
        <p:nvSpPr>
          <p:cNvPr id="44" name="Freeform 43"/>
          <p:cNvSpPr/>
          <p:nvPr/>
        </p:nvSpPr>
        <p:spPr bwMode="auto">
          <a:xfrm>
            <a:off x="2847278" y="4772722"/>
            <a:ext cx="3769112" cy="698810"/>
          </a:xfrm>
          <a:custGeom>
            <a:avLst/>
            <a:gdLst>
              <a:gd name="connsiteX0" fmla="*/ 0 w 3769112"/>
              <a:gd name="connsiteY0" fmla="*/ 446049 h 826429"/>
              <a:gd name="connsiteX1" fmla="*/ 394010 w 3769112"/>
              <a:gd name="connsiteY1" fmla="*/ 669073 h 826429"/>
              <a:gd name="connsiteX2" fmla="*/ 951571 w 3769112"/>
              <a:gd name="connsiteY2" fmla="*/ 721112 h 826429"/>
              <a:gd name="connsiteX3" fmla="*/ 3226420 w 3769112"/>
              <a:gd name="connsiteY3" fmla="*/ 706244 h 826429"/>
              <a:gd name="connsiteX4" fmla="*/ 3769112 w 3769112"/>
              <a:gd name="connsiteY4" fmla="*/ 0 h 826429"/>
              <a:gd name="connsiteX0" fmla="*/ 0 w 3769112"/>
              <a:gd name="connsiteY0" fmla="*/ 446049 h 727307"/>
              <a:gd name="connsiteX1" fmla="*/ 394010 w 3769112"/>
              <a:gd name="connsiteY1" fmla="*/ 669073 h 727307"/>
              <a:gd name="connsiteX2" fmla="*/ 951571 w 3769112"/>
              <a:gd name="connsiteY2" fmla="*/ 721112 h 727307"/>
              <a:gd name="connsiteX3" fmla="*/ 3218986 w 3769112"/>
              <a:gd name="connsiteY3" fmla="*/ 587298 h 727307"/>
              <a:gd name="connsiteX4" fmla="*/ 3769112 w 3769112"/>
              <a:gd name="connsiteY4" fmla="*/ 0 h 727307"/>
              <a:gd name="connsiteX0" fmla="*/ 0 w 3769112"/>
              <a:gd name="connsiteY0" fmla="*/ 446049 h 706244"/>
              <a:gd name="connsiteX1" fmla="*/ 394010 w 3769112"/>
              <a:gd name="connsiteY1" fmla="*/ 669073 h 706244"/>
              <a:gd name="connsiteX2" fmla="*/ 929268 w 3769112"/>
              <a:gd name="connsiteY2" fmla="*/ 669073 h 706244"/>
              <a:gd name="connsiteX3" fmla="*/ 3218986 w 3769112"/>
              <a:gd name="connsiteY3" fmla="*/ 587298 h 706244"/>
              <a:gd name="connsiteX4" fmla="*/ 3769112 w 3769112"/>
              <a:gd name="connsiteY4" fmla="*/ 0 h 706244"/>
              <a:gd name="connsiteX0" fmla="*/ 0 w 3769112"/>
              <a:gd name="connsiteY0" fmla="*/ 446049 h 698810"/>
              <a:gd name="connsiteX1" fmla="*/ 386576 w 3769112"/>
              <a:gd name="connsiteY1" fmla="*/ 639336 h 698810"/>
              <a:gd name="connsiteX2" fmla="*/ 929268 w 3769112"/>
              <a:gd name="connsiteY2" fmla="*/ 669073 h 698810"/>
              <a:gd name="connsiteX3" fmla="*/ 3218986 w 3769112"/>
              <a:gd name="connsiteY3" fmla="*/ 587298 h 698810"/>
              <a:gd name="connsiteX4" fmla="*/ 3769112 w 3769112"/>
              <a:gd name="connsiteY4" fmla="*/ 0 h 698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9112" h="698810">
                <a:moveTo>
                  <a:pt x="0" y="446049"/>
                </a:moveTo>
                <a:cubicBezTo>
                  <a:pt x="117707" y="534639"/>
                  <a:pt x="231698" y="602165"/>
                  <a:pt x="386576" y="639336"/>
                </a:cubicBezTo>
                <a:cubicBezTo>
                  <a:pt x="541454" y="676507"/>
                  <a:pt x="929268" y="669073"/>
                  <a:pt x="929268" y="669073"/>
                </a:cubicBezTo>
                <a:cubicBezTo>
                  <a:pt x="1401336" y="675268"/>
                  <a:pt x="2745679" y="698810"/>
                  <a:pt x="3218986" y="587298"/>
                </a:cubicBezTo>
                <a:cubicBezTo>
                  <a:pt x="3692293" y="475786"/>
                  <a:pt x="3732561" y="293029"/>
                  <a:pt x="3769112" y="0"/>
                </a:cubicBezTo>
              </a:path>
            </a:pathLst>
          </a:custGeom>
          <a:noFill/>
          <a:ln w="19050" cap="flat" cmpd="sng" algn="ctr">
            <a:solidFill>
              <a:srgbClr val="0000FF"/>
            </a:solidFill>
            <a:prstDash val="solid"/>
            <a:round/>
            <a:headEnd type="triangle" w="med" len="med"/>
            <a:tailEnd type="triangle" w="med" len="med"/>
          </a:ln>
          <a:effectLst/>
        </p:spPr>
        <p:txBody>
          <a:bodyPr rtlCol="0" anchor="ctr"/>
          <a:lstStyle/>
          <a:p>
            <a:pPr algn="ctr"/>
            <a:endParaRPr lang="en-US"/>
          </a:p>
        </p:txBody>
      </p:sp>
      <p:sp>
        <p:nvSpPr>
          <p:cNvPr id="18465" name="TextBox 152"/>
          <p:cNvSpPr txBox="1">
            <a:spLocks noChangeArrowheads="1"/>
          </p:cNvSpPr>
          <p:nvPr/>
        </p:nvSpPr>
        <p:spPr bwMode="auto">
          <a:xfrm>
            <a:off x="4476711" y="5220378"/>
            <a:ext cx="1547218" cy="400110"/>
          </a:xfrm>
          <a:prstGeom prst="rect">
            <a:avLst/>
          </a:prstGeom>
          <a:solidFill>
            <a:schemeClr val="bg1"/>
          </a:solidFill>
          <a:ln w="9525">
            <a:noFill/>
            <a:miter lim="800000"/>
            <a:headEnd/>
            <a:tailEnd/>
          </a:ln>
        </p:spPr>
        <p:txBody>
          <a:bodyPr wrap="none">
            <a:spAutoFit/>
          </a:bodyPr>
          <a:lstStyle/>
          <a:p>
            <a:r>
              <a:rPr lang="en-US" sz="2000" i="1" dirty="0" smtClean="0">
                <a:solidFill>
                  <a:srgbClr val="0000FF"/>
                </a:solidFill>
                <a:latin typeface="Times New Roman" pitchFamily="18" charset="0"/>
                <a:cs typeface="Times New Roman" pitchFamily="18" charset="0"/>
              </a:rPr>
              <a:t>V</a:t>
            </a:r>
            <a:r>
              <a:rPr lang="en-US" sz="2000" i="1" baseline="-25000" dirty="0" smtClean="0">
                <a:solidFill>
                  <a:srgbClr val="0000FF"/>
                </a:solidFill>
                <a:latin typeface="Times New Roman" pitchFamily="18" charset="0"/>
                <a:cs typeface="Times New Roman" pitchFamily="18" charset="0"/>
              </a:rPr>
              <a:t>CM</a:t>
            </a:r>
            <a:r>
              <a:rPr lang="en-US" sz="2000" i="1" dirty="0" smtClean="0">
                <a:solidFill>
                  <a:srgbClr val="0000FF"/>
                </a:solidFill>
                <a:latin typeface="Times New Roman" pitchFamily="18" charset="0"/>
                <a:cs typeface="Times New Roman" pitchFamily="18" charset="0"/>
              </a:rPr>
              <a:t> = I</a:t>
            </a:r>
            <a:r>
              <a:rPr lang="en-US" sz="2000" i="1" baseline="-25000" dirty="0" smtClean="0">
                <a:solidFill>
                  <a:srgbClr val="0000FF"/>
                </a:solidFill>
                <a:latin typeface="Times New Roman" pitchFamily="18" charset="0"/>
                <a:cs typeface="Times New Roman" pitchFamily="18" charset="0"/>
              </a:rPr>
              <a:t>CM </a:t>
            </a:r>
            <a:r>
              <a:rPr lang="en-US" sz="2000" i="1" dirty="0" smtClean="0">
                <a:solidFill>
                  <a:srgbClr val="0000FF"/>
                </a:solidFill>
                <a:latin typeface="Times New Roman" pitchFamily="18" charset="0"/>
                <a:cs typeface="Times New Roman" pitchFamily="18" charset="0"/>
              </a:rPr>
              <a:t>Z</a:t>
            </a:r>
            <a:r>
              <a:rPr lang="en-US" sz="2000" i="1" baseline="-25000" dirty="0" smtClean="0">
                <a:solidFill>
                  <a:srgbClr val="0000FF"/>
                </a:solidFill>
                <a:latin typeface="Times New Roman" pitchFamily="18" charset="0"/>
                <a:cs typeface="Times New Roman" pitchFamily="18" charset="0"/>
              </a:rPr>
              <a:t>g</a:t>
            </a:r>
            <a:endParaRPr lang="en-US" sz="2000" i="1" baseline="-250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Rectangle 3"/>
          <p:cNvSpPr>
            <a:spLocks noChangeArrowheads="1"/>
          </p:cNvSpPr>
          <p:nvPr/>
        </p:nvSpPr>
        <p:spPr bwMode="auto">
          <a:xfrm>
            <a:off x="1863725" y="4024990"/>
            <a:ext cx="838200" cy="1143000"/>
          </a:xfrm>
          <a:prstGeom prst="rect">
            <a:avLst/>
          </a:prstGeom>
          <a:solidFill>
            <a:schemeClr val="bg1"/>
          </a:solidFill>
          <a:ln w="12700" algn="ctr">
            <a:solidFill>
              <a:schemeClr val="bg1">
                <a:lumMod val="65000"/>
              </a:schemeClr>
            </a:solidFill>
            <a:prstDash val="sysDash"/>
            <a:round/>
            <a:headEnd/>
            <a:tailEnd type="triangle" w="lg" len="lg"/>
          </a:ln>
        </p:spPr>
        <p:txBody>
          <a:bodyPr/>
          <a:lstStyle/>
          <a:p>
            <a:endParaRPr lang="en-US"/>
          </a:p>
        </p:txBody>
      </p:sp>
      <p:sp>
        <p:nvSpPr>
          <p:cNvPr id="18440" name="Rectangle 2"/>
          <p:cNvSpPr>
            <a:spLocks noGrp="1" noChangeArrowheads="1"/>
          </p:cNvSpPr>
          <p:nvPr>
            <p:ph type="title"/>
          </p:nvPr>
        </p:nvSpPr>
        <p:spPr/>
        <p:txBody>
          <a:bodyPr/>
          <a:lstStyle/>
          <a:p>
            <a:r>
              <a:rPr lang="en-US" dirty="0" smtClean="0"/>
              <a:t>Ground Bounce (cont.)</a:t>
            </a:r>
          </a:p>
        </p:txBody>
      </p:sp>
      <p:sp>
        <p:nvSpPr>
          <p:cNvPr id="18441" name="Rectangle 3"/>
          <p:cNvSpPr>
            <a:spLocks noGrp="1" noChangeArrowheads="1"/>
          </p:cNvSpPr>
          <p:nvPr>
            <p:ph type="body" idx="1"/>
          </p:nvPr>
        </p:nvSpPr>
        <p:spPr>
          <a:xfrm>
            <a:off x="157163" y="1066800"/>
            <a:ext cx="8796337" cy="2456985"/>
          </a:xfrm>
        </p:spPr>
        <p:txBody>
          <a:bodyPr/>
          <a:lstStyle/>
          <a:p>
            <a:r>
              <a:rPr lang="en-US" sz="1600" dirty="0" smtClean="0"/>
              <a:t>Ground bounce – an AC perspective</a:t>
            </a:r>
          </a:p>
          <a:p>
            <a:pPr lvl="1"/>
            <a:r>
              <a:rPr lang="en-US" sz="1600" dirty="0" smtClean="0"/>
              <a:t>Can cause noise on digital signals as well as analog</a:t>
            </a:r>
          </a:p>
          <a:p>
            <a:pPr lvl="1"/>
            <a:r>
              <a:rPr lang="en-US" sz="1600" dirty="0" smtClean="0"/>
              <a:t>Noise on digital signals can cause false transitions</a:t>
            </a:r>
          </a:p>
          <a:p>
            <a:pPr lvl="1"/>
            <a:r>
              <a:rPr lang="en-US" sz="1600" dirty="0" smtClean="0"/>
              <a:t>Such noise on a clock line can lock up a state machine</a:t>
            </a:r>
          </a:p>
          <a:p>
            <a:pPr lvl="1"/>
            <a:r>
              <a:rPr lang="en-US" sz="1600" dirty="0" smtClean="0">
                <a:solidFill>
                  <a:srgbClr val="FF0000"/>
                </a:solidFill>
              </a:rPr>
              <a:t>Digital circuits are not immune!!!</a:t>
            </a:r>
          </a:p>
        </p:txBody>
      </p:sp>
      <p:grpSp>
        <p:nvGrpSpPr>
          <p:cNvPr id="2" name="Group 77"/>
          <p:cNvGrpSpPr>
            <a:grpSpLocks/>
          </p:cNvGrpSpPr>
          <p:nvPr/>
        </p:nvGrpSpPr>
        <p:grpSpPr bwMode="auto">
          <a:xfrm>
            <a:off x="1704975" y="5174340"/>
            <a:ext cx="1123950" cy="103188"/>
            <a:chOff x="1741480" y="4743444"/>
            <a:chExt cx="1123164" cy="103186"/>
          </a:xfrm>
        </p:grpSpPr>
        <p:cxnSp>
          <p:nvCxnSpPr>
            <p:cNvPr id="18476" name="Straight Connector 40"/>
            <p:cNvCxnSpPr>
              <a:cxnSpLocks noChangeShapeType="1"/>
            </p:cNvCxnSpPr>
            <p:nvPr/>
          </p:nvCxnSpPr>
          <p:spPr bwMode="auto">
            <a:xfrm>
              <a:off x="1741480" y="4743444"/>
              <a:ext cx="1123164" cy="0"/>
            </a:xfrm>
            <a:prstGeom prst="line">
              <a:avLst/>
            </a:prstGeom>
            <a:noFill/>
            <a:ln w="28575" algn="ctr">
              <a:solidFill>
                <a:schemeClr val="tx1"/>
              </a:solidFill>
              <a:round/>
              <a:headEnd/>
              <a:tailEnd type="none" w="lg" len="lg"/>
            </a:ln>
          </p:spPr>
        </p:cxnSp>
        <p:cxnSp>
          <p:nvCxnSpPr>
            <p:cNvPr id="18477" name="Straight Connector 42"/>
            <p:cNvCxnSpPr>
              <a:cxnSpLocks noChangeShapeType="1"/>
            </p:cNvCxnSpPr>
            <p:nvPr/>
          </p:nvCxnSpPr>
          <p:spPr bwMode="auto">
            <a:xfrm rot="10800000" flipV="1">
              <a:off x="1741481" y="4743444"/>
              <a:ext cx="132743" cy="103186"/>
            </a:xfrm>
            <a:prstGeom prst="line">
              <a:avLst/>
            </a:prstGeom>
            <a:noFill/>
            <a:ln w="19050" algn="ctr">
              <a:solidFill>
                <a:schemeClr val="tx1"/>
              </a:solidFill>
              <a:round/>
              <a:headEnd/>
              <a:tailEnd type="none" w="lg" len="lg"/>
            </a:ln>
          </p:spPr>
        </p:cxnSp>
        <p:cxnSp>
          <p:nvCxnSpPr>
            <p:cNvPr id="18478" name="Straight Connector 43"/>
            <p:cNvCxnSpPr>
              <a:cxnSpLocks noChangeShapeType="1"/>
            </p:cNvCxnSpPr>
            <p:nvPr/>
          </p:nvCxnSpPr>
          <p:spPr bwMode="auto">
            <a:xfrm rot="10800000" flipV="1">
              <a:off x="1872953" y="4743444"/>
              <a:ext cx="132743" cy="103186"/>
            </a:xfrm>
            <a:prstGeom prst="line">
              <a:avLst/>
            </a:prstGeom>
            <a:noFill/>
            <a:ln w="19050" algn="ctr">
              <a:solidFill>
                <a:schemeClr val="tx1"/>
              </a:solidFill>
              <a:round/>
              <a:headEnd/>
              <a:tailEnd type="none" w="lg" len="lg"/>
            </a:ln>
          </p:spPr>
        </p:cxnSp>
        <p:cxnSp>
          <p:nvCxnSpPr>
            <p:cNvPr id="18479" name="Straight Connector 44"/>
            <p:cNvCxnSpPr>
              <a:cxnSpLocks noChangeShapeType="1"/>
            </p:cNvCxnSpPr>
            <p:nvPr/>
          </p:nvCxnSpPr>
          <p:spPr bwMode="auto">
            <a:xfrm rot="10800000" flipV="1">
              <a:off x="2004426" y="4743444"/>
              <a:ext cx="132743" cy="103186"/>
            </a:xfrm>
            <a:prstGeom prst="line">
              <a:avLst/>
            </a:prstGeom>
            <a:noFill/>
            <a:ln w="19050" algn="ctr">
              <a:solidFill>
                <a:schemeClr val="tx1"/>
              </a:solidFill>
              <a:round/>
              <a:headEnd/>
              <a:tailEnd type="none" w="lg" len="lg"/>
            </a:ln>
          </p:spPr>
        </p:cxnSp>
        <p:cxnSp>
          <p:nvCxnSpPr>
            <p:cNvPr id="18480" name="Straight Connector 45"/>
            <p:cNvCxnSpPr>
              <a:cxnSpLocks noChangeShapeType="1"/>
            </p:cNvCxnSpPr>
            <p:nvPr/>
          </p:nvCxnSpPr>
          <p:spPr bwMode="auto">
            <a:xfrm rot="10800000" flipV="1">
              <a:off x="2135898" y="4743444"/>
              <a:ext cx="132743" cy="103186"/>
            </a:xfrm>
            <a:prstGeom prst="line">
              <a:avLst/>
            </a:prstGeom>
            <a:noFill/>
            <a:ln w="19050" algn="ctr">
              <a:solidFill>
                <a:schemeClr val="tx1"/>
              </a:solidFill>
              <a:round/>
              <a:headEnd/>
              <a:tailEnd type="none" w="lg" len="lg"/>
            </a:ln>
          </p:spPr>
        </p:cxnSp>
        <p:cxnSp>
          <p:nvCxnSpPr>
            <p:cNvPr id="18481" name="Straight Connector 46"/>
            <p:cNvCxnSpPr>
              <a:cxnSpLocks noChangeShapeType="1"/>
            </p:cNvCxnSpPr>
            <p:nvPr/>
          </p:nvCxnSpPr>
          <p:spPr bwMode="auto">
            <a:xfrm rot="10800000" flipV="1">
              <a:off x="2267370" y="4743444"/>
              <a:ext cx="132743" cy="103186"/>
            </a:xfrm>
            <a:prstGeom prst="line">
              <a:avLst/>
            </a:prstGeom>
            <a:noFill/>
            <a:ln w="19050" algn="ctr">
              <a:solidFill>
                <a:schemeClr val="tx1"/>
              </a:solidFill>
              <a:round/>
              <a:headEnd/>
              <a:tailEnd type="none" w="lg" len="lg"/>
            </a:ln>
          </p:spPr>
        </p:cxnSp>
        <p:cxnSp>
          <p:nvCxnSpPr>
            <p:cNvPr id="18482" name="Straight Connector 47"/>
            <p:cNvCxnSpPr>
              <a:cxnSpLocks noChangeShapeType="1"/>
            </p:cNvCxnSpPr>
            <p:nvPr/>
          </p:nvCxnSpPr>
          <p:spPr bwMode="auto">
            <a:xfrm rot="10800000" flipV="1">
              <a:off x="2398842" y="4743444"/>
              <a:ext cx="132743" cy="103186"/>
            </a:xfrm>
            <a:prstGeom prst="line">
              <a:avLst/>
            </a:prstGeom>
            <a:noFill/>
            <a:ln w="19050" algn="ctr">
              <a:solidFill>
                <a:schemeClr val="tx1"/>
              </a:solidFill>
              <a:round/>
              <a:headEnd/>
              <a:tailEnd type="none" w="lg" len="lg"/>
            </a:ln>
          </p:spPr>
        </p:cxnSp>
        <p:cxnSp>
          <p:nvCxnSpPr>
            <p:cNvPr id="18483" name="Straight Connector 48"/>
            <p:cNvCxnSpPr>
              <a:cxnSpLocks noChangeShapeType="1"/>
            </p:cNvCxnSpPr>
            <p:nvPr/>
          </p:nvCxnSpPr>
          <p:spPr bwMode="auto">
            <a:xfrm rot="10800000" flipV="1">
              <a:off x="2530315" y="4743444"/>
              <a:ext cx="132743" cy="103186"/>
            </a:xfrm>
            <a:prstGeom prst="line">
              <a:avLst/>
            </a:prstGeom>
            <a:noFill/>
            <a:ln w="19050" algn="ctr">
              <a:solidFill>
                <a:schemeClr val="tx1"/>
              </a:solidFill>
              <a:round/>
              <a:headEnd/>
              <a:tailEnd type="none" w="lg" len="lg"/>
            </a:ln>
          </p:spPr>
        </p:cxnSp>
        <p:cxnSp>
          <p:nvCxnSpPr>
            <p:cNvPr id="18484" name="Straight Connector 49"/>
            <p:cNvCxnSpPr>
              <a:cxnSpLocks noChangeShapeType="1"/>
            </p:cNvCxnSpPr>
            <p:nvPr/>
          </p:nvCxnSpPr>
          <p:spPr bwMode="auto">
            <a:xfrm rot="10800000" flipV="1">
              <a:off x="2661787" y="4743444"/>
              <a:ext cx="132743" cy="103186"/>
            </a:xfrm>
            <a:prstGeom prst="line">
              <a:avLst/>
            </a:prstGeom>
            <a:noFill/>
            <a:ln w="19050" algn="ctr">
              <a:solidFill>
                <a:schemeClr val="tx1"/>
              </a:solidFill>
              <a:round/>
              <a:headEnd/>
              <a:tailEnd type="none" w="lg" len="lg"/>
            </a:ln>
          </p:spPr>
        </p:cxnSp>
      </p:grpSp>
      <p:cxnSp>
        <p:nvCxnSpPr>
          <p:cNvPr id="18467" name="Straight Connector 40"/>
          <p:cNvCxnSpPr>
            <a:cxnSpLocks noChangeShapeType="1"/>
          </p:cNvCxnSpPr>
          <p:nvPr/>
        </p:nvCxnSpPr>
        <p:spPr bwMode="auto">
          <a:xfrm>
            <a:off x="6199614" y="5177012"/>
            <a:ext cx="1123950" cy="0"/>
          </a:xfrm>
          <a:prstGeom prst="line">
            <a:avLst/>
          </a:prstGeom>
          <a:noFill/>
          <a:ln w="28575" algn="ctr">
            <a:solidFill>
              <a:schemeClr val="tx1"/>
            </a:solidFill>
            <a:round/>
            <a:headEnd/>
            <a:tailEnd type="none" w="lg" len="lg"/>
          </a:ln>
        </p:spPr>
      </p:cxnSp>
      <p:cxnSp>
        <p:nvCxnSpPr>
          <p:cNvPr id="18435" name="Straight Connector 9"/>
          <p:cNvCxnSpPr>
            <a:cxnSpLocks noChangeShapeType="1"/>
          </p:cNvCxnSpPr>
          <p:nvPr/>
        </p:nvCxnSpPr>
        <p:spPr bwMode="auto">
          <a:xfrm>
            <a:off x="2428875" y="4321859"/>
            <a:ext cx="4284159" cy="0"/>
          </a:xfrm>
          <a:prstGeom prst="line">
            <a:avLst/>
          </a:prstGeom>
          <a:noFill/>
          <a:ln w="9525" algn="ctr">
            <a:solidFill>
              <a:schemeClr val="tx1"/>
            </a:solidFill>
            <a:round/>
            <a:headEnd/>
            <a:tailEnd type="none" w="lg" len="lg"/>
          </a:ln>
        </p:spPr>
      </p:cxnSp>
      <p:sp>
        <p:nvSpPr>
          <p:cNvPr id="68" name="Isosceles Triangle 67"/>
          <p:cNvSpPr/>
          <p:nvPr/>
        </p:nvSpPr>
        <p:spPr bwMode="auto">
          <a:xfrm rot="5400000">
            <a:off x="2107497" y="4108940"/>
            <a:ext cx="466550" cy="419100"/>
          </a:xfrm>
          <a:prstGeom prst="triangle">
            <a:avLst/>
          </a:prstGeom>
          <a:solidFill>
            <a:schemeClr val="bg1"/>
          </a:solidFill>
          <a:ln w="952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70" name="Isosceles Triangle 69"/>
          <p:cNvSpPr/>
          <p:nvPr/>
        </p:nvSpPr>
        <p:spPr bwMode="auto">
          <a:xfrm rot="5400000">
            <a:off x="6527098" y="4112657"/>
            <a:ext cx="466550" cy="419100"/>
          </a:xfrm>
          <a:prstGeom prst="triangle">
            <a:avLst/>
          </a:prstGeom>
          <a:solidFill>
            <a:schemeClr val="bg1"/>
          </a:solidFill>
          <a:ln w="952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cxnSp>
        <p:nvCxnSpPr>
          <p:cNvPr id="85" name="Straight Arrow Connector 84"/>
          <p:cNvCxnSpPr/>
          <p:nvPr/>
        </p:nvCxnSpPr>
        <p:spPr bwMode="auto">
          <a:xfrm>
            <a:off x="2698596" y="4326673"/>
            <a:ext cx="0" cy="832625"/>
          </a:xfrm>
          <a:prstGeom prst="straightConnector1">
            <a:avLst/>
          </a:prstGeom>
          <a:solidFill>
            <a:schemeClr val="accent1"/>
          </a:solidFill>
          <a:ln w="12700" cap="flat" cmpd="sng" algn="ctr">
            <a:solidFill>
              <a:srgbClr val="0000FF"/>
            </a:solidFill>
            <a:prstDash val="solid"/>
            <a:round/>
            <a:headEnd type="triangle" w="med" len="med"/>
            <a:tailEnd type="triangle" w="med" len="med"/>
          </a:ln>
          <a:effectLst/>
        </p:spPr>
      </p:cxnSp>
      <p:sp>
        <p:nvSpPr>
          <p:cNvPr id="83" name="TextBox 152"/>
          <p:cNvSpPr txBox="1">
            <a:spLocks noChangeArrowheads="1"/>
          </p:cNvSpPr>
          <p:nvPr/>
        </p:nvSpPr>
        <p:spPr bwMode="auto">
          <a:xfrm>
            <a:off x="2532683" y="4592193"/>
            <a:ext cx="332142" cy="246221"/>
          </a:xfrm>
          <a:prstGeom prst="rect">
            <a:avLst/>
          </a:prstGeom>
          <a:solidFill>
            <a:schemeClr val="bg1"/>
          </a:solidFill>
          <a:ln w="9525">
            <a:noFill/>
            <a:miter lim="800000"/>
            <a:headEnd/>
            <a:tailEnd/>
          </a:ln>
        </p:spPr>
        <p:txBody>
          <a:bodyPr wrap="none">
            <a:spAutoFit/>
          </a:bodyPr>
          <a:lstStyle/>
          <a:p>
            <a:r>
              <a:rPr lang="en-US" sz="1000" i="1" dirty="0" smtClean="0">
                <a:solidFill>
                  <a:srgbClr val="0000FF"/>
                </a:solidFill>
                <a:latin typeface="Times New Roman" pitchFamily="18" charset="0"/>
                <a:cs typeface="Times New Roman" pitchFamily="18" charset="0"/>
              </a:rPr>
              <a:t>V</a:t>
            </a:r>
            <a:r>
              <a:rPr lang="en-US" sz="1000" i="1" baseline="-25000" dirty="0" smtClean="0">
                <a:solidFill>
                  <a:srgbClr val="0000FF"/>
                </a:solidFill>
                <a:latin typeface="Times New Roman" pitchFamily="18" charset="0"/>
                <a:cs typeface="Times New Roman" pitchFamily="18" charset="0"/>
              </a:rPr>
              <a:t>O</a:t>
            </a:r>
            <a:endParaRPr lang="en-US" sz="1000" i="1" baseline="-25000" dirty="0">
              <a:solidFill>
                <a:srgbClr val="0000FF"/>
              </a:solidFill>
              <a:latin typeface="Times New Roman" pitchFamily="18" charset="0"/>
              <a:cs typeface="Times New Roman" pitchFamily="18" charset="0"/>
            </a:endParaRPr>
          </a:p>
        </p:txBody>
      </p:sp>
      <p:cxnSp>
        <p:nvCxnSpPr>
          <p:cNvPr id="46" name="Straight Connector 45"/>
          <p:cNvCxnSpPr/>
          <p:nvPr/>
        </p:nvCxnSpPr>
        <p:spPr bwMode="auto">
          <a:xfrm>
            <a:off x="6031151" y="3856240"/>
            <a:ext cx="208228" cy="0"/>
          </a:xfrm>
          <a:prstGeom prst="line">
            <a:avLst/>
          </a:prstGeom>
          <a:solidFill>
            <a:schemeClr val="accent1"/>
          </a:solidFill>
          <a:ln w="19050" cap="flat" cmpd="sng" algn="ctr">
            <a:solidFill>
              <a:schemeClr val="tx1"/>
            </a:solidFill>
            <a:prstDash val="solid"/>
            <a:round/>
            <a:headEnd type="none" w="med" len="med"/>
            <a:tailEnd type="none" w="lg" len="lg"/>
          </a:ln>
          <a:effectLst/>
        </p:spPr>
      </p:cxnSp>
      <p:sp>
        <p:nvSpPr>
          <p:cNvPr id="48" name="Freeform 47"/>
          <p:cNvSpPr/>
          <p:nvPr/>
        </p:nvSpPr>
        <p:spPr bwMode="auto">
          <a:xfrm>
            <a:off x="6227495" y="3002079"/>
            <a:ext cx="1246493" cy="850850"/>
          </a:xfrm>
          <a:custGeom>
            <a:avLst/>
            <a:gdLst>
              <a:gd name="connsiteX0" fmla="*/ 0 w 522514"/>
              <a:gd name="connsiteY0" fmla="*/ 197757 h 410029"/>
              <a:gd name="connsiteX1" fmla="*/ 32657 w 522514"/>
              <a:gd name="connsiteY1" fmla="*/ 34471 h 410029"/>
              <a:gd name="connsiteX2" fmla="*/ 76200 w 522514"/>
              <a:gd name="connsiteY2" fmla="*/ 404586 h 410029"/>
              <a:gd name="connsiteX3" fmla="*/ 119743 w 522514"/>
              <a:gd name="connsiteY3" fmla="*/ 67128 h 410029"/>
              <a:gd name="connsiteX4" fmla="*/ 163286 w 522514"/>
              <a:gd name="connsiteY4" fmla="*/ 284843 h 410029"/>
              <a:gd name="connsiteX5" fmla="*/ 217714 w 522514"/>
              <a:gd name="connsiteY5" fmla="*/ 110671 h 410029"/>
              <a:gd name="connsiteX6" fmla="*/ 261257 w 522514"/>
              <a:gd name="connsiteY6" fmla="*/ 263071 h 410029"/>
              <a:gd name="connsiteX7" fmla="*/ 304800 w 522514"/>
              <a:gd name="connsiteY7" fmla="*/ 121557 h 410029"/>
              <a:gd name="connsiteX8" fmla="*/ 337457 w 522514"/>
              <a:gd name="connsiteY8" fmla="*/ 219528 h 410029"/>
              <a:gd name="connsiteX9" fmla="*/ 391886 w 522514"/>
              <a:gd name="connsiteY9" fmla="*/ 154214 h 410029"/>
              <a:gd name="connsiteX10" fmla="*/ 522514 w 522514"/>
              <a:gd name="connsiteY10" fmla="*/ 154214 h 410029"/>
              <a:gd name="connsiteX0" fmla="*/ 0 w 522514"/>
              <a:gd name="connsiteY0" fmla="*/ 197757 h 410029"/>
              <a:gd name="connsiteX1" fmla="*/ 32657 w 522514"/>
              <a:gd name="connsiteY1" fmla="*/ 34471 h 410029"/>
              <a:gd name="connsiteX2" fmla="*/ 76200 w 522514"/>
              <a:gd name="connsiteY2" fmla="*/ 404586 h 410029"/>
              <a:gd name="connsiteX3" fmla="*/ 119743 w 522514"/>
              <a:gd name="connsiteY3" fmla="*/ 67128 h 410029"/>
              <a:gd name="connsiteX4" fmla="*/ 167185 w 522514"/>
              <a:gd name="connsiteY4" fmla="*/ 354735 h 410029"/>
              <a:gd name="connsiteX5" fmla="*/ 217714 w 522514"/>
              <a:gd name="connsiteY5" fmla="*/ 110671 h 410029"/>
              <a:gd name="connsiteX6" fmla="*/ 261257 w 522514"/>
              <a:gd name="connsiteY6" fmla="*/ 263071 h 410029"/>
              <a:gd name="connsiteX7" fmla="*/ 304800 w 522514"/>
              <a:gd name="connsiteY7" fmla="*/ 121557 h 410029"/>
              <a:gd name="connsiteX8" fmla="*/ 337457 w 522514"/>
              <a:gd name="connsiteY8" fmla="*/ 219528 h 410029"/>
              <a:gd name="connsiteX9" fmla="*/ 391886 w 522514"/>
              <a:gd name="connsiteY9" fmla="*/ 154214 h 410029"/>
              <a:gd name="connsiteX10" fmla="*/ 522514 w 522514"/>
              <a:gd name="connsiteY10" fmla="*/ 154214 h 410029"/>
              <a:gd name="connsiteX0" fmla="*/ 0 w 522514"/>
              <a:gd name="connsiteY0" fmla="*/ 197757 h 410029"/>
              <a:gd name="connsiteX1" fmla="*/ 32657 w 522514"/>
              <a:gd name="connsiteY1" fmla="*/ 34471 h 410029"/>
              <a:gd name="connsiteX2" fmla="*/ 76200 w 522514"/>
              <a:gd name="connsiteY2" fmla="*/ 404586 h 410029"/>
              <a:gd name="connsiteX3" fmla="*/ 119743 w 522514"/>
              <a:gd name="connsiteY3" fmla="*/ 67128 h 410029"/>
              <a:gd name="connsiteX4" fmla="*/ 167185 w 522514"/>
              <a:gd name="connsiteY4" fmla="*/ 354735 h 410029"/>
              <a:gd name="connsiteX5" fmla="*/ 217714 w 522514"/>
              <a:gd name="connsiteY5" fmla="*/ 110671 h 410029"/>
              <a:gd name="connsiteX6" fmla="*/ 253458 w 522514"/>
              <a:gd name="connsiteY6" fmla="*/ 281709 h 410029"/>
              <a:gd name="connsiteX7" fmla="*/ 304800 w 522514"/>
              <a:gd name="connsiteY7" fmla="*/ 121557 h 410029"/>
              <a:gd name="connsiteX8" fmla="*/ 337457 w 522514"/>
              <a:gd name="connsiteY8" fmla="*/ 219528 h 410029"/>
              <a:gd name="connsiteX9" fmla="*/ 391886 w 522514"/>
              <a:gd name="connsiteY9" fmla="*/ 154214 h 410029"/>
              <a:gd name="connsiteX10" fmla="*/ 522514 w 522514"/>
              <a:gd name="connsiteY10" fmla="*/ 154214 h 410029"/>
              <a:gd name="connsiteX0" fmla="*/ 0 w 522514"/>
              <a:gd name="connsiteY0" fmla="*/ 197757 h 410029"/>
              <a:gd name="connsiteX1" fmla="*/ 32657 w 522514"/>
              <a:gd name="connsiteY1" fmla="*/ 34471 h 410029"/>
              <a:gd name="connsiteX2" fmla="*/ 76200 w 522514"/>
              <a:gd name="connsiteY2" fmla="*/ 404586 h 410029"/>
              <a:gd name="connsiteX3" fmla="*/ 119743 w 522514"/>
              <a:gd name="connsiteY3" fmla="*/ 67128 h 410029"/>
              <a:gd name="connsiteX4" fmla="*/ 167185 w 522514"/>
              <a:gd name="connsiteY4" fmla="*/ 354735 h 410029"/>
              <a:gd name="connsiteX5" fmla="*/ 217714 w 522514"/>
              <a:gd name="connsiteY5" fmla="*/ 110671 h 410029"/>
              <a:gd name="connsiteX6" fmla="*/ 269056 w 522514"/>
              <a:gd name="connsiteY6" fmla="*/ 295687 h 410029"/>
              <a:gd name="connsiteX7" fmla="*/ 304800 w 522514"/>
              <a:gd name="connsiteY7" fmla="*/ 121557 h 410029"/>
              <a:gd name="connsiteX8" fmla="*/ 337457 w 522514"/>
              <a:gd name="connsiteY8" fmla="*/ 219528 h 410029"/>
              <a:gd name="connsiteX9" fmla="*/ 391886 w 522514"/>
              <a:gd name="connsiteY9" fmla="*/ 154214 h 410029"/>
              <a:gd name="connsiteX10" fmla="*/ 522514 w 522514"/>
              <a:gd name="connsiteY10" fmla="*/ 154214 h 410029"/>
              <a:gd name="connsiteX0" fmla="*/ 0 w 522514"/>
              <a:gd name="connsiteY0" fmla="*/ 197757 h 410029"/>
              <a:gd name="connsiteX1" fmla="*/ 32657 w 522514"/>
              <a:gd name="connsiteY1" fmla="*/ 34471 h 410029"/>
              <a:gd name="connsiteX2" fmla="*/ 76200 w 522514"/>
              <a:gd name="connsiteY2" fmla="*/ 404586 h 410029"/>
              <a:gd name="connsiteX3" fmla="*/ 119743 w 522514"/>
              <a:gd name="connsiteY3" fmla="*/ 67128 h 410029"/>
              <a:gd name="connsiteX4" fmla="*/ 167185 w 522514"/>
              <a:gd name="connsiteY4" fmla="*/ 354735 h 410029"/>
              <a:gd name="connsiteX5" fmla="*/ 217714 w 522514"/>
              <a:gd name="connsiteY5" fmla="*/ 110671 h 410029"/>
              <a:gd name="connsiteX6" fmla="*/ 269056 w 522514"/>
              <a:gd name="connsiteY6" fmla="*/ 295687 h 410029"/>
              <a:gd name="connsiteX7" fmla="*/ 304800 w 522514"/>
              <a:gd name="connsiteY7" fmla="*/ 121557 h 410029"/>
              <a:gd name="connsiteX8" fmla="*/ 341356 w 522514"/>
              <a:gd name="connsiteY8" fmla="*/ 270782 h 410029"/>
              <a:gd name="connsiteX9" fmla="*/ 391886 w 522514"/>
              <a:gd name="connsiteY9" fmla="*/ 154214 h 410029"/>
              <a:gd name="connsiteX10" fmla="*/ 522514 w 522514"/>
              <a:gd name="connsiteY10" fmla="*/ 154214 h 410029"/>
              <a:gd name="connsiteX0" fmla="*/ 0 w 520463"/>
              <a:gd name="connsiteY0" fmla="*/ 258154 h 397950"/>
              <a:gd name="connsiteX1" fmla="*/ 30606 w 520463"/>
              <a:gd name="connsiteY1" fmla="*/ 22392 h 397950"/>
              <a:gd name="connsiteX2" fmla="*/ 74149 w 520463"/>
              <a:gd name="connsiteY2" fmla="*/ 392507 h 397950"/>
              <a:gd name="connsiteX3" fmla="*/ 117692 w 520463"/>
              <a:gd name="connsiteY3" fmla="*/ 55049 h 397950"/>
              <a:gd name="connsiteX4" fmla="*/ 165134 w 520463"/>
              <a:gd name="connsiteY4" fmla="*/ 342656 h 397950"/>
              <a:gd name="connsiteX5" fmla="*/ 215663 w 520463"/>
              <a:gd name="connsiteY5" fmla="*/ 98592 h 397950"/>
              <a:gd name="connsiteX6" fmla="*/ 267005 w 520463"/>
              <a:gd name="connsiteY6" fmla="*/ 283608 h 397950"/>
              <a:gd name="connsiteX7" fmla="*/ 302749 w 520463"/>
              <a:gd name="connsiteY7" fmla="*/ 109478 h 397950"/>
              <a:gd name="connsiteX8" fmla="*/ 339305 w 520463"/>
              <a:gd name="connsiteY8" fmla="*/ 258703 h 397950"/>
              <a:gd name="connsiteX9" fmla="*/ 389835 w 520463"/>
              <a:gd name="connsiteY9" fmla="*/ 142135 h 397950"/>
              <a:gd name="connsiteX10" fmla="*/ 520463 w 520463"/>
              <a:gd name="connsiteY10" fmla="*/ 142135 h 397950"/>
              <a:gd name="connsiteX0" fmla="*/ 0 w 536873"/>
              <a:gd name="connsiteY0" fmla="*/ 479561 h 479561"/>
              <a:gd name="connsiteX1" fmla="*/ 47016 w 536873"/>
              <a:gd name="connsiteY1" fmla="*/ 15635 h 479561"/>
              <a:gd name="connsiteX2" fmla="*/ 90559 w 536873"/>
              <a:gd name="connsiteY2" fmla="*/ 385750 h 479561"/>
              <a:gd name="connsiteX3" fmla="*/ 134102 w 536873"/>
              <a:gd name="connsiteY3" fmla="*/ 48292 h 479561"/>
              <a:gd name="connsiteX4" fmla="*/ 181544 w 536873"/>
              <a:gd name="connsiteY4" fmla="*/ 335899 h 479561"/>
              <a:gd name="connsiteX5" fmla="*/ 232073 w 536873"/>
              <a:gd name="connsiteY5" fmla="*/ 91835 h 479561"/>
              <a:gd name="connsiteX6" fmla="*/ 283415 w 536873"/>
              <a:gd name="connsiteY6" fmla="*/ 276851 h 479561"/>
              <a:gd name="connsiteX7" fmla="*/ 319159 w 536873"/>
              <a:gd name="connsiteY7" fmla="*/ 102721 h 479561"/>
              <a:gd name="connsiteX8" fmla="*/ 355715 w 536873"/>
              <a:gd name="connsiteY8" fmla="*/ 251946 h 479561"/>
              <a:gd name="connsiteX9" fmla="*/ 406245 w 536873"/>
              <a:gd name="connsiteY9" fmla="*/ 135378 h 479561"/>
              <a:gd name="connsiteX10" fmla="*/ 536873 w 536873"/>
              <a:gd name="connsiteY10" fmla="*/ 135378 h 47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6873" h="479561">
                <a:moveTo>
                  <a:pt x="0" y="479561"/>
                </a:moveTo>
                <a:cubicBezTo>
                  <a:pt x="9978" y="380682"/>
                  <a:pt x="31923" y="31270"/>
                  <a:pt x="47016" y="15635"/>
                </a:cubicBezTo>
                <a:cubicBezTo>
                  <a:pt x="62109" y="0"/>
                  <a:pt x="76045" y="380307"/>
                  <a:pt x="90559" y="385750"/>
                </a:cubicBezTo>
                <a:cubicBezTo>
                  <a:pt x="105073" y="391193"/>
                  <a:pt x="118938" y="56600"/>
                  <a:pt x="134102" y="48292"/>
                </a:cubicBezTo>
                <a:cubicBezTo>
                  <a:pt x="149266" y="39984"/>
                  <a:pt x="165216" y="328642"/>
                  <a:pt x="181544" y="335899"/>
                </a:cubicBezTo>
                <a:cubicBezTo>
                  <a:pt x="197873" y="343156"/>
                  <a:pt x="215095" y="101676"/>
                  <a:pt x="232073" y="91835"/>
                </a:cubicBezTo>
                <a:cubicBezTo>
                  <a:pt x="249052" y="81994"/>
                  <a:pt x="268901" y="275037"/>
                  <a:pt x="283415" y="276851"/>
                </a:cubicBezTo>
                <a:cubicBezTo>
                  <a:pt x="297929" y="278665"/>
                  <a:pt x="307109" y="106872"/>
                  <a:pt x="319159" y="102721"/>
                </a:cubicBezTo>
                <a:cubicBezTo>
                  <a:pt x="331209" y="98570"/>
                  <a:pt x="341201" y="246503"/>
                  <a:pt x="355715" y="251946"/>
                </a:cubicBezTo>
                <a:cubicBezTo>
                  <a:pt x="370229" y="257389"/>
                  <a:pt x="376052" y="154806"/>
                  <a:pt x="406245" y="135378"/>
                </a:cubicBezTo>
                <a:cubicBezTo>
                  <a:pt x="436438" y="115950"/>
                  <a:pt x="486980" y="129935"/>
                  <a:pt x="536873" y="135378"/>
                </a:cubicBezTo>
              </a:path>
            </a:pathLst>
          </a:custGeom>
          <a:noFill/>
          <a:ln w="19050" cap="flat" cmpd="sng" algn="ctr">
            <a:solidFill>
              <a:schemeClr val="tx1"/>
            </a:solidFill>
            <a:prstDash val="solid"/>
            <a:round/>
            <a:headEnd type="none" w="med" len="med"/>
            <a:tailEnd type="none" w="lg" len="lg"/>
          </a:ln>
          <a:effectLst/>
        </p:spPr>
        <p:txBody>
          <a:bodyPr rtlCol="0" anchor="ctr"/>
          <a:lstStyle/>
          <a:p>
            <a:pPr algn="ctr"/>
            <a:endParaRPr lang="en-US"/>
          </a:p>
        </p:txBody>
      </p:sp>
      <p:sp>
        <p:nvSpPr>
          <p:cNvPr id="49" name="TextBox 48"/>
          <p:cNvSpPr txBox="1"/>
          <p:nvPr/>
        </p:nvSpPr>
        <p:spPr>
          <a:xfrm>
            <a:off x="6212822" y="4350303"/>
            <a:ext cx="418435" cy="307777"/>
          </a:xfrm>
          <a:prstGeom prst="rect">
            <a:avLst/>
          </a:prstGeom>
          <a:noFill/>
        </p:spPr>
        <p:txBody>
          <a:bodyPr wrap="square" rtlCol="0">
            <a:spAutoFit/>
          </a:bodyPr>
          <a:lstStyle/>
          <a:p>
            <a:r>
              <a:rPr lang="en-US" sz="1400" i="1" dirty="0" smtClean="0">
                <a:solidFill>
                  <a:srgbClr val="0000FF"/>
                </a:solidFill>
                <a:latin typeface="Times New Roman" pitchFamily="18" charset="0"/>
                <a:cs typeface="Times New Roman" pitchFamily="18" charset="0"/>
              </a:rPr>
              <a:t>V</a:t>
            </a:r>
            <a:r>
              <a:rPr lang="en-US" sz="1400" i="1" baseline="-25000" dirty="0" smtClean="0">
                <a:solidFill>
                  <a:srgbClr val="0000FF"/>
                </a:solidFill>
                <a:latin typeface="Times New Roman" pitchFamily="18" charset="0"/>
                <a:cs typeface="Times New Roman" pitchFamily="18" charset="0"/>
              </a:rPr>
              <a:t>I</a:t>
            </a:r>
            <a:endParaRPr lang="en-US" sz="1400" i="1" baseline="-25000" dirty="0">
              <a:solidFill>
                <a:srgbClr val="0000FF"/>
              </a:solidFill>
              <a:latin typeface="Times New Roman" pitchFamily="18" charset="0"/>
              <a:cs typeface="Times New Roman" pitchFamily="18" charset="0"/>
            </a:endParaRPr>
          </a:p>
        </p:txBody>
      </p:sp>
      <p:cxnSp>
        <p:nvCxnSpPr>
          <p:cNvPr id="50" name="Straight Arrow Connector 49"/>
          <p:cNvCxnSpPr/>
          <p:nvPr/>
        </p:nvCxnSpPr>
        <p:spPr bwMode="auto">
          <a:xfrm flipH="1" flipV="1">
            <a:off x="6356195" y="3902927"/>
            <a:ext cx="29736" cy="468351"/>
          </a:xfrm>
          <a:prstGeom prst="straightConnector1">
            <a:avLst/>
          </a:prstGeom>
          <a:solidFill>
            <a:schemeClr val="accent1"/>
          </a:solidFill>
          <a:ln w="12700" cap="flat" cmpd="sng" algn="ctr">
            <a:solidFill>
              <a:srgbClr val="0000FF"/>
            </a:solidFill>
            <a:prstDash val="solid"/>
            <a:round/>
            <a:headEnd type="none" w="med" len="med"/>
            <a:tailEnd type="triangle" w="med" len="med"/>
          </a:ln>
          <a:effectLst/>
        </p:spPr>
      </p:cxnSp>
      <p:sp>
        <p:nvSpPr>
          <p:cNvPr id="33" name="TextBox 32"/>
          <p:cNvSpPr txBox="1"/>
          <p:nvPr/>
        </p:nvSpPr>
        <p:spPr>
          <a:xfrm>
            <a:off x="6772508" y="3642731"/>
            <a:ext cx="1300976" cy="400110"/>
          </a:xfrm>
          <a:prstGeom prst="rect">
            <a:avLst/>
          </a:prstGeom>
          <a:noFill/>
        </p:spPr>
        <p:txBody>
          <a:bodyPr wrap="square" rtlCol="0">
            <a:spAutoFit/>
          </a:bodyPr>
          <a:lstStyle/>
          <a:p>
            <a:r>
              <a:rPr lang="en-US" sz="1000" dirty="0" smtClean="0">
                <a:solidFill>
                  <a:srgbClr val="FF0000"/>
                </a:solidFill>
              </a:rPr>
              <a:t>POSSIBLE FALSE TRANSITIONS</a:t>
            </a:r>
            <a:endParaRPr lang="en-US" sz="1000" dirty="0">
              <a:solidFill>
                <a:srgbClr val="FF0000"/>
              </a:solidFill>
            </a:endParaRPr>
          </a:p>
        </p:txBody>
      </p:sp>
      <p:cxnSp>
        <p:nvCxnSpPr>
          <p:cNvPr id="35" name="Straight Arrow Connector 34"/>
          <p:cNvCxnSpPr/>
          <p:nvPr/>
        </p:nvCxnSpPr>
        <p:spPr bwMode="auto">
          <a:xfrm flipH="1" flipV="1">
            <a:off x="6487120" y="3728656"/>
            <a:ext cx="292822" cy="77627"/>
          </a:xfrm>
          <a:prstGeom prst="straightConnector1">
            <a:avLst/>
          </a:prstGeom>
          <a:solidFill>
            <a:schemeClr val="accent1"/>
          </a:solidFill>
          <a:ln w="12700" cap="flat" cmpd="sng" algn="ctr">
            <a:solidFill>
              <a:srgbClr val="FF0000"/>
            </a:solidFill>
            <a:prstDash val="solid"/>
            <a:round/>
            <a:headEnd type="none" w="med" len="med"/>
            <a:tailEnd type="triangle" w="med" len="med"/>
          </a:ln>
          <a:effectLst/>
        </p:spPr>
      </p:cxnSp>
      <p:cxnSp>
        <p:nvCxnSpPr>
          <p:cNvPr id="39" name="Straight Arrow Connector 38"/>
          <p:cNvCxnSpPr/>
          <p:nvPr/>
        </p:nvCxnSpPr>
        <p:spPr bwMode="auto">
          <a:xfrm flipH="1" flipV="1">
            <a:off x="6705600" y="3627863"/>
            <a:ext cx="118946" cy="89210"/>
          </a:xfrm>
          <a:prstGeom prst="straightConnector1">
            <a:avLst/>
          </a:prstGeom>
          <a:solidFill>
            <a:schemeClr val="accent1"/>
          </a:solidFill>
          <a:ln w="12700" cap="flat" cmpd="sng" algn="ctr">
            <a:solidFill>
              <a:srgbClr val="FF0000"/>
            </a:solidFill>
            <a:prstDash val="solid"/>
            <a:round/>
            <a:headEnd type="none" w="med" len="med"/>
            <a:tailEnd type="triangle" w="med" len="med"/>
          </a:ln>
          <a:effectLst/>
        </p:spPr>
      </p:cxnSp>
      <p:sp>
        <p:nvSpPr>
          <p:cNvPr id="30" name="TextBox 29"/>
          <p:cNvSpPr txBox="1"/>
          <p:nvPr/>
        </p:nvSpPr>
        <p:spPr>
          <a:xfrm>
            <a:off x="4039635" y="4545763"/>
            <a:ext cx="1821488" cy="577081"/>
          </a:xfrm>
          <a:prstGeom prst="rect">
            <a:avLst/>
          </a:prstGeom>
          <a:noFill/>
        </p:spPr>
        <p:txBody>
          <a:bodyPr wrap="square" rtlCol="0">
            <a:spAutoFit/>
          </a:bodyPr>
          <a:lstStyle/>
          <a:p>
            <a:pPr algn="r"/>
            <a:r>
              <a:rPr lang="en-US" sz="1050" dirty="0" smtClean="0">
                <a:solidFill>
                  <a:srgbClr val="FF0000"/>
                </a:solidFill>
              </a:rPr>
              <a:t>GROUND BOUNCE CAN PRODUCE DISTORTION ON AC WAVEFORMS</a:t>
            </a:r>
            <a:endParaRPr lang="en-US" sz="1050" dirty="0">
              <a:solidFill>
                <a:srgbClr val="FF0000"/>
              </a:solidFill>
            </a:endParaRPr>
          </a:p>
        </p:txBody>
      </p:sp>
      <p:sp>
        <p:nvSpPr>
          <p:cNvPr id="36" name="Left Brace 35"/>
          <p:cNvSpPr/>
          <p:nvPr/>
        </p:nvSpPr>
        <p:spPr bwMode="auto">
          <a:xfrm>
            <a:off x="5880410" y="4713249"/>
            <a:ext cx="230458" cy="446048"/>
          </a:xfrm>
          <a:prstGeom prst="leftBrace">
            <a:avLst>
              <a:gd name="adj1" fmla="val 8333"/>
              <a:gd name="adj2" fmla="val 24243"/>
            </a:avLst>
          </a:prstGeom>
          <a:noFill/>
          <a:ln w="12700" cap="flat" cmpd="sng" algn="ctr">
            <a:solidFill>
              <a:srgbClr val="FF0000"/>
            </a:solidFill>
            <a:prstDash val="solid"/>
            <a:round/>
            <a:headEnd type="none" w="med" len="med"/>
            <a:tailEnd type="none" w="lg" len="lg"/>
          </a:ln>
          <a:effectLst/>
        </p:spPr>
        <p:txBody>
          <a:bodyPr rtlCol="0" anchor="ctr"/>
          <a:lstStyle/>
          <a:p>
            <a:pPr algn="ctr"/>
            <a:endParaRPr lang="en-US"/>
          </a:p>
        </p:txBody>
      </p:sp>
      <p:cxnSp>
        <p:nvCxnSpPr>
          <p:cNvPr id="32" name="Straight Arrow Connector 31"/>
          <p:cNvCxnSpPr/>
          <p:nvPr/>
        </p:nvCxnSpPr>
        <p:spPr bwMode="auto">
          <a:xfrm flipV="1">
            <a:off x="5583044" y="3944768"/>
            <a:ext cx="462576" cy="575193"/>
          </a:xfrm>
          <a:prstGeom prst="straightConnector1">
            <a:avLst/>
          </a:prstGeom>
          <a:solidFill>
            <a:schemeClr val="accent1"/>
          </a:solidFill>
          <a:ln w="12700" cap="flat" cmpd="sng" algn="ctr">
            <a:solidFill>
              <a:srgbClr val="FF0000"/>
            </a:solidFill>
            <a:prstDash val="solid"/>
            <a:round/>
            <a:headEnd type="none" w="med" len="med"/>
            <a:tailEnd type="triangl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accel="50000" decel="50000" autoRev="1" fill="hold" nodeType="clickEffect">
                                  <p:stCondLst>
                                    <p:cond delay="0"/>
                                  </p:stCondLst>
                                  <p:childTnLst>
                                    <p:animMotion origin="layout" path="M -0.00278 -0.00139 L -0.00278 -0.0664 " pathEditMode="relative" ptsTypes="AA">
                                      <p:cBhvr>
                                        <p:cTn id="6" dur="500" fill="hold"/>
                                        <p:tgtEl>
                                          <p:spTgt spid="1846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5" name="Straight Connector 9"/>
          <p:cNvCxnSpPr>
            <a:cxnSpLocks noChangeShapeType="1"/>
          </p:cNvCxnSpPr>
          <p:nvPr/>
        </p:nvCxnSpPr>
        <p:spPr bwMode="auto">
          <a:xfrm>
            <a:off x="2428875" y="4626653"/>
            <a:ext cx="4106863" cy="0"/>
          </a:xfrm>
          <a:prstGeom prst="line">
            <a:avLst/>
          </a:prstGeom>
          <a:noFill/>
          <a:ln w="9525" algn="ctr">
            <a:solidFill>
              <a:schemeClr val="tx1"/>
            </a:solidFill>
            <a:round/>
            <a:headEnd/>
            <a:tailEnd type="none" w="lg" len="lg"/>
          </a:ln>
        </p:spPr>
      </p:cxnSp>
      <p:cxnSp>
        <p:nvCxnSpPr>
          <p:cNvPr id="18436" name="Straight Connector 8"/>
          <p:cNvCxnSpPr>
            <a:cxnSpLocks noChangeShapeType="1"/>
          </p:cNvCxnSpPr>
          <p:nvPr/>
        </p:nvCxnSpPr>
        <p:spPr bwMode="auto">
          <a:xfrm>
            <a:off x="2706688" y="4474253"/>
            <a:ext cx="3865562" cy="0"/>
          </a:xfrm>
          <a:prstGeom prst="line">
            <a:avLst/>
          </a:prstGeom>
          <a:noFill/>
          <a:ln w="9525" algn="ctr">
            <a:solidFill>
              <a:schemeClr val="tx1"/>
            </a:solidFill>
            <a:round/>
            <a:headEnd/>
            <a:tailEnd type="none" w="lg" len="lg"/>
          </a:ln>
        </p:spPr>
      </p:cxnSp>
      <p:cxnSp>
        <p:nvCxnSpPr>
          <p:cNvPr id="18437" name="Straight Connector 10"/>
          <p:cNvCxnSpPr>
            <a:cxnSpLocks noChangeShapeType="1"/>
          </p:cNvCxnSpPr>
          <p:nvPr/>
        </p:nvCxnSpPr>
        <p:spPr bwMode="auto">
          <a:xfrm>
            <a:off x="2700338" y="4779053"/>
            <a:ext cx="3835400" cy="0"/>
          </a:xfrm>
          <a:prstGeom prst="line">
            <a:avLst/>
          </a:prstGeom>
          <a:noFill/>
          <a:ln w="9525" algn="ctr">
            <a:solidFill>
              <a:schemeClr val="tx1"/>
            </a:solidFill>
            <a:round/>
            <a:headEnd/>
            <a:tailEnd type="none" w="lg" len="lg"/>
          </a:ln>
        </p:spPr>
      </p:cxnSp>
      <p:cxnSp>
        <p:nvCxnSpPr>
          <p:cNvPr id="18438" name="Straight Connector 11"/>
          <p:cNvCxnSpPr>
            <a:cxnSpLocks noChangeShapeType="1"/>
          </p:cNvCxnSpPr>
          <p:nvPr/>
        </p:nvCxnSpPr>
        <p:spPr bwMode="auto">
          <a:xfrm>
            <a:off x="2693988" y="4931453"/>
            <a:ext cx="3857625" cy="0"/>
          </a:xfrm>
          <a:prstGeom prst="line">
            <a:avLst/>
          </a:prstGeom>
          <a:noFill/>
          <a:ln w="9525" algn="ctr">
            <a:solidFill>
              <a:schemeClr val="tx1"/>
            </a:solidFill>
            <a:round/>
            <a:headEnd/>
            <a:tailEnd type="none" w="lg" len="lg"/>
          </a:ln>
        </p:spPr>
      </p:cxnSp>
      <p:sp>
        <p:nvSpPr>
          <p:cNvPr id="18439" name="Rectangle 3"/>
          <p:cNvSpPr>
            <a:spLocks noChangeArrowheads="1"/>
          </p:cNvSpPr>
          <p:nvPr/>
        </p:nvSpPr>
        <p:spPr bwMode="auto">
          <a:xfrm>
            <a:off x="1863725" y="4024990"/>
            <a:ext cx="838200" cy="1143000"/>
          </a:xfrm>
          <a:prstGeom prst="rect">
            <a:avLst/>
          </a:prstGeom>
          <a:solidFill>
            <a:schemeClr val="bg1"/>
          </a:solidFill>
          <a:ln w="12700" algn="ctr">
            <a:solidFill>
              <a:schemeClr val="tx1"/>
            </a:solidFill>
            <a:round/>
            <a:headEnd/>
            <a:tailEnd type="triangle" w="lg" len="lg"/>
          </a:ln>
        </p:spPr>
        <p:txBody>
          <a:bodyPr/>
          <a:lstStyle/>
          <a:p>
            <a:endParaRPr lang="en-US"/>
          </a:p>
        </p:txBody>
      </p:sp>
      <p:sp>
        <p:nvSpPr>
          <p:cNvPr id="18440" name="Rectangle 2"/>
          <p:cNvSpPr>
            <a:spLocks noGrp="1" noChangeArrowheads="1"/>
          </p:cNvSpPr>
          <p:nvPr>
            <p:ph type="title"/>
          </p:nvPr>
        </p:nvSpPr>
        <p:spPr/>
        <p:txBody>
          <a:bodyPr/>
          <a:lstStyle/>
          <a:p>
            <a:r>
              <a:rPr lang="en-US" dirty="0" smtClean="0"/>
              <a:t>Ground Bounce (cont.)</a:t>
            </a:r>
          </a:p>
        </p:txBody>
      </p:sp>
      <p:sp>
        <p:nvSpPr>
          <p:cNvPr id="18441" name="Rectangle 3"/>
          <p:cNvSpPr>
            <a:spLocks noGrp="1" noChangeArrowheads="1"/>
          </p:cNvSpPr>
          <p:nvPr>
            <p:ph type="body" idx="1"/>
          </p:nvPr>
        </p:nvSpPr>
        <p:spPr>
          <a:xfrm>
            <a:off x="157163" y="1066800"/>
            <a:ext cx="8796337" cy="2456985"/>
          </a:xfrm>
        </p:spPr>
        <p:txBody>
          <a:bodyPr/>
          <a:lstStyle/>
          <a:p>
            <a:r>
              <a:rPr lang="en-US" sz="1600" dirty="0" smtClean="0"/>
              <a:t>Relying on “ground” as return current path allows currents to flow in large loops</a:t>
            </a:r>
          </a:p>
          <a:p>
            <a:pPr lvl="1"/>
            <a:r>
              <a:rPr lang="en-US" sz="1600" dirty="0" smtClean="0"/>
              <a:t>Current creates a magnetic field that can couple into neighboring circuitry</a:t>
            </a:r>
          </a:p>
          <a:p>
            <a:pPr lvl="1"/>
            <a:r>
              <a:rPr lang="en-US" sz="1600" dirty="0" smtClean="0"/>
              <a:t>Common mode voltages can be induced from magnetic fields originating from neighboring circuitry (or from itself)</a:t>
            </a:r>
          </a:p>
        </p:txBody>
      </p:sp>
      <p:sp>
        <p:nvSpPr>
          <p:cNvPr id="18442" name="Rectangle 4"/>
          <p:cNvSpPr>
            <a:spLocks noChangeArrowheads="1"/>
          </p:cNvSpPr>
          <p:nvPr/>
        </p:nvSpPr>
        <p:spPr bwMode="auto">
          <a:xfrm>
            <a:off x="6389688" y="4017053"/>
            <a:ext cx="838200" cy="1143000"/>
          </a:xfrm>
          <a:prstGeom prst="rect">
            <a:avLst/>
          </a:prstGeom>
          <a:solidFill>
            <a:schemeClr val="bg1"/>
          </a:solidFill>
          <a:ln w="12700" algn="ctr">
            <a:solidFill>
              <a:schemeClr val="tx1"/>
            </a:solidFill>
            <a:round/>
            <a:headEnd/>
            <a:tailEnd type="triangle" w="lg" len="lg"/>
          </a:ln>
        </p:spPr>
        <p:txBody>
          <a:bodyPr/>
          <a:lstStyle/>
          <a:p>
            <a:endParaRPr lang="en-US"/>
          </a:p>
        </p:txBody>
      </p:sp>
      <p:cxnSp>
        <p:nvCxnSpPr>
          <p:cNvPr id="18443" name="Straight Connector 6"/>
          <p:cNvCxnSpPr>
            <a:cxnSpLocks noChangeShapeType="1"/>
          </p:cNvCxnSpPr>
          <p:nvPr/>
        </p:nvCxnSpPr>
        <p:spPr bwMode="auto">
          <a:xfrm flipV="1">
            <a:off x="2693988" y="4167865"/>
            <a:ext cx="3686175" cy="1588"/>
          </a:xfrm>
          <a:prstGeom prst="line">
            <a:avLst/>
          </a:prstGeom>
          <a:noFill/>
          <a:ln w="9525" algn="ctr">
            <a:solidFill>
              <a:schemeClr val="tx1"/>
            </a:solidFill>
            <a:round/>
            <a:headEnd/>
            <a:tailEnd type="none" w="lg" len="lg"/>
          </a:ln>
        </p:spPr>
      </p:cxnSp>
      <p:cxnSp>
        <p:nvCxnSpPr>
          <p:cNvPr id="18444" name="Straight Connector 7"/>
          <p:cNvCxnSpPr>
            <a:cxnSpLocks noChangeShapeType="1"/>
          </p:cNvCxnSpPr>
          <p:nvPr/>
        </p:nvCxnSpPr>
        <p:spPr bwMode="auto">
          <a:xfrm>
            <a:off x="2693988" y="4321853"/>
            <a:ext cx="3686175" cy="0"/>
          </a:xfrm>
          <a:prstGeom prst="line">
            <a:avLst/>
          </a:prstGeom>
          <a:noFill/>
          <a:ln w="9525" algn="ctr">
            <a:solidFill>
              <a:schemeClr val="tx1"/>
            </a:solidFill>
            <a:round/>
            <a:headEnd/>
            <a:tailEnd type="none" w="lg" len="lg"/>
          </a:ln>
        </p:spPr>
      </p:cxnSp>
      <p:sp>
        <p:nvSpPr>
          <p:cNvPr id="18445" name="TextBox 12"/>
          <p:cNvSpPr txBox="1">
            <a:spLocks noChangeArrowheads="1"/>
          </p:cNvSpPr>
          <p:nvPr/>
        </p:nvSpPr>
        <p:spPr bwMode="auto">
          <a:xfrm>
            <a:off x="4191000" y="4017053"/>
            <a:ext cx="658813" cy="215900"/>
          </a:xfrm>
          <a:prstGeom prst="rect">
            <a:avLst/>
          </a:prstGeom>
          <a:noFill/>
          <a:ln w="9525">
            <a:noFill/>
            <a:miter lim="800000"/>
            <a:headEnd/>
            <a:tailEnd/>
          </a:ln>
        </p:spPr>
        <p:txBody>
          <a:bodyPr wrap="none">
            <a:spAutoFit/>
          </a:bodyPr>
          <a:lstStyle/>
          <a:p>
            <a:r>
              <a:rPr lang="en-US" sz="800"/>
              <a:t>SIGNAL 1</a:t>
            </a:r>
          </a:p>
        </p:txBody>
      </p:sp>
      <p:sp>
        <p:nvSpPr>
          <p:cNvPr id="18446" name="TextBox 13"/>
          <p:cNvSpPr txBox="1">
            <a:spLocks noChangeArrowheads="1"/>
          </p:cNvSpPr>
          <p:nvPr/>
        </p:nvSpPr>
        <p:spPr bwMode="auto">
          <a:xfrm>
            <a:off x="4191000" y="4169453"/>
            <a:ext cx="658813" cy="215900"/>
          </a:xfrm>
          <a:prstGeom prst="rect">
            <a:avLst/>
          </a:prstGeom>
          <a:noFill/>
          <a:ln w="9525">
            <a:noFill/>
            <a:miter lim="800000"/>
            <a:headEnd/>
            <a:tailEnd/>
          </a:ln>
        </p:spPr>
        <p:txBody>
          <a:bodyPr wrap="none">
            <a:spAutoFit/>
          </a:bodyPr>
          <a:lstStyle/>
          <a:p>
            <a:r>
              <a:rPr lang="en-US" sz="800"/>
              <a:t>SIGNAL 2</a:t>
            </a:r>
          </a:p>
        </p:txBody>
      </p:sp>
      <p:sp>
        <p:nvSpPr>
          <p:cNvPr id="18447" name="TextBox 14"/>
          <p:cNvSpPr txBox="1">
            <a:spLocks noChangeArrowheads="1"/>
          </p:cNvSpPr>
          <p:nvPr/>
        </p:nvSpPr>
        <p:spPr bwMode="auto">
          <a:xfrm>
            <a:off x="4191000" y="4321853"/>
            <a:ext cx="658813" cy="215900"/>
          </a:xfrm>
          <a:prstGeom prst="rect">
            <a:avLst/>
          </a:prstGeom>
          <a:noFill/>
          <a:ln w="9525">
            <a:noFill/>
            <a:miter lim="800000"/>
            <a:headEnd/>
            <a:tailEnd/>
          </a:ln>
        </p:spPr>
        <p:txBody>
          <a:bodyPr wrap="none">
            <a:spAutoFit/>
          </a:bodyPr>
          <a:lstStyle/>
          <a:p>
            <a:r>
              <a:rPr lang="en-US" sz="800"/>
              <a:t>SIGNAL 3</a:t>
            </a:r>
          </a:p>
        </p:txBody>
      </p:sp>
      <p:sp>
        <p:nvSpPr>
          <p:cNvPr id="18448" name="TextBox 15"/>
          <p:cNvSpPr txBox="1">
            <a:spLocks noChangeArrowheads="1"/>
          </p:cNvSpPr>
          <p:nvPr/>
        </p:nvSpPr>
        <p:spPr bwMode="auto">
          <a:xfrm>
            <a:off x="4191000" y="4474253"/>
            <a:ext cx="658813" cy="215900"/>
          </a:xfrm>
          <a:prstGeom prst="rect">
            <a:avLst/>
          </a:prstGeom>
          <a:noFill/>
          <a:ln w="9525">
            <a:noFill/>
            <a:miter lim="800000"/>
            <a:headEnd/>
            <a:tailEnd/>
          </a:ln>
        </p:spPr>
        <p:txBody>
          <a:bodyPr wrap="none">
            <a:spAutoFit/>
          </a:bodyPr>
          <a:lstStyle/>
          <a:p>
            <a:r>
              <a:rPr lang="en-US" sz="800"/>
              <a:t>SIGNAL 4</a:t>
            </a:r>
          </a:p>
        </p:txBody>
      </p:sp>
      <p:sp>
        <p:nvSpPr>
          <p:cNvPr id="18449" name="TextBox 16"/>
          <p:cNvSpPr txBox="1">
            <a:spLocks noChangeArrowheads="1"/>
          </p:cNvSpPr>
          <p:nvPr/>
        </p:nvSpPr>
        <p:spPr bwMode="auto">
          <a:xfrm>
            <a:off x="4191000" y="4626653"/>
            <a:ext cx="658813" cy="215900"/>
          </a:xfrm>
          <a:prstGeom prst="rect">
            <a:avLst/>
          </a:prstGeom>
          <a:noFill/>
          <a:ln w="9525">
            <a:noFill/>
            <a:miter lim="800000"/>
            <a:headEnd/>
            <a:tailEnd/>
          </a:ln>
        </p:spPr>
        <p:txBody>
          <a:bodyPr wrap="none">
            <a:spAutoFit/>
          </a:bodyPr>
          <a:lstStyle/>
          <a:p>
            <a:r>
              <a:rPr lang="en-US" sz="800"/>
              <a:t>SIGNAL 5</a:t>
            </a:r>
          </a:p>
        </p:txBody>
      </p:sp>
      <p:sp>
        <p:nvSpPr>
          <p:cNvPr id="18450" name="TextBox 17"/>
          <p:cNvSpPr txBox="1">
            <a:spLocks noChangeArrowheads="1"/>
          </p:cNvSpPr>
          <p:nvPr/>
        </p:nvSpPr>
        <p:spPr bwMode="auto">
          <a:xfrm>
            <a:off x="4191000" y="4779053"/>
            <a:ext cx="658813" cy="215900"/>
          </a:xfrm>
          <a:prstGeom prst="rect">
            <a:avLst/>
          </a:prstGeom>
          <a:noFill/>
          <a:ln w="9525">
            <a:noFill/>
            <a:miter lim="800000"/>
            <a:headEnd/>
            <a:tailEnd/>
          </a:ln>
        </p:spPr>
        <p:txBody>
          <a:bodyPr wrap="none">
            <a:spAutoFit/>
          </a:bodyPr>
          <a:lstStyle/>
          <a:p>
            <a:r>
              <a:rPr lang="en-US" sz="800"/>
              <a:t>SIGNAL 6</a:t>
            </a:r>
          </a:p>
        </p:txBody>
      </p:sp>
      <p:sp>
        <p:nvSpPr>
          <p:cNvPr id="18451" name="TextBox 18"/>
          <p:cNvSpPr txBox="1">
            <a:spLocks noChangeArrowheads="1"/>
          </p:cNvSpPr>
          <p:nvPr/>
        </p:nvSpPr>
        <p:spPr bwMode="auto">
          <a:xfrm>
            <a:off x="1863725" y="4405990"/>
            <a:ext cx="811213" cy="246063"/>
          </a:xfrm>
          <a:prstGeom prst="rect">
            <a:avLst/>
          </a:prstGeom>
          <a:noFill/>
          <a:ln w="9525">
            <a:noFill/>
            <a:miter lim="800000"/>
            <a:headEnd/>
            <a:tailEnd/>
          </a:ln>
        </p:spPr>
        <p:txBody>
          <a:bodyPr wrap="none">
            <a:spAutoFit/>
          </a:bodyPr>
          <a:lstStyle/>
          <a:p>
            <a:r>
              <a:rPr lang="en-US" sz="1000"/>
              <a:t>CIRCUIT 1</a:t>
            </a:r>
          </a:p>
        </p:txBody>
      </p:sp>
      <p:cxnSp>
        <p:nvCxnSpPr>
          <p:cNvPr id="18452" name="Straight Connector 42"/>
          <p:cNvCxnSpPr>
            <a:cxnSpLocks noChangeShapeType="1"/>
          </p:cNvCxnSpPr>
          <p:nvPr/>
        </p:nvCxnSpPr>
        <p:spPr bwMode="auto">
          <a:xfrm rot="10800000">
            <a:off x="4630738" y="5169578"/>
            <a:ext cx="1606550" cy="0"/>
          </a:xfrm>
          <a:prstGeom prst="line">
            <a:avLst/>
          </a:prstGeom>
          <a:noFill/>
          <a:ln w="12700" algn="ctr">
            <a:solidFill>
              <a:srgbClr val="0000FF"/>
            </a:solidFill>
            <a:round/>
            <a:headEnd/>
            <a:tailEnd type="none" w="lg" len="lg"/>
          </a:ln>
        </p:spPr>
      </p:cxnSp>
      <p:grpSp>
        <p:nvGrpSpPr>
          <p:cNvPr id="2" name="Group 113"/>
          <p:cNvGrpSpPr>
            <a:grpSpLocks/>
          </p:cNvGrpSpPr>
          <p:nvPr/>
        </p:nvGrpSpPr>
        <p:grpSpPr bwMode="auto">
          <a:xfrm>
            <a:off x="4397375" y="5088615"/>
            <a:ext cx="228600" cy="152400"/>
            <a:chOff x="1066800" y="2438400"/>
            <a:chExt cx="1447800" cy="685802"/>
          </a:xfrm>
        </p:grpSpPr>
        <p:cxnSp>
          <p:nvCxnSpPr>
            <p:cNvPr id="18485" name="Straight Connector 114"/>
            <p:cNvCxnSpPr>
              <a:cxnSpLocks noChangeShapeType="1"/>
            </p:cNvCxnSpPr>
            <p:nvPr/>
          </p:nvCxnSpPr>
          <p:spPr bwMode="auto">
            <a:xfrm rot="5400000" flipH="1" flipV="1">
              <a:off x="952500" y="2552700"/>
              <a:ext cx="381000" cy="152400"/>
            </a:xfrm>
            <a:prstGeom prst="line">
              <a:avLst/>
            </a:prstGeom>
            <a:noFill/>
            <a:ln w="6350" algn="ctr">
              <a:solidFill>
                <a:srgbClr val="0000FF"/>
              </a:solidFill>
              <a:round/>
              <a:headEnd/>
              <a:tailEnd type="none" w="lg" len="lg"/>
            </a:ln>
          </p:spPr>
        </p:cxnSp>
        <p:cxnSp>
          <p:nvCxnSpPr>
            <p:cNvPr id="18486" name="Straight Connector 115"/>
            <p:cNvCxnSpPr>
              <a:cxnSpLocks noChangeShapeType="1"/>
            </p:cNvCxnSpPr>
            <p:nvPr/>
          </p:nvCxnSpPr>
          <p:spPr bwMode="auto">
            <a:xfrm rot="16200000" flipH="1">
              <a:off x="990600" y="2667000"/>
              <a:ext cx="685800" cy="228600"/>
            </a:xfrm>
            <a:prstGeom prst="line">
              <a:avLst/>
            </a:prstGeom>
            <a:noFill/>
            <a:ln w="6350" algn="ctr">
              <a:solidFill>
                <a:srgbClr val="0000FF"/>
              </a:solidFill>
              <a:round/>
              <a:headEnd/>
              <a:tailEnd type="none" w="lg" len="lg"/>
            </a:ln>
          </p:spPr>
        </p:cxnSp>
        <p:cxnSp>
          <p:nvCxnSpPr>
            <p:cNvPr id="18487" name="Straight Connector 116"/>
            <p:cNvCxnSpPr>
              <a:cxnSpLocks noChangeShapeType="1"/>
            </p:cNvCxnSpPr>
            <p:nvPr/>
          </p:nvCxnSpPr>
          <p:spPr bwMode="auto">
            <a:xfrm rot="16200000" flipH="1">
              <a:off x="1447800" y="2667000"/>
              <a:ext cx="685800" cy="228600"/>
            </a:xfrm>
            <a:prstGeom prst="line">
              <a:avLst/>
            </a:prstGeom>
            <a:noFill/>
            <a:ln w="6350" algn="ctr">
              <a:solidFill>
                <a:srgbClr val="0000FF"/>
              </a:solidFill>
              <a:round/>
              <a:headEnd/>
              <a:tailEnd type="none" w="lg" len="lg"/>
            </a:ln>
          </p:spPr>
        </p:cxnSp>
        <p:cxnSp>
          <p:nvCxnSpPr>
            <p:cNvPr id="18488" name="Straight Connector 117"/>
            <p:cNvCxnSpPr>
              <a:cxnSpLocks noChangeShapeType="1"/>
            </p:cNvCxnSpPr>
            <p:nvPr/>
          </p:nvCxnSpPr>
          <p:spPr bwMode="auto">
            <a:xfrm rot="16200000" flipH="1">
              <a:off x="1905000" y="2667000"/>
              <a:ext cx="685800" cy="228600"/>
            </a:xfrm>
            <a:prstGeom prst="line">
              <a:avLst/>
            </a:prstGeom>
            <a:noFill/>
            <a:ln w="6350" algn="ctr">
              <a:solidFill>
                <a:srgbClr val="0000FF"/>
              </a:solidFill>
              <a:round/>
              <a:headEnd/>
              <a:tailEnd type="none" w="lg" len="lg"/>
            </a:ln>
          </p:spPr>
        </p:cxnSp>
        <p:cxnSp>
          <p:nvCxnSpPr>
            <p:cNvPr id="18489" name="Straight Connector 118"/>
            <p:cNvCxnSpPr>
              <a:cxnSpLocks noChangeShapeType="1"/>
            </p:cNvCxnSpPr>
            <p:nvPr/>
          </p:nvCxnSpPr>
          <p:spPr bwMode="auto">
            <a:xfrm rot="5400000" flipH="1" flipV="1">
              <a:off x="2247900" y="2857500"/>
              <a:ext cx="381000" cy="152400"/>
            </a:xfrm>
            <a:prstGeom prst="line">
              <a:avLst/>
            </a:prstGeom>
            <a:noFill/>
            <a:ln w="6350" algn="ctr">
              <a:solidFill>
                <a:srgbClr val="0000FF"/>
              </a:solidFill>
              <a:round/>
              <a:headEnd/>
              <a:tailEnd type="none" w="lg" len="lg"/>
            </a:ln>
          </p:spPr>
        </p:cxnSp>
        <p:cxnSp>
          <p:nvCxnSpPr>
            <p:cNvPr id="18490" name="Straight Connector 119"/>
            <p:cNvCxnSpPr>
              <a:cxnSpLocks noChangeShapeType="1"/>
            </p:cNvCxnSpPr>
            <p:nvPr/>
          </p:nvCxnSpPr>
          <p:spPr bwMode="auto">
            <a:xfrm rot="5400000" flipH="1" flipV="1">
              <a:off x="1219200" y="2667000"/>
              <a:ext cx="685800" cy="228600"/>
            </a:xfrm>
            <a:prstGeom prst="line">
              <a:avLst/>
            </a:prstGeom>
            <a:noFill/>
            <a:ln w="6350" algn="ctr">
              <a:solidFill>
                <a:srgbClr val="0000FF"/>
              </a:solidFill>
              <a:round/>
              <a:headEnd/>
              <a:tailEnd type="none" w="lg" len="lg"/>
            </a:ln>
          </p:spPr>
        </p:cxnSp>
        <p:cxnSp>
          <p:nvCxnSpPr>
            <p:cNvPr id="18491" name="Straight Connector 120"/>
            <p:cNvCxnSpPr>
              <a:cxnSpLocks noChangeShapeType="1"/>
            </p:cNvCxnSpPr>
            <p:nvPr/>
          </p:nvCxnSpPr>
          <p:spPr bwMode="auto">
            <a:xfrm rot="5400000" flipH="1" flipV="1">
              <a:off x="1676402" y="2667001"/>
              <a:ext cx="685800" cy="228602"/>
            </a:xfrm>
            <a:prstGeom prst="line">
              <a:avLst/>
            </a:prstGeom>
            <a:noFill/>
            <a:ln w="6350" algn="ctr">
              <a:solidFill>
                <a:srgbClr val="0000FF"/>
              </a:solidFill>
              <a:round/>
              <a:headEnd/>
              <a:tailEnd type="none" w="lg" len="lg"/>
            </a:ln>
          </p:spPr>
        </p:cxnSp>
      </p:grpSp>
      <p:cxnSp>
        <p:nvCxnSpPr>
          <p:cNvPr id="18454" name="Straight Connector 55"/>
          <p:cNvCxnSpPr>
            <a:cxnSpLocks noChangeShapeType="1"/>
          </p:cNvCxnSpPr>
          <p:nvPr/>
        </p:nvCxnSpPr>
        <p:spPr bwMode="auto">
          <a:xfrm rot="10800000">
            <a:off x="2828925" y="5174340"/>
            <a:ext cx="1558925" cy="0"/>
          </a:xfrm>
          <a:prstGeom prst="line">
            <a:avLst/>
          </a:prstGeom>
          <a:noFill/>
          <a:ln w="12700" algn="ctr">
            <a:solidFill>
              <a:srgbClr val="0000FF"/>
            </a:solidFill>
            <a:round/>
            <a:headEnd/>
            <a:tailEnd type="none" w="lg" len="lg"/>
          </a:ln>
        </p:spPr>
      </p:cxnSp>
      <p:sp>
        <p:nvSpPr>
          <p:cNvPr id="58" name="Freeform 57"/>
          <p:cNvSpPr/>
          <p:nvPr/>
        </p:nvSpPr>
        <p:spPr bwMode="auto">
          <a:xfrm>
            <a:off x="2300288" y="4086903"/>
            <a:ext cx="4151312" cy="1223962"/>
          </a:xfrm>
          <a:custGeom>
            <a:avLst/>
            <a:gdLst>
              <a:gd name="connsiteX0" fmla="*/ 1504335 w 2020529"/>
              <a:gd name="connsiteY0" fmla="*/ 0 h 1319980"/>
              <a:gd name="connsiteX1" fmla="*/ 2020529 w 2020529"/>
              <a:gd name="connsiteY1" fmla="*/ 0 h 1319980"/>
              <a:gd name="connsiteX2" fmla="*/ 2020529 w 2020529"/>
              <a:gd name="connsiteY2" fmla="*/ 1319980 h 1319980"/>
              <a:gd name="connsiteX3" fmla="*/ 0 w 2020529"/>
              <a:gd name="connsiteY3" fmla="*/ 1319980 h 1319980"/>
              <a:gd name="connsiteX4" fmla="*/ 0 w 2020529"/>
              <a:gd name="connsiteY4" fmla="*/ 936522 h 1319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529" h="1319980">
                <a:moveTo>
                  <a:pt x="1504335" y="0"/>
                </a:moveTo>
                <a:lnTo>
                  <a:pt x="2020529" y="0"/>
                </a:lnTo>
                <a:lnTo>
                  <a:pt x="2020529" y="1319980"/>
                </a:lnTo>
                <a:lnTo>
                  <a:pt x="0" y="1319980"/>
                </a:lnTo>
                <a:lnTo>
                  <a:pt x="0" y="936522"/>
                </a:lnTo>
              </a:path>
            </a:pathLst>
          </a:custGeom>
          <a:noFill/>
          <a:ln w="38100" cap="flat" cmpd="sng" algn="ctr">
            <a:solidFill>
              <a:srgbClr val="FF0000"/>
            </a:solidFill>
            <a:prstDash val="solid"/>
            <a:round/>
            <a:headEnd type="none" w="med" len="med"/>
            <a:tailEnd type="triangle" w="med" len="med"/>
          </a:ln>
          <a:effectLst/>
        </p:spPr>
        <p:txBody>
          <a:bodyPr anchor="ctr"/>
          <a:lstStyle/>
          <a:p>
            <a:pPr algn="ctr">
              <a:defRPr/>
            </a:pPr>
            <a:endParaRPr lang="en-US">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8456" name="TextBox 71"/>
          <p:cNvSpPr txBox="1">
            <a:spLocks noChangeArrowheads="1"/>
          </p:cNvSpPr>
          <p:nvPr/>
        </p:nvSpPr>
        <p:spPr bwMode="auto">
          <a:xfrm>
            <a:off x="5238750" y="5390240"/>
            <a:ext cx="404278" cy="276999"/>
          </a:xfrm>
          <a:prstGeom prst="rect">
            <a:avLst/>
          </a:prstGeom>
          <a:noFill/>
          <a:ln w="9525">
            <a:noFill/>
            <a:miter lim="800000"/>
            <a:headEnd/>
            <a:tailEnd/>
          </a:ln>
        </p:spPr>
        <p:txBody>
          <a:bodyPr wrap="none">
            <a:spAutoFit/>
          </a:bodyPr>
          <a:lstStyle/>
          <a:p>
            <a:r>
              <a:rPr lang="en-US" sz="1200" i="1" dirty="0">
                <a:solidFill>
                  <a:srgbClr val="FF0000"/>
                </a:solidFill>
                <a:latin typeface="Times New Roman" pitchFamily="18" charset="0"/>
                <a:cs typeface="Times New Roman" pitchFamily="18" charset="0"/>
              </a:rPr>
              <a:t>I</a:t>
            </a:r>
            <a:r>
              <a:rPr lang="en-US" sz="1200" i="1" baseline="-25000" dirty="0">
                <a:solidFill>
                  <a:srgbClr val="FF0000"/>
                </a:solidFill>
                <a:latin typeface="Times New Roman" pitchFamily="18" charset="0"/>
                <a:cs typeface="Times New Roman" pitchFamily="18" charset="0"/>
              </a:rPr>
              <a:t>CM</a:t>
            </a:r>
          </a:p>
        </p:txBody>
      </p:sp>
      <p:graphicFrame>
        <p:nvGraphicFramePr>
          <p:cNvPr id="18434" name="Object 42"/>
          <p:cNvGraphicFramePr>
            <a:graphicFrameLocks noChangeAspect="1"/>
          </p:cNvGraphicFramePr>
          <p:nvPr/>
        </p:nvGraphicFramePr>
        <p:xfrm>
          <a:off x="3282950" y="5288640"/>
          <a:ext cx="203200" cy="273050"/>
        </p:xfrm>
        <a:graphic>
          <a:graphicData uri="http://schemas.openxmlformats.org/presentationml/2006/ole">
            <p:oleObj spid="_x0000_s552962" name="Equation" r:id="rId3" imgW="152280" imgH="203040" progId="Equation.3">
              <p:embed/>
            </p:oleObj>
          </a:graphicData>
        </a:graphic>
      </p:graphicFrame>
      <p:sp>
        <p:nvSpPr>
          <p:cNvPr id="18457" name="Curved Left Arrow 129"/>
          <p:cNvSpPr>
            <a:spLocks noChangeArrowheads="1"/>
          </p:cNvSpPr>
          <p:nvPr/>
        </p:nvSpPr>
        <p:spPr bwMode="auto">
          <a:xfrm flipV="1">
            <a:off x="3494088" y="4971140"/>
            <a:ext cx="222250" cy="514350"/>
          </a:xfrm>
          <a:prstGeom prst="curvedLeftArrow">
            <a:avLst>
              <a:gd name="adj1" fmla="val 24986"/>
              <a:gd name="adj2" fmla="val 94971"/>
              <a:gd name="adj3" fmla="val 28199"/>
            </a:avLst>
          </a:prstGeom>
          <a:solidFill>
            <a:srgbClr val="FF0000"/>
          </a:solidFill>
          <a:ln w="9525" algn="ctr">
            <a:solidFill>
              <a:schemeClr val="tx1"/>
            </a:solidFill>
            <a:round/>
            <a:headEnd/>
            <a:tailEnd/>
          </a:ln>
        </p:spPr>
        <p:txBody>
          <a:bodyPr/>
          <a:lstStyle/>
          <a:p>
            <a:endParaRPr lang="en-US"/>
          </a:p>
        </p:txBody>
      </p:sp>
      <p:grpSp>
        <p:nvGrpSpPr>
          <p:cNvPr id="3" name="Group 77"/>
          <p:cNvGrpSpPr>
            <a:grpSpLocks/>
          </p:cNvGrpSpPr>
          <p:nvPr/>
        </p:nvGrpSpPr>
        <p:grpSpPr bwMode="auto">
          <a:xfrm>
            <a:off x="1704975" y="5174340"/>
            <a:ext cx="1123950" cy="103188"/>
            <a:chOff x="1741480" y="4743444"/>
            <a:chExt cx="1123164" cy="103186"/>
          </a:xfrm>
        </p:grpSpPr>
        <p:cxnSp>
          <p:nvCxnSpPr>
            <p:cNvPr id="18476" name="Straight Connector 40"/>
            <p:cNvCxnSpPr>
              <a:cxnSpLocks noChangeShapeType="1"/>
            </p:cNvCxnSpPr>
            <p:nvPr/>
          </p:nvCxnSpPr>
          <p:spPr bwMode="auto">
            <a:xfrm>
              <a:off x="1741480" y="4743444"/>
              <a:ext cx="1123164" cy="0"/>
            </a:xfrm>
            <a:prstGeom prst="line">
              <a:avLst/>
            </a:prstGeom>
            <a:noFill/>
            <a:ln w="28575" algn="ctr">
              <a:solidFill>
                <a:schemeClr val="tx1"/>
              </a:solidFill>
              <a:round/>
              <a:headEnd/>
              <a:tailEnd type="none" w="lg" len="lg"/>
            </a:ln>
          </p:spPr>
        </p:cxnSp>
        <p:cxnSp>
          <p:nvCxnSpPr>
            <p:cNvPr id="18477" name="Straight Connector 42"/>
            <p:cNvCxnSpPr>
              <a:cxnSpLocks noChangeShapeType="1"/>
            </p:cNvCxnSpPr>
            <p:nvPr/>
          </p:nvCxnSpPr>
          <p:spPr bwMode="auto">
            <a:xfrm rot="10800000" flipV="1">
              <a:off x="1741481" y="4743444"/>
              <a:ext cx="132743" cy="103186"/>
            </a:xfrm>
            <a:prstGeom prst="line">
              <a:avLst/>
            </a:prstGeom>
            <a:noFill/>
            <a:ln w="19050" algn="ctr">
              <a:solidFill>
                <a:schemeClr val="tx1"/>
              </a:solidFill>
              <a:round/>
              <a:headEnd/>
              <a:tailEnd type="none" w="lg" len="lg"/>
            </a:ln>
          </p:spPr>
        </p:cxnSp>
        <p:cxnSp>
          <p:nvCxnSpPr>
            <p:cNvPr id="18478" name="Straight Connector 43"/>
            <p:cNvCxnSpPr>
              <a:cxnSpLocks noChangeShapeType="1"/>
            </p:cNvCxnSpPr>
            <p:nvPr/>
          </p:nvCxnSpPr>
          <p:spPr bwMode="auto">
            <a:xfrm rot="10800000" flipV="1">
              <a:off x="1872953" y="4743444"/>
              <a:ext cx="132743" cy="103186"/>
            </a:xfrm>
            <a:prstGeom prst="line">
              <a:avLst/>
            </a:prstGeom>
            <a:noFill/>
            <a:ln w="19050" algn="ctr">
              <a:solidFill>
                <a:schemeClr val="tx1"/>
              </a:solidFill>
              <a:round/>
              <a:headEnd/>
              <a:tailEnd type="none" w="lg" len="lg"/>
            </a:ln>
          </p:spPr>
        </p:cxnSp>
        <p:cxnSp>
          <p:nvCxnSpPr>
            <p:cNvPr id="18479" name="Straight Connector 44"/>
            <p:cNvCxnSpPr>
              <a:cxnSpLocks noChangeShapeType="1"/>
            </p:cNvCxnSpPr>
            <p:nvPr/>
          </p:nvCxnSpPr>
          <p:spPr bwMode="auto">
            <a:xfrm rot="10800000" flipV="1">
              <a:off x="2004426" y="4743444"/>
              <a:ext cx="132743" cy="103186"/>
            </a:xfrm>
            <a:prstGeom prst="line">
              <a:avLst/>
            </a:prstGeom>
            <a:noFill/>
            <a:ln w="19050" algn="ctr">
              <a:solidFill>
                <a:schemeClr val="tx1"/>
              </a:solidFill>
              <a:round/>
              <a:headEnd/>
              <a:tailEnd type="none" w="lg" len="lg"/>
            </a:ln>
          </p:spPr>
        </p:cxnSp>
        <p:cxnSp>
          <p:nvCxnSpPr>
            <p:cNvPr id="18480" name="Straight Connector 45"/>
            <p:cNvCxnSpPr>
              <a:cxnSpLocks noChangeShapeType="1"/>
            </p:cNvCxnSpPr>
            <p:nvPr/>
          </p:nvCxnSpPr>
          <p:spPr bwMode="auto">
            <a:xfrm rot="10800000" flipV="1">
              <a:off x="2135898" y="4743444"/>
              <a:ext cx="132743" cy="103186"/>
            </a:xfrm>
            <a:prstGeom prst="line">
              <a:avLst/>
            </a:prstGeom>
            <a:noFill/>
            <a:ln w="19050" algn="ctr">
              <a:solidFill>
                <a:schemeClr val="tx1"/>
              </a:solidFill>
              <a:round/>
              <a:headEnd/>
              <a:tailEnd type="none" w="lg" len="lg"/>
            </a:ln>
          </p:spPr>
        </p:cxnSp>
        <p:cxnSp>
          <p:nvCxnSpPr>
            <p:cNvPr id="18481" name="Straight Connector 46"/>
            <p:cNvCxnSpPr>
              <a:cxnSpLocks noChangeShapeType="1"/>
            </p:cNvCxnSpPr>
            <p:nvPr/>
          </p:nvCxnSpPr>
          <p:spPr bwMode="auto">
            <a:xfrm rot="10800000" flipV="1">
              <a:off x="2267370" y="4743444"/>
              <a:ext cx="132743" cy="103186"/>
            </a:xfrm>
            <a:prstGeom prst="line">
              <a:avLst/>
            </a:prstGeom>
            <a:noFill/>
            <a:ln w="19050" algn="ctr">
              <a:solidFill>
                <a:schemeClr val="tx1"/>
              </a:solidFill>
              <a:round/>
              <a:headEnd/>
              <a:tailEnd type="none" w="lg" len="lg"/>
            </a:ln>
          </p:spPr>
        </p:cxnSp>
        <p:cxnSp>
          <p:nvCxnSpPr>
            <p:cNvPr id="18482" name="Straight Connector 47"/>
            <p:cNvCxnSpPr>
              <a:cxnSpLocks noChangeShapeType="1"/>
            </p:cNvCxnSpPr>
            <p:nvPr/>
          </p:nvCxnSpPr>
          <p:spPr bwMode="auto">
            <a:xfrm rot="10800000" flipV="1">
              <a:off x="2398842" y="4743444"/>
              <a:ext cx="132743" cy="103186"/>
            </a:xfrm>
            <a:prstGeom prst="line">
              <a:avLst/>
            </a:prstGeom>
            <a:noFill/>
            <a:ln w="19050" algn="ctr">
              <a:solidFill>
                <a:schemeClr val="tx1"/>
              </a:solidFill>
              <a:round/>
              <a:headEnd/>
              <a:tailEnd type="none" w="lg" len="lg"/>
            </a:ln>
          </p:spPr>
        </p:cxnSp>
        <p:cxnSp>
          <p:nvCxnSpPr>
            <p:cNvPr id="18483" name="Straight Connector 48"/>
            <p:cNvCxnSpPr>
              <a:cxnSpLocks noChangeShapeType="1"/>
            </p:cNvCxnSpPr>
            <p:nvPr/>
          </p:nvCxnSpPr>
          <p:spPr bwMode="auto">
            <a:xfrm rot="10800000" flipV="1">
              <a:off x="2530315" y="4743444"/>
              <a:ext cx="132743" cy="103186"/>
            </a:xfrm>
            <a:prstGeom prst="line">
              <a:avLst/>
            </a:prstGeom>
            <a:noFill/>
            <a:ln w="19050" algn="ctr">
              <a:solidFill>
                <a:schemeClr val="tx1"/>
              </a:solidFill>
              <a:round/>
              <a:headEnd/>
              <a:tailEnd type="none" w="lg" len="lg"/>
            </a:ln>
          </p:spPr>
        </p:cxnSp>
        <p:cxnSp>
          <p:nvCxnSpPr>
            <p:cNvPr id="18484" name="Straight Connector 49"/>
            <p:cNvCxnSpPr>
              <a:cxnSpLocks noChangeShapeType="1"/>
            </p:cNvCxnSpPr>
            <p:nvPr/>
          </p:nvCxnSpPr>
          <p:spPr bwMode="auto">
            <a:xfrm rot="10800000" flipV="1">
              <a:off x="2661787" y="4743444"/>
              <a:ext cx="132743" cy="103186"/>
            </a:xfrm>
            <a:prstGeom prst="line">
              <a:avLst/>
            </a:prstGeom>
            <a:noFill/>
            <a:ln w="19050" algn="ctr">
              <a:solidFill>
                <a:schemeClr val="tx1"/>
              </a:solidFill>
              <a:round/>
              <a:headEnd/>
              <a:tailEnd type="none" w="lg" len="lg"/>
            </a:ln>
          </p:spPr>
        </p:cxnSp>
      </p:grpSp>
      <p:grpSp>
        <p:nvGrpSpPr>
          <p:cNvPr id="4" name="Group 78"/>
          <p:cNvGrpSpPr>
            <a:grpSpLocks/>
          </p:cNvGrpSpPr>
          <p:nvPr/>
        </p:nvGrpSpPr>
        <p:grpSpPr bwMode="auto">
          <a:xfrm>
            <a:off x="6229350" y="5169578"/>
            <a:ext cx="1123950" cy="103187"/>
            <a:chOff x="1741480" y="4743444"/>
            <a:chExt cx="1123164" cy="103186"/>
          </a:xfrm>
        </p:grpSpPr>
        <p:cxnSp>
          <p:nvCxnSpPr>
            <p:cNvPr id="18467" name="Straight Connector 40"/>
            <p:cNvCxnSpPr>
              <a:cxnSpLocks noChangeShapeType="1"/>
            </p:cNvCxnSpPr>
            <p:nvPr/>
          </p:nvCxnSpPr>
          <p:spPr bwMode="auto">
            <a:xfrm>
              <a:off x="1741480" y="4743444"/>
              <a:ext cx="1123164" cy="0"/>
            </a:xfrm>
            <a:prstGeom prst="line">
              <a:avLst/>
            </a:prstGeom>
            <a:noFill/>
            <a:ln w="28575" algn="ctr">
              <a:solidFill>
                <a:schemeClr val="tx1"/>
              </a:solidFill>
              <a:round/>
              <a:headEnd/>
              <a:tailEnd type="none" w="lg" len="lg"/>
            </a:ln>
          </p:spPr>
        </p:cxnSp>
        <p:cxnSp>
          <p:nvCxnSpPr>
            <p:cNvPr id="18468" name="Straight Connector 42"/>
            <p:cNvCxnSpPr>
              <a:cxnSpLocks noChangeShapeType="1"/>
            </p:cNvCxnSpPr>
            <p:nvPr/>
          </p:nvCxnSpPr>
          <p:spPr bwMode="auto">
            <a:xfrm rot="10800000" flipV="1">
              <a:off x="1741481" y="4743444"/>
              <a:ext cx="132743" cy="103186"/>
            </a:xfrm>
            <a:prstGeom prst="line">
              <a:avLst/>
            </a:prstGeom>
            <a:noFill/>
            <a:ln w="19050" algn="ctr">
              <a:solidFill>
                <a:schemeClr val="tx1"/>
              </a:solidFill>
              <a:round/>
              <a:headEnd/>
              <a:tailEnd type="none" w="lg" len="lg"/>
            </a:ln>
          </p:spPr>
        </p:cxnSp>
        <p:cxnSp>
          <p:nvCxnSpPr>
            <p:cNvPr id="18469" name="Straight Connector 43"/>
            <p:cNvCxnSpPr>
              <a:cxnSpLocks noChangeShapeType="1"/>
            </p:cNvCxnSpPr>
            <p:nvPr/>
          </p:nvCxnSpPr>
          <p:spPr bwMode="auto">
            <a:xfrm rot="10800000" flipV="1">
              <a:off x="1872953" y="4743444"/>
              <a:ext cx="132743" cy="103186"/>
            </a:xfrm>
            <a:prstGeom prst="line">
              <a:avLst/>
            </a:prstGeom>
            <a:noFill/>
            <a:ln w="19050" algn="ctr">
              <a:solidFill>
                <a:schemeClr val="tx1"/>
              </a:solidFill>
              <a:round/>
              <a:headEnd/>
              <a:tailEnd type="none" w="lg" len="lg"/>
            </a:ln>
          </p:spPr>
        </p:cxnSp>
        <p:cxnSp>
          <p:nvCxnSpPr>
            <p:cNvPr id="18470" name="Straight Connector 44"/>
            <p:cNvCxnSpPr>
              <a:cxnSpLocks noChangeShapeType="1"/>
            </p:cNvCxnSpPr>
            <p:nvPr/>
          </p:nvCxnSpPr>
          <p:spPr bwMode="auto">
            <a:xfrm rot="10800000" flipV="1">
              <a:off x="2004426" y="4743444"/>
              <a:ext cx="132743" cy="103186"/>
            </a:xfrm>
            <a:prstGeom prst="line">
              <a:avLst/>
            </a:prstGeom>
            <a:noFill/>
            <a:ln w="19050" algn="ctr">
              <a:solidFill>
                <a:schemeClr val="tx1"/>
              </a:solidFill>
              <a:round/>
              <a:headEnd/>
              <a:tailEnd type="none" w="lg" len="lg"/>
            </a:ln>
          </p:spPr>
        </p:cxnSp>
        <p:cxnSp>
          <p:nvCxnSpPr>
            <p:cNvPr id="18471" name="Straight Connector 45"/>
            <p:cNvCxnSpPr>
              <a:cxnSpLocks noChangeShapeType="1"/>
            </p:cNvCxnSpPr>
            <p:nvPr/>
          </p:nvCxnSpPr>
          <p:spPr bwMode="auto">
            <a:xfrm rot="10800000" flipV="1">
              <a:off x="2135898" y="4743444"/>
              <a:ext cx="132743" cy="103186"/>
            </a:xfrm>
            <a:prstGeom prst="line">
              <a:avLst/>
            </a:prstGeom>
            <a:noFill/>
            <a:ln w="19050" algn="ctr">
              <a:solidFill>
                <a:schemeClr val="tx1"/>
              </a:solidFill>
              <a:round/>
              <a:headEnd/>
              <a:tailEnd type="none" w="lg" len="lg"/>
            </a:ln>
          </p:spPr>
        </p:cxnSp>
        <p:cxnSp>
          <p:nvCxnSpPr>
            <p:cNvPr id="18472" name="Straight Connector 46"/>
            <p:cNvCxnSpPr>
              <a:cxnSpLocks noChangeShapeType="1"/>
            </p:cNvCxnSpPr>
            <p:nvPr/>
          </p:nvCxnSpPr>
          <p:spPr bwMode="auto">
            <a:xfrm rot="10800000" flipV="1">
              <a:off x="2267370" y="4743444"/>
              <a:ext cx="132743" cy="103186"/>
            </a:xfrm>
            <a:prstGeom prst="line">
              <a:avLst/>
            </a:prstGeom>
            <a:noFill/>
            <a:ln w="19050" algn="ctr">
              <a:solidFill>
                <a:schemeClr val="tx1"/>
              </a:solidFill>
              <a:round/>
              <a:headEnd/>
              <a:tailEnd type="none" w="lg" len="lg"/>
            </a:ln>
          </p:spPr>
        </p:cxnSp>
        <p:cxnSp>
          <p:nvCxnSpPr>
            <p:cNvPr id="18473" name="Straight Connector 47"/>
            <p:cNvCxnSpPr>
              <a:cxnSpLocks noChangeShapeType="1"/>
            </p:cNvCxnSpPr>
            <p:nvPr/>
          </p:nvCxnSpPr>
          <p:spPr bwMode="auto">
            <a:xfrm rot="10800000" flipV="1">
              <a:off x="2398842" y="4743444"/>
              <a:ext cx="132743" cy="103186"/>
            </a:xfrm>
            <a:prstGeom prst="line">
              <a:avLst/>
            </a:prstGeom>
            <a:noFill/>
            <a:ln w="19050" algn="ctr">
              <a:solidFill>
                <a:schemeClr val="tx1"/>
              </a:solidFill>
              <a:round/>
              <a:headEnd/>
              <a:tailEnd type="none" w="lg" len="lg"/>
            </a:ln>
          </p:spPr>
        </p:cxnSp>
        <p:cxnSp>
          <p:nvCxnSpPr>
            <p:cNvPr id="18474" name="Straight Connector 48"/>
            <p:cNvCxnSpPr>
              <a:cxnSpLocks noChangeShapeType="1"/>
            </p:cNvCxnSpPr>
            <p:nvPr/>
          </p:nvCxnSpPr>
          <p:spPr bwMode="auto">
            <a:xfrm rot="10800000" flipV="1">
              <a:off x="2530315" y="4743444"/>
              <a:ext cx="132743" cy="103186"/>
            </a:xfrm>
            <a:prstGeom prst="line">
              <a:avLst/>
            </a:prstGeom>
            <a:noFill/>
            <a:ln w="19050" algn="ctr">
              <a:solidFill>
                <a:schemeClr val="tx1"/>
              </a:solidFill>
              <a:round/>
              <a:headEnd/>
              <a:tailEnd type="none" w="lg" len="lg"/>
            </a:ln>
          </p:spPr>
        </p:cxnSp>
        <p:cxnSp>
          <p:nvCxnSpPr>
            <p:cNvPr id="18475" name="Straight Connector 49"/>
            <p:cNvCxnSpPr>
              <a:cxnSpLocks noChangeShapeType="1"/>
            </p:cNvCxnSpPr>
            <p:nvPr/>
          </p:nvCxnSpPr>
          <p:spPr bwMode="auto">
            <a:xfrm rot="10800000" flipV="1">
              <a:off x="2661787" y="4743444"/>
              <a:ext cx="132743" cy="103186"/>
            </a:xfrm>
            <a:prstGeom prst="line">
              <a:avLst/>
            </a:prstGeom>
            <a:noFill/>
            <a:ln w="19050" algn="ctr">
              <a:solidFill>
                <a:schemeClr val="tx1"/>
              </a:solidFill>
              <a:round/>
              <a:headEnd/>
              <a:tailEnd type="none" w="lg" len="lg"/>
            </a:ln>
          </p:spPr>
        </p:cxnSp>
      </p:grpSp>
      <p:sp>
        <p:nvSpPr>
          <p:cNvPr id="18460" name="TextBox 19"/>
          <p:cNvSpPr txBox="1">
            <a:spLocks noChangeArrowheads="1"/>
          </p:cNvSpPr>
          <p:nvPr/>
        </p:nvSpPr>
        <p:spPr bwMode="auto">
          <a:xfrm>
            <a:off x="6389688" y="4398053"/>
            <a:ext cx="811212" cy="246062"/>
          </a:xfrm>
          <a:prstGeom prst="rect">
            <a:avLst/>
          </a:prstGeom>
          <a:noFill/>
          <a:ln w="9525">
            <a:noFill/>
            <a:miter lim="800000"/>
            <a:headEnd/>
            <a:tailEnd/>
          </a:ln>
        </p:spPr>
        <p:txBody>
          <a:bodyPr wrap="none">
            <a:spAutoFit/>
          </a:bodyPr>
          <a:lstStyle/>
          <a:p>
            <a:r>
              <a:rPr lang="en-US" sz="1000"/>
              <a:t>CIRCUIT 2</a:t>
            </a:r>
          </a:p>
        </p:txBody>
      </p:sp>
      <p:cxnSp>
        <p:nvCxnSpPr>
          <p:cNvPr id="18461" name="Straight Arrow Connector 146"/>
          <p:cNvCxnSpPr>
            <a:cxnSpLocks noChangeShapeType="1"/>
          </p:cNvCxnSpPr>
          <p:nvPr/>
        </p:nvCxnSpPr>
        <p:spPr bwMode="auto">
          <a:xfrm rot="10800000">
            <a:off x="5194300" y="5410878"/>
            <a:ext cx="434975" cy="1587"/>
          </a:xfrm>
          <a:prstGeom prst="straightConnector1">
            <a:avLst/>
          </a:prstGeom>
          <a:noFill/>
          <a:ln w="38100" algn="ctr">
            <a:solidFill>
              <a:srgbClr val="FF0000"/>
            </a:solidFill>
            <a:round/>
            <a:headEnd/>
            <a:tailEnd type="triangle" w="med" len="med"/>
          </a:ln>
        </p:spPr>
      </p:cxnSp>
      <p:sp>
        <p:nvSpPr>
          <p:cNvPr id="18462" name="TextBox 147"/>
          <p:cNvSpPr txBox="1">
            <a:spLocks noChangeArrowheads="1"/>
          </p:cNvSpPr>
          <p:nvPr/>
        </p:nvSpPr>
        <p:spPr bwMode="auto">
          <a:xfrm>
            <a:off x="2185988" y="5564865"/>
            <a:ext cx="254000" cy="339725"/>
          </a:xfrm>
          <a:prstGeom prst="rect">
            <a:avLst/>
          </a:prstGeom>
          <a:noFill/>
          <a:ln w="9525">
            <a:noFill/>
            <a:miter lim="800000"/>
            <a:headEnd/>
            <a:tailEnd/>
          </a:ln>
        </p:spPr>
        <p:txBody>
          <a:bodyPr wrap="none">
            <a:spAutoFit/>
          </a:bodyPr>
          <a:lstStyle/>
          <a:p>
            <a:pPr algn="ctr"/>
            <a:r>
              <a:rPr lang="en-US">
                <a:solidFill>
                  <a:srgbClr val="0000FF"/>
                </a:solidFill>
              </a:rPr>
              <a:t>-</a:t>
            </a:r>
          </a:p>
        </p:txBody>
      </p:sp>
      <p:sp>
        <p:nvSpPr>
          <p:cNvPr id="18463" name="TextBox 148"/>
          <p:cNvSpPr txBox="1">
            <a:spLocks noChangeArrowheads="1"/>
          </p:cNvSpPr>
          <p:nvPr/>
        </p:nvSpPr>
        <p:spPr bwMode="auto">
          <a:xfrm>
            <a:off x="6630988" y="5579153"/>
            <a:ext cx="306387" cy="339725"/>
          </a:xfrm>
          <a:prstGeom prst="rect">
            <a:avLst/>
          </a:prstGeom>
          <a:noFill/>
          <a:ln w="9525">
            <a:noFill/>
            <a:miter lim="800000"/>
            <a:headEnd/>
            <a:tailEnd/>
          </a:ln>
        </p:spPr>
        <p:txBody>
          <a:bodyPr wrap="none">
            <a:spAutoFit/>
          </a:bodyPr>
          <a:lstStyle/>
          <a:p>
            <a:pPr algn="ctr"/>
            <a:r>
              <a:rPr lang="en-US">
                <a:solidFill>
                  <a:srgbClr val="0000FF"/>
                </a:solidFill>
              </a:rPr>
              <a:t>+</a:t>
            </a:r>
          </a:p>
        </p:txBody>
      </p:sp>
      <p:cxnSp>
        <p:nvCxnSpPr>
          <p:cNvPr id="18464" name="Straight Arrow Connector 150"/>
          <p:cNvCxnSpPr>
            <a:cxnSpLocks noChangeShapeType="1"/>
          </p:cNvCxnSpPr>
          <p:nvPr/>
        </p:nvCxnSpPr>
        <p:spPr bwMode="auto">
          <a:xfrm>
            <a:off x="2478088" y="5755365"/>
            <a:ext cx="4130675" cy="1588"/>
          </a:xfrm>
          <a:prstGeom prst="straightConnector1">
            <a:avLst/>
          </a:prstGeom>
          <a:noFill/>
          <a:ln w="38100" algn="ctr">
            <a:solidFill>
              <a:srgbClr val="0000FF"/>
            </a:solidFill>
            <a:round/>
            <a:headEnd/>
            <a:tailEnd type="triangle" w="med" len="med"/>
          </a:ln>
        </p:spPr>
      </p:cxnSp>
      <p:sp>
        <p:nvSpPr>
          <p:cNvPr id="18465" name="TextBox 152"/>
          <p:cNvSpPr txBox="1">
            <a:spLocks noChangeArrowheads="1"/>
          </p:cNvSpPr>
          <p:nvPr/>
        </p:nvSpPr>
        <p:spPr bwMode="auto">
          <a:xfrm>
            <a:off x="4335463" y="5525178"/>
            <a:ext cx="709612" cy="461962"/>
          </a:xfrm>
          <a:prstGeom prst="rect">
            <a:avLst/>
          </a:prstGeom>
          <a:solidFill>
            <a:schemeClr val="bg1"/>
          </a:solidFill>
          <a:ln w="9525">
            <a:noFill/>
            <a:miter lim="800000"/>
            <a:headEnd/>
            <a:tailEnd/>
          </a:ln>
        </p:spPr>
        <p:txBody>
          <a:bodyPr wrap="none">
            <a:spAutoFit/>
          </a:bodyPr>
          <a:lstStyle/>
          <a:p>
            <a:r>
              <a:rPr lang="en-US" sz="2400" i="1" dirty="0">
                <a:solidFill>
                  <a:srgbClr val="0000FF"/>
                </a:solidFill>
                <a:latin typeface="Times New Roman" pitchFamily="18" charset="0"/>
                <a:cs typeface="Times New Roman" pitchFamily="18" charset="0"/>
              </a:rPr>
              <a:t>V</a:t>
            </a:r>
            <a:r>
              <a:rPr lang="en-US" sz="2400" i="1" baseline="-25000" dirty="0">
                <a:solidFill>
                  <a:srgbClr val="0000FF"/>
                </a:solidFill>
                <a:latin typeface="Times New Roman" pitchFamily="18" charset="0"/>
                <a:cs typeface="Times New Roman" pitchFamily="18" charset="0"/>
              </a:rPr>
              <a:t>CM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Ground Mystery</a:t>
            </a:r>
            <a:endParaRPr lang="en-US" dirty="0"/>
          </a:p>
        </p:txBody>
      </p:sp>
      <p:sp>
        <p:nvSpPr>
          <p:cNvPr id="3" name="Content Placeholder 2"/>
          <p:cNvSpPr>
            <a:spLocks noGrp="1"/>
          </p:cNvSpPr>
          <p:nvPr>
            <p:ph idx="1"/>
          </p:nvPr>
        </p:nvSpPr>
        <p:spPr/>
        <p:txBody>
          <a:bodyPr/>
          <a:lstStyle/>
          <a:p>
            <a:pPr marL="400050" lvl="2" indent="0">
              <a:spcBef>
                <a:spcPct val="20000"/>
              </a:spcBef>
              <a:spcAft>
                <a:spcPct val="40000"/>
              </a:spcAft>
              <a:buNone/>
            </a:pPr>
            <a:r>
              <a:rPr lang="en-US" sz="2000" i="1" dirty="0" smtClean="0">
                <a:solidFill>
                  <a:srgbClr val="0000FF"/>
                </a:solidFill>
              </a:rPr>
              <a:t>“The search for a ‘good ground’ is very similar to the search for the Holy Grail in many respects – tales abound about its existence and we all say we want and need it, but we cannot seem to find it.” </a:t>
            </a:r>
          </a:p>
          <a:p>
            <a:pPr marL="1200150" lvl="3" indent="-342900">
              <a:spcBef>
                <a:spcPct val="20000"/>
              </a:spcBef>
              <a:spcAft>
                <a:spcPct val="40000"/>
              </a:spcAft>
              <a:buNone/>
            </a:pPr>
            <a:r>
              <a:rPr lang="en-US" sz="2000" i="1" dirty="0" smtClean="0">
                <a:solidFill>
                  <a:srgbClr val="0000FF"/>
                </a:solidFill>
              </a:rPr>
              <a:t>- Warren H. Lewis</a:t>
            </a:r>
          </a:p>
          <a:p>
            <a:pPr marL="742950" lvl="2" indent="-342900">
              <a:spcBef>
                <a:spcPct val="20000"/>
              </a:spcBef>
              <a:spcAft>
                <a:spcPct val="40000"/>
              </a:spcAft>
              <a:buNone/>
            </a:pPr>
            <a:endParaRPr lang="en-US" sz="2000" i="1" dirty="0" smtClean="0">
              <a:solidFill>
                <a:srgbClr val="0000FF"/>
              </a:solidFill>
            </a:endParaRPr>
          </a:p>
          <a:p>
            <a:pPr marL="742950" lvl="2" indent="-342900">
              <a:spcBef>
                <a:spcPct val="20000"/>
              </a:spcBef>
              <a:spcAft>
                <a:spcPct val="40000"/>
              </a:spcAft>
              <a:buNone/>
            </a:pPr>
            <a:r>
              <a:rPr lang="en-US" sz="2000" i="1" dirty="0" smtClean="0">
                <a:solidFill>
                  <a:srgbClr val="0000FF"/>
                </a:solidFill>
              </a:rPr>
              <a:t>“Ground is a place where potatoes and carrots thrive.”</a:t>
            </a:r>
          </a:p>
          <a:p>
            <a:pPr marL="1200150" lvl="3" indent="-342900">
              <a:spcBef>
                <a:spcPct val="20000"/>
              </a:spcBef>
              <a:spcAft>
                <a:spcPct val="40000"/>
              </a:spcAft>
              <a:buNone/>
            </a:pPr>
            <a:r>
              <a:rPr lang="en-US" sz="2000" i="1" dirty="0" smtClean="0">
                <a:solidFill>
                  <a:srgbClr val="0000FF"/>
                </a:solidFill>
              </a:rPr>
              <a:t>- Dr. Bruce Archambeault</a:t>
            </a:r>
          </a:p>
          <a:p>
            <a:pPr>
              <a:buNone/>
            </a:pPr>
            <a:endParaRPr lang="en-US" dirty="0"/>
          </a:p>
        </p:txBody>
      </p:sp>
      <p:grpSp>
        <p:nvGrpSpPr>
          <p:cNvPr id="6" name="Group 5"/>
          <p:cNvGrpSpPr/>
          <p:nvPr/>
        </p:nvGrpSpPr>
        <p:grpSpPr>
          <a:xfrm>
            <a:off x="2714625" y="4256317"/>
            <a:ext cx="3714750" cy="2311400"/>
            <a:chOff x="2503714" y="4180115"/>
            <a:chExt cx="3714750" cy="2311400"/>
          </a:xfrm>
        </p:grpSpPr>
        <p:pic>
          <p:nvPicPr>
            <p:cNvPr id="4" name="Picture 5" descr="11carrots"/>
            <p:cNvPicPr>
              <a:picLocks noChangeAspect="1" noChangeArrowheads="1"/>
            </p:cNvPicPr>
            <p:nvPr/>
          </p:nvPicPr>
          <p:blipFill>
            <a:blip r:embed="rId2" cstate="print"/>
            <a:srcRect/>
            <a:stretch>
              <a:fillRect/>
            </a:stretch>
          </p:blipFill>
          <p:spPr bwMode="auto">
            <a:xfrm>
              <a:off x="4256314" y="4180115"/>
              <a:ext cx="1962150" cy="2286000"/>
            </a:xfrm>
            <a:prstGeom prst="rect">
              <a:avLst/>
            </a:prstGeom>
            <a:noFill/>
            <a:ln w="9525">
              <a:noFill/>
              <a:miter lim="800000"/>
              <a:headEnd/>
              <a:tailEnd/>
            </a:ln>
          </p:spPr>
        </p:pic>
        <p:pic>
          <p:nvPicPr>
            <p:cNvPr id="5" name="Picture 6" descr="Mr-potato"/>
            <p:cNvPicPr>
              <a:picLocks noChangeAspect="1" noChangeArrowheads="1"/>
            </p:cNvPicPr>
            <p:nvPr/>
          </p:nvPicPr>
          <p:blipFill>
            <a:blip r:embed="rId3" cstate="print"/>
            <a:srcRect/>
            <a:stretch>
              <a:fillRect/>
            </a:stretch>
          </p:blipFill>
          <p:spPr bwMode="auto">
            <a:xfrm>
              <a:off x="2503714" y="4180115"/>
              <a:ext cx="1747838" cy="2311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smtClean="0"/>
              <a:t>Current Return (cont.)</a:t>
            </a:r>
          </a:p>
        </p:txBody>
      </p:sp>
      <p:sp>
        <p:nvSpPr>
          <p:cNvPr id="58371" name="Rectangle 3"/>
          <p:cNvSpPr>
            <a:spLocks noGrp="1" noChangeArrowheads="1"/>
          </p:cNvSpPr>
          <p:nvPr>
            <p:ph type="body" idx="1"/>
          </p:nvPr>
        </p:nvSpPr>
        <p:spPr>
          <a:xfrm>
            <a:off x="157163" y="1066800"/>
            <a:ext cx="8796337" cy="2880732"/>
          </a:xfrm>
        </p:spPr>
        <p:txBody>
          <a:bodyPr/>
          <a:lstStyle/>
          <a:p>
            <a:pPr>
              <a:lnSpc>
                <a:spcPct val="90000"/>
              </a:lnSpc>
            </a:pPr>
            <a:r>
              <a:rPr lang="en-US" sz="1400" dirty="0" smtClean="0"/>
              <a:t>SOLUTION:  Treat “current return” and “ground” as two separate entities</a:t>
            </a:r>
          </a:p>
          <a:p>
            <a:pPr>
              <a:lnSpc>
                <a:spcPct val="90000"/>
              </a:lnSpc>
            </a:pPr>
            <a:r>
              <a:rPr lang="en-US" sz="1400" dirty="0" smtClean="0"/>
              <a:t>Purpose of “ground” is to provide common reference potential</a:t>
            </a:r>
          </a:p>
          <a:p>
            <a:pPr>
              <a:lnSpc>
                <a:spcPct val="90000"/>
              </a:lnSpc>
            </a:pPr>
            <a:r>
              <a:rPr lang="en-US" sz="1400" dirty="0" smtClean="0"/>
              <a:t>Provide differential interfaces for signals</a:t>
            </a:r>
          </a:p>
          <a:p>
            <a:pPr lvl="1">
              <a:lnSpc>
                <a:spcPct val="90000"/>
              </a:lnSpc>
            </a:pPr>
            <a:r>
              <a:rPr lang="en-US" sz="1400" dirty="0" smtClean="0"/>
              <a:t>Dedicated current return path for each signal</a:t>
            </a:r>
          </a:p>
          <a:p>
            <a:pPr lvl="1">
              <a:lnSpc>
                <a:spcPct val="90000"/>
              </a:lnSpc>
            </a:pPr>
            <a:r>
              <a:rPr lang="en-US" sz="1400" dirty="0" smtClean="0"/>
              <a:t>Doubles number of interface lines, but reduces common mode currents</a:t>
            </a:r>
          </a:p>
          <a:p>
            <a:pPr lvl="1">
              <a:lnSpc>
                <a:spcPct val="90000"/>
              </a:lnSpc>
            </a:pPr>
            <a:r>
              <a:rPr lang="en-US" sz="1400" dirty="0" smtClean="0"/>
              <a:t>Reduces loop areas (improved magnetic field emissions and susceptibility)</a:t>
            </a:r>
          </a:p>
          <a:p>
            <a:pPr lvl="1">
              <a:lnSpc>
                <a:spcPct val="90000"/>
              </a:lnSpc>
            </a:pPr>
            <a:r>
              <a:rPr lang="en-US" sz="1400" b="1" dirty="0" smtClean="0">
                <a:solidFill>
                  <a:srgbClr val="FF0000"/>
                </a:solidFill>
              </a:rPr>
              <a:t>If you minimize common mode currents, you go along way toward ensuring EMC</a:t>
            </a:r>
          </a:p>
          <a:p>
            <a:pPr>
              <a:lnSpc>
                <a:spcPct val="90000"/>
              </a:lnSpc>
            </a:pPr>
            <a:r>
              <a:rPr lang="en-US" sz="1400" dirty="0" smtClean="0"/>
              <a:t>Significantly better than single-ended interface, especially for low level signals</a:t>
            </a:r>
          </a:p>
          <a:p>
            <a:pPr lvl="1">
              <a:lnSpc>
                <a:spcPct val="90000"/>
              </a:lnSpc>
            </a:pPr>
            <a:r>
              <a:rPr lang="en-US" sz="1400" dirty="0" smtClean="0"/>
              <a:t>Much more control over current paths (“follow the current”)</a:t>
            </a:r>
          </a:p>
          <a:p>
            <a:pPr lvl="1">
              <a:lnSpc>
                <a:spcPct val="90000"/>
              </a:lnSpc>
            </a:pPr>
            <a:r>
              <a:rPr lang="en-US" sz="1400" dirty="0" smtClean="0"/>
              <a:t>Less susceptible to ground bounce (next slide)</a:t>
            </a:r>
          </a:p>
        </p:txBody>
      </p:sp>
      <p:sp>
        <p:nvSpPr>
          <p:cNvPr id="58372" name="Rectangle 40"/>
          <p:cNvSpPr>
            <a:spLocks noChangeArrowheads="1"/>
          </p:cNvSpPr>
          <p:nvPr/>
        </p:nvSpPr>
        <p:spPr bwMode="auto">
          <a:xfrm>
            <a:off x="2971800" y="4098248"/>
            <a:ext cx="838200" cy="2057400"/>
          </a:xfrm>
          <a:prstGeom prst="rect">
            <a:avLst/>
          </a:prstGeom>
          <a:noFill/>
          <a:ln w="12700" algn="ctr">
            <a:solidFill>
              <a:schemeClr val="tx1"/>
            </a:solidFill>
            <a:round/>
            <a:headEnd/>
            <a:tailEnd type="triangle" w="lg" len="lg"/>
          </a:ln>
        </p:spPr>
        <p:txBody>
          <a:bodyPr/>
          <a:lstStyle/>
          <a:p>
            <a:endParaRPr lang="en-US"/>
          </a:p>
        </p:txBody>
      </p:sp>
      <p:sp>
        <p:nvSpPr>
          <p:cNvPr id="58373" name="Rectangle 41"/>
          <p:cNvSpPr>
            <a:spLocks noChangeArrowheads="1"/>
          </p:cNvSpPr>
          <p:nvPr/>
        </p:nvSpPr>
        <p:spPr bwMode="auto">
          <a:xfrm>
            <a:off x="5181600" y="4098248"/>
            <a:ext cx="838200" cy="2057400"/>
          </a:xfrm>
          <a:prstGeom prst="rect">
            <a:avLst/>
          </a:prstGeom>
          <a:noFill/>
          <a:ln w="12700" algn="ctr">
            <a:solidFill>
              <a:schemeClr val="tx1"/>
            </a:solidFill>
            <a:round/>
            <a:headEnd/>
            <a:tailEnd type="triangle" w="lg" len="lg"/>
          </a:ln>
        </p:spPr>
        <p:txBody>
          <a:bodyPr/>
          <a:lstStyle/>
          <a:p>
            <a:endParaRPr lang="en-US"/>
          </a:p>
        </p:txBody>
      </p:sp>
      <p:cxnSp>
        <p:nvCxnSpPr>
          <p:cNvPr id="58374" name="Straight Connector 43"/>
          <p:cNvCxnSpPr>
            <a:cxnSpLocks noChangeShapeType="1"/>
          </p:cNvCxnSpPr>
          <p:nvPr/>
        </p:nvCxnSpPr>
        <p:spPr bwMode="auto">
          <a:xfrm>
            <a:off x="3810000" y="4250648"/>
            <a:ext cx="1371600" cy="0"/>
          </a:xfrm>
          <a:prstGeom prst="line">
            <a:avLst/>
          </a:prstGeom>
          <a:noFill/>
          <a:ln w="9525" algn="ctr">
            <a:solidFill>
              <a:schemeClr val="tx1"/>
            </a:solidFill>
            <a:round/>
            <a:headEnd/>
            <a:tailEnd type="none" w="lg" len="lg"/>
          </a:ln>
        </p:spPr>
      </p:cxnSp>
      <p:cxnSp>
        <p:nvCxnSpPr>
          <p:cNvPr id="58375" name="Straight Connector 44"/>
          <p:cNvCxnSpPr>
            <a:cxnSpLocks noChangeShapeType="1"/>
          </p:cNvCxnSpPr>
          <p:nvPr/>
        </p:nvCxnSpPr>
        <p:spPr bwMode="auto">
          <a:xfrm>
            <a:off x="3810000" y="4403048"/>
            <a:ext cx="1371600" cy="0"/>
          </a:xfrm>
          <a:prstGeom prst="line">
            <a:avLst/>
          </a:prstGeom>
          <a:noFill/>
          <a:ln w="9525" algn="ctr">
            <a:solidFill>
              <a:schemeClr val="tx1"/>
            </a:solidFill>
            <a:round/>
            <a:headEnd/>
            <a:tailEnd type="none" w="lg" len="lg"/>
          </a:ln>
        </p:spPr>
      </p:cxnSp>
      <p:cxnSp>
        <p:nvCxnSpPr>
          <p:cNvPr id="58376" name="Straight Connector 45"/>
          <p:cNvCxnSpPr>
            <a:cxnSpLocks noChangeShapeType="1"/>
          </p:cNvCxnSpPr>
          <p:nvPr/>
        </p:nvCxnSpPr>
        <p:spPr bwMode="auto">
          <a:xfrm>
            <a:off x="3810000" y="4555448"/>
            <a:ext cx="1371600" cy="0"/>
          </a:xfrm>
          <a:prstGeom prst="line">
            <a:avLst/>
          </a:prstGeom>
          <a:noFill/>
          <a:ln w="9525" algn="ctr">
            <a:solidFill>
              <a:schemeClr val="tx1"/>
            </a:solidFill>
            <a:round/>
            <a:headEnd/>
            <a:tailEnd type="none" w="lg" len="lg"/>
          </a:ln>
        </p:spPr>
      </p:cxnSp>
      <p:cxnSp>
        <p:nvCxnSpPr>
          <p:cNvPr id="58377" name="Straight Connector 46"/>
          <p:cNvCxnSpPr>
            <a:cxnSpLocks noChangeShapeType="1"/>
          </p:cNvCxnSpPr>
          <p:nvPr/>
        </p:nvCxnSpPr>
        <p:spPr bwMode="auto">
          <a:xfrm>
            <a:off x="3810000" y="4707848"/>
            <a:ext cx="1371600" cy="0"/>
          </a:xfrm>
          <a:prstGeom prst="line">
            <a:avLst/>
          </a:prstGeom>
          <a:noFill/>
          <a:ln w="9525" algn="ctr">
            <a:solidFill>
              <a:schemeClr val="tx1"/>
            </a:solidFill>
            <a:round/>
            <a:headEnd/>
            <a:tailEnd type="none" w="lg" len="lg"/>
          </a:ln>
        </p:spPr>
      </p:cxnSp>
      <p:cxnSp>
        <p:nvCxnSpPr>
          <p:cNvPr id="58378" name="Straight Connector 54"/>
          <p:cNvCxnSpPr>
            <a:cxnSpLocks noChangeShapeType="1"/>
          </p:cNvCxnSpPr>
          <p:nvPr/>
        </p:nvCxnSpPr>
        <p:spPr bwMode="auto">
          <a:xfrm>
            <a:off x="3810000" y="4860248"/>
            <a:ext cx="1371600" cy="0"/>
          </a:xfrm>
          <a:prstGeom prst="line">
            <a:avLst/>
          </a:prstGeom>
          <a:noFill/>
          <a:ln w="9525" algn="ctr">
            <a:solidFill>
              <a:schemeClr val="tx1"/>
            </a:solidFill>
            <a:round/>
            <a:headEnd/>
            <a:tailEnd type="none" w="lg" len="lg"/>
          </a:ln>
        </p:spPr>
      </p:cxnSp>
      <p:cxnSp>
        <p:nvCxnSpPr>
          <p:cNvPr id="58379" name="Straight Connector 56"/>
          <p:cNvCxnSpPr>
            <a:cxnSpLocks noChangeShapeType="1"/>
          </p:cNvCxnSpPr>
          <p:nvPr/>
        </p:nvCxnSpPr>
        <p:spPr bwMode="auto">
          <a:xfrm>
            <a:off x="3810000" y="5012648"/>
            <a:ext cx="1371600" cy="0"/>
          </a:xfrm>
          <a:prstGeom prst="line">
            <a:avLst/>
          </a:prstGeom>
          <a:noFill/>
          <a:ln w="9525" algn="ctr">
            <a:solidFill>
              <a:schemeClr val="tx1"/>
            </a:solidFill>
            <a:round/>
            <a:headEnd/>
            <a:tailEnd type="none" w="lg" len="lg"/>
          </a:ln>
        </p:spPr>
      </p:cxnSp>
      <p:sp>
        <p:nvSpPr>
          <p:cNvPr id="58380" name="TextBox 59"/>
          <p:cNvSpPr txBox="1">
            <a:spLocks noChangeArrowheads="1"/>
          </p:cNvSpPr>
          <p:nvPr/>
        </p:nvSpPr>
        <p:spPr bwMode="auto">
          <a:xfrm>
            <a:off x="4191000" y="4098248"/>
            <a:ext cx="719138" cy="215900"/>
          </a:xfrm>
          <a:prstGeom prst="rect">
            <a:avLst/>
          </a:prstGeom>
          <a:noFill/>
          <a:ln w="9525">
            <a:noFill/>
            <a:miter lim="800000"/>
            <a:headEnd/>
            <a:tailEnd/>
          </a:ln>
        </p:spPr>
        <p:txBody>
          <a:bodyPr wrap="none">
            <a:spAutoFit/>
          </a:bodyPr>
          <a:lstStyle/>
          <a:p>
            <a:r>
              <a:rPr lang="en-US" sz="800"/>
              <a:t>SIGNAL 1+</a:t>
            </a:r>
          </a:p>
        </p:txBody>
      </p:sp>
      <p:sp>
        <p:nvSpPr>
          <p:cNvPr id="58381" name="TextBox 62"/>
          <p:cNvSpPr txBox="1">
            <a:spLocks noChangeArrowheads="1"/>
          </p:cNvSpPr>
          <p:nvPr/>
        </p:nvSpPr>
        <p:spPr bwMode="auto">
          <a:xfrm>
            <a:off x="4191000" y="4250648"/>
            <a:ext cx="692150" cy="215900"/>
          </a:xfrm>
          <a:prstGeom prst="rect">
            <a:avLst/>
          </a:prstGeom>
          <a:noFill/>
          <a:ln w="9525">
            <a:noFill/>
            <a:miter lim="800000"/>
            <a:headEnd/>
            <a:tailEnd/>
          </a:ln>
        </p:spPr>
        <p:txBody>
          <a:bodyPr wrap="none">
            <a:spAutoFit/>
          </a:bodyPr>
          <a:lstStyle/>
          <a:p>
            <a:r>
              <a:rPr lang="en-US" sz="800"/>
              <a:t>SIGNAL 1-</a:t>
            </a:r>
          </a:p>
        </p:txBody>
      </p:sp>
      <p:sp>
        <p:nvSpPr>
          <p:cNvPr id="58382" name="TextBox 64"/>
          <p:cNvSpPr txBox="1">
            <a:spLocks noChangeArrowheads="1"/>
          </p:cNvSpPr>
          <p:nvPr/>
        </p:nvSpPr>
        <p:spPr bwMode="auto">
          <a:xfrm>
            <a:off x="4191000" y="4403048"/>
            <a:ext cx="719138" cy="215900"/>
          </a:xfrm>
          <a:prstGeom prst="rect">
            <a:avLst/>
          </a:prstGeom>
          <a:noFill/>
          <a:ln w="9525">
            <a:noFill/>
            <a:miter lim="800000"/>
            <a:headEnd/>
            <a:tailEnd/>
          </a:ln>
        </p:spPr>
        <p:txBody>
          <a:bodyPr wrap="none">
            <a:spAutoFit/>
          </a:bodyPr>
          <a:lstStyle/>
          <a:p>
            <a:r>
              <a:rPr lang="en-US" sz="800"/>
              <a:t>SIGNAL 2+</a:t>
            </a:r>
          </a:p>
        </p:txBody>
      </p:sp>
      <p:sp>
        <p:nvSpPr>
          <p:cNvPr id="58383" name="TextBox 65"/>
          <p:cNvSpPr txBox="1">
            <a:spLocks noChangeArrowheads="1"/>
          </p:cNvSpPr>
          <p:nvPr/>
        </p:nvSpPr>
        <p:spPr bwMode="auto">
          <a:xfrm>
            <a:off x="4191000" y="4555448"/>
            <a:ext cx="692150" cy="215900"/>
          </a:xfrm>
          <a:prstGeom prst="rect">
            <a:avLst/>
          </a:prstGeom>
          <a:noFill/>
          <a:ln w="9525">
            <a:noFill/>
            <a:miter lim="800000"/>
            <a:headEnd/>
            <a:tailEnd/>
          </a:ln>
        </p:spPr>
        <p:txBody>
          <a:bodyPr wrap="none">
            <a:spAutoFit/>
          </a:bodyPr>
          <a:lstStyle/>
          <a:p>
            <a:r>
              <a:rPr lang="en-US" sz="800"/>
              <a:t>SIGNAL 2-</a:t>
            </a:r>
          </a:p>
        </p:txBody>
      </p:sp>
      <p:sp>
        <p:nvSpPr>
          <p:cNvPr id="58384" name="TextBox 66"/>
          <p:cNvSpPr txBox="1">
            <a:spLocks noChangeArrowheads="1"/>
          </p:cNvSpPr>
          <p:nvPr/>
        </p:nvSpPr>
        <p:spPr bwMode="auto">
          <a:xfrm>
            <a:off x="4191000" y="4707848"/>
            <a:ext cx="719138" cy="215900"/>
          </a:xfrm>
          <a:prstGeom prst="rect">
            <a:avLst/>
          </a:prstGeom>
          <a:noFill/>
          <a:ln w="9525">
            <a:noFill/>
            <a:miter lim="800000"/>
            <a:headEnd/>
            <a:tailEnd/>
          </a:ln>
        </p:spPr>
        <p:txBody>
          <a:bodyPr wrap="none">
            <a:spAutoFit/>
          </a:bodyPr>
          <a:lstStyle/>
          <a:p>
            <a:r>
              <a:rPr lang="en-US" sz="800"/>
              <a:t>SIGNAL 3+</a:t>
            </a:r>
          </a:p>
        </p:txBody>
      </p:sp>
      <p:sp>
        <p:nvSpPr>
          <p:cNvPr id="58385" name="TextBox 67"/>
          <p:cNvSpPr txBox="1">
            <a:spLocks noChangeArrowheads="1"/>
          </p:cNvSpPr>
          <p:nvPr/>
        </p:nvSpPr>
        <p:spPr bwMode="auto">
          <a:xfrm>
            <a:off x="4191000" y="4860248"/>
            <a:ext cx="692150" cy="215900"/>
          </a:xfrm>
          <a:prstGeom prst="rect">
            <a:avLst/>
          </a:prstGeom>
          <a:noFill/>
          <a:ln w="9525">
            <a:noFill/>
            <a:miter lim="800000"/>
            <a:headEnd/>
            <a:tailEnd/>
          </a:ln>
        </p:spPr>
        <p:txBody>
          <a:bodyPr wrap="none">
            <a:spAutoFit/>
          </a:bodyPr>
          <a:lstStyle/>
          <a:p>
            <a:r>
              <a:rPr lang="en-US" sz="800"/>
              <a:t>SIGNAL 3-</a:t>
            </a:r>
          </a:p>
        </p:txBody>
      </p:sp>
      <p:sp>
        <p:nvSpPr>
          <p:cNvPr id="58386" name="TextBox 68"/>
          <p:cNvSpPr txBox="1">
            <a:spLocks noChangeArrowheads="1"/>
          </p:cNvSpPr>
          <p:nvPr/>
        </p:nvSpPr>
        <p:spPr bwMode="auto">
          <a:xfrm>
            <a:off x="2971800" y="4842785"/>
            <a:ext cx="811213" cy="246063"/>
          </a:xfrm>
          <a:prstGeom prst="rect">
            <a:avLst/>
          </a:prstGeom>
          <a:noFill/>
          <a:ln w="9525">
            <a:noFill/>
            <a:miter lim="800000"/>
            <a:headEnd/>
            <a:tailEnd/>
          </a:ln>
        </p:spPr>
        <p:txBody>
          <a:bodyPr wrap="none">
            <a:spAutoFit/>
          </a:bodyPr>
          <a:lstStyle/>
          <a:p>
            <a:r>
              <a:rPr lang="en-US" sz="1000"/>
              <a:t>CIRCUIT 1</a:t>
            </a:r>
          </a:p>
        </p:txBody>
      </p:sp>
      <p:sp>
        <p:nvSpPr>
          <p:cNvPr id="58387" name="TextBox 69"/>
          <p:cNvSpPr txBox="1">
            <a:spLocks noChangeArrowheads="1"/>
          </p:cNvSpPr>
          <p:nvPr/>
        </p:nvSpPr>
        <p:spPr bwMode="auto">
          <a:xfrm>
            <a:off x="5181600" y="4842785"/>
            <a:ext cx="811213" cy="246063"/>
          </a:xfrm>
          <a:prstGeom prst="rect">
            <a:avLst/>
          </a:prstGeom>
          <a:noFill/>
          <a:ln w="9525">
            <a:noFill/>
            <a:miter lim="800000"/>
            <a:headEnd/>
            <a:tailEnd/>
          </a:ln>
        </p:spPr>
        <p:txBody>
          <a:bodyPr wrap="none">
            <a:spAutoFit/>
          </a:bodyPr>
          <a:lstStyle/>
          <a:p>
            <a:r>
              <a:rPr lang="en-US" sz="1000"/>
              <a:t>CIRCUIT 2</a:t>
            </a:r>
          </a:p>
        </p:txBody>
      </p:sp>
      <p:cxnSp>
        <p:nvCxnSpPr>
          <p:cNvPr id="58388" name="Straight Connector 81"/>
          <p:cNvCxnSpPr>
            <a:cxnSpLocks noChangeShapeType="1"/>
          </p:cNvCxnSpPr>
          <p:nvPr/>
        </p:nvCxnSpPr>
        <p:spPr bwMode="auto">
          <a:xfrm rot="5400000">
            <a:off x="3237707" y="6307254"/>
            <a:ext cx="304800" cy="1587"/>
          </a:xfrm>
          <a:prstGeom prst="line">
            <a:avLst/>
          </a:prstGeom>
          <a:noFill/>
          <a:ln w="12700" algn="ctr">
            <a:solidFill>
              <a:schemeClr val="tx1"/>
            </a:solidFill>
            <a:round/>
            <a:headEnd/>
            <a:tailEnd type="none" w="lg" len="lg"/>
          </a:ln>
        </p:spPr>
      </p:cxnSp>
      <p:grpSp>
        <p:nvGrpSpPr>
          <p:cNvPr id="2" name="Group 82"/>
          <p:cNvGrpSpPr>
            <a:grpSpLocks/>
          </p:cNvGrpSpPr>
          <p:nvPr/>
        </p:nvGrpSpPr>
        <p:grpSpPr bwMode="auto">
          <a:xfrm>
            <a:off x="3276600" y="6460448"/>
            <a:ext cx="228600" cy="76200"/>
            <a:chOff x="457200" y="4953000"/>
            <a:chExt cx="914400" cy="304800"/>
          </a:xfrm>
        </p:grpSpPr>
        <p:cxnSp>
          <p:nvCxnSpPr>
            <p:cNvPr id="58415" name="Straight Connector 83"/>
            <p:cNvCxnSpPr>
              <a:cxnSpLocks noChangeShapeType="1"/>
            </p:cNvCxnSpPr>
            <p:nvPr/>
          </p:nvCxnSpPr>
          <p:spPr bwMode="auto">
            <a:xfrm>
              <a:off x="457200" y="4953000"/>
              <a:ext cx="914400" cy="0"/>
            </a:xfrm>
            <a:prstGeom prst="line">
              <a:avLst/>
            </a:prstGeom>
            <a:noFill/>
            <a:ln w="9525" algn="ctr">
              <a:solidFill>
                <a:schemeClr val="tx1"/>
              </a:solidFill>
              <a:round/>
              <a:headEnd/>
              <a:tailEnd type="none" w="lg" len="lg"/>
            </a:ln>
          </p:spPr>
        </p:cxnSp>
        <p:cxnSp>
          <p:nvCxnSpPr>
            <p:cNvPr id="58416" name="Straight Connector 84"/>
            <p:cNvCxnSpPr>
              <a:cxnSpLocks noChangeShapeType="1"/>
            </p:cNvCxnSpPr>
            <p:nvPr/>
          </p:nvCxnSpPr>
          <p:spPr bwMode="auto">
            <a:xfrm>
              <a:off x="609600" y="5105400"/>
              <a:ext cx="609600" cy="0"/>
            </a:xfrm>
            <a:prstGeom prst="line">
              <a:avLst/>
            </a:prstGeom>
            <a:noFill/>
            <a:ln w="9525" algn="ctr">
              <a:solidFill>
                <a:schemeClr val="tx1"/>
              </a:solidFill>
              <a:round/>
              <a:headEnd/>
              <a:tailEnd type="none" w="lg" len="lg"/>
            </a:ln>
          </p:spPr>
        </p:cxnSp>
        <p:cxnSp>
          <p:nvCxnSpPr>
            <p:cNvPr id="58417" name="Straight Connector 85"/>
            <p:cNvCxnSpPr>
              <a:cxnSpLocks noChangeShapeType="1"/>
            </p:cNvCxnSpPr>
            <p:nvPr/>
          </p:nvCxnSpPr>
          <p:spPr bwMode="auto">
            <a:xfrm>
              <a:off x="762000" y="5257800"/>
              <a:ext cx="304800" cy="0"/>
            </a:xfrm>
            <a:prstGeom prst="line">
              <a:avLst/>
            </a:prstGeom>
            <a:noFill/>
            <a:ln w="9525" algn="ctr">
              <a:solidFill>
                <a:schemeClr val="tx1"/>
              </a:solidFill>
              <a:round/>
              <a:headEnd/>
              <a:tailEnd type="none" w="lg" len="lg"/>
            </a:ln>
          </p:spPr>
        </p:cxnSp>
      </p:grpSp>
      <p:cxnSp>
        <p:nvCxnSpPr>
          <p:cNvPr id="58390" name="Straight Connector 81"/>
          <p:cNvCxnSpPr>
            <a:cxnSpLocks noChangeShapeType="1"/>
          </p:cNvCxnSpPr>
          <p:nvPr/>
        </p:nvCxnSpPr>
        <p:spPr bwMode="auto">
          <a:xfrm rot="5400000">
            <a:off x="5447507" y="6307254"/>
            <a:ext cx="304800" cy="1587"/>
          </a:xfrm>
          <a:prstGeom prst="line">
            <a:avLst/>
          </a:prstGeom>
          <a:noFill/>
          <a:ln w="12700" algn="ctr">
            <a:solidFill>
              <a:schemeClr val="tx1"/>
            </a:solidFill>
            <a:round/>
            <a:headEnd/>
            <a:tailEnd type="none" w="lg" len="lg"/>
          </a:ln>
        </p:spPr>
      </p:cxnSp>
      <p:grpSp>
        <p:nvGrpSpPr>
          <p:cNvPr id="3" name="Group 82"/>
          <p:cNvGrpSpPr>
            <a:grpSpLocks/>
          </p:cNvGrpSpPr>
          <p:nvPr/>
        </p:nvGrpSpPr>
        <p:grpSpPr bwMode="auto">
          <a:xfrm>
            <a:off x="5486400" y="6460448"/>
            <a:ext cx="228600" cy="76200"/>
            <a:chOff x="457200" y="4953000"/>
            <a:chExt cx="914400" cy="304800"/>
          </a:xfrm>
        </p:grpSpPr>
        <p:cxnSp>
          <p:nvCxnSpPr>
            <p:cNvPr id="58412" name="Straight Connector 83"/>
            <p:cNvCxnSpPr>
              <a:cxnSpLocks noChangeShapeType="1"/>
            </p:cNvCxnSpPr>
            <p:nvPr/>
          </p:nvCxnSpPr>
          <p:spPr bwMode="auto">
            <a:xfrm>
              <a:off x="457200" y="4953000"/>
              <a:ext cx="914400" cy="0"/>
            </a:xfrm>
            <a:prstGeom prst="line">
              <a:avLst/>
            </a:prstGeom>
            <a:noFill/>
            <a:ln w="9525" algn="ctr">
              <a:solidFill>
                <a:schemeClr val="tx1"/>
              </a:solidFill>
              <a:round/>
              <a:headEnd/>
              <a:tailEnd type="none" w="lg" len="lg"/>
            </a:ln>
          </p:spPr>
        </p:cxnSp>
        <p:cxnSp>
          <p:nvCxnSpPr>
            <p:cNvPr id="58413" name="Straight Connector 84"/>
            <p:cNvCxnSpPr>
              <a:cxnSpLocks noChangeShapeType="1"/>
            </p:cNvCxnSpPr>
            <p:nvPr/>
          </p:nvCxnSpPr>
          <p:spPr bwMode="auto">
            <a:xfrm>
              <a:off x="609600" y="5105400"/>
              <a:ext cx="609600" cy="0"/>
            </a:xfrm>
            <a:prstGeom prst="line">
              <a:avLst/>
            </a:prstGeom>
            <a:noFill/>
            <a:ln w="9525" algn="ctr">
              <a:solidFill>
                <a:schemeClr val="tx1"/>
              </a:solidFill>
              <a:round/>
              <a:headEnd/>
              <a:tailEnd type="none" w="lg" len="lg"/>
            </a:ln>
          </p:spPr>
        </p:cxnSp>
        <p:cxnSp>
          <p:nvCxnSpPr>
            <p:cNvPr id="58414" name="Straight Connector 85"/>
            <p:cNvCxnSpPr>
              <a:cxnSpLocks noChangeShapeType="1"/>
            </p:cNvCxnSpPr>
            <p:nvPr/>
          </p:nvCxnSpPr>
          <p:spPr bwMode="auto">
            <a:xfrm>
              <a:off x="762000" y="5257800"/>
              <a:ext cx="304800" cy="0"/>
            </a:xfrm>
            <a:prstGeom prst="line">
              <a:avLst/>
            </a:prstGeom>
            <a:noFill/>
            <a:ln w="9525" algn="ctr">
              <a:solidFill>
                <a:schemeClr val="tx1"/>
              </a:solidFill>
              <a:round/>
              <a:headEnd/>
              <a:tailEnd type="none" w="lg" len="lg"/>
            </a:ln>
          </p:spPr>
        </p:cxnSp>
      </p:grpSp>
      <p:cxnSp>
        <p:nvCxnSpPr>
          <p:cNvPr id="58392" name="Straight Connector 80"/>
          <p:cNvCxnSpPr>
            <a:cxnSpLocks noChangeShapeType="1"/>
          </p:cNvCxnSpPr>
          <p:nvPr/>
        </p:nvCxnSpPr>
        <p:spPr bwMode="auto">
          <a:xfrm>
            <a:off x="3810000" y="5165048"/>
            <a:ext cx="1371600" cy="0"/>
          </a:xfrm>
          <a:prstGeom prst="line">
            <a:avLst/>
          </a:prstGeom>
          <a:noFill/>
          <a:ln w="9525" algn="ctr">
            <a:solidFill>
              <a:schemeClr val="tx1"/>
            </a:solidFill>
            <a:round/>
            <a:headEnd/>
            <a:tailEnd type="none" w="lg" len="lg"/>
          </a:ln>
        </p:spPr>
      </p:cxnSp>
      <p:cxnSp>
        <p:nvCxnSpPr>
          <p:cNvPr id="58393" name="Straight Connector 81"/>
          <p:cNvCxnSpPr>
            <a:cxnSpLocks noChangeShapeType="1"/>
          </p:cNvCxnSpPr>
          <p:nvPr/>
        </p:nvCxnSpPr>
        <p:spPr bwMode="auto">
          <a:xfrm>
            <a:off x="3810000" y="5317448"/>
            <a:ext cx="1371600" cy="0"/>
          </a:xfrm>
          <a:prstGeom prst="line">
            <a:avLst/>
          </a:prstGeom>
          <a:noFill/>
          <a:ln w="9525" algn="ctr">
            <a:solidFill>
              <a:schemeClr val="tx1"/>
            </a:solidFill>
            <a:round/>
            <a:headEnd/>
            <a:tailEnd type="none" w="lg" len="lg"/>
          </a:ln>
        </p:spPr>
      </p:cxnSp>
      <p:cxnSp>
        <p:nvCxnSpPr>
          <p:cNvPr id="58394" name="Straight Connector 82"/>
          <p:cNvCxnSpPr>
            <a:cxnSpLocks noChangeShapeType="1"/>
          </p:cNvCxnSpPr>
          <p:nvPr/>
        </p:nvCxnSpPr>
        <p:spPr bwMode="auto">
          <a:xfrm>
            <a:off x="3810000" y="5469848"/>
            <a:ext cx="1371600" cy="0"/>
          </a:xfrm>
          <a:prstGeom prst="line">
            <a:avLst/>
          </a:prstGeom>
          <a:noFill/>
          <a:ln w="9525" algn="ctr">
            <a:solidFill>
              <a:schemeClr val="tx1"/>
            </a:solidFill>
            <a:round/>
            <a:headEnd/>
            <a:tailEnd type="none" w="lg" len="lg"/>
          </a:ln>
        </p:spPr>
      </p:cxnSp>
      <p:cxnSp>
        <p:nvCxnSpPr>
          <p:cNvPr id="58395" name="Straight Connector 83"/>
          <p:cNvCxnSpPr>
            <a:cxnSpLocks noChangeShapeType="1"/>
          </p:cNvCxnSpPr>
          <p:nvPr/>
        </p:nvCxnSpPr>
        <p:spPr bwMode="auto">
          <a:xfrm>
            <a:off x="3810000" y="5622248"/>
            <a:ext cx="1371600" cy="0"/>
          </a:xfrm>
          <a:prstGeom prst="line">
            <a:avLst/>
          </a:prstGeom>
          <a:noFill/>
          <a:ln w="9525" algn="ctr">
            <a:solidFill>
              <a:schemeClr val="tx1"/>
            </a:solidFill>
            <a:round/>
            <a:headEnd/>
            <a:tailEnd type="none" w="lg" len="lg"/>
          </a:ln>
        </p:spPr>
      </p:cxnSp>
      <p:cxnSp>
        <p:nvCxnSpPr>
          <p:cNvPr id="58396" name="Straight Connector 84"/>
          <p:cNvCxnSpPr>
            <a:cxnSpLocks noChangeShapeType="1"/>
          </p:cNvCxnSpPr>
          <p:nvPr/>
        </p:nvCxnSpPr>
        <p:spPr bwMode="auto">
          <a:xfrm>
            <a:off x="3810000" y="5774648"/>
            <a:ext cx="1371600" cy="0"/>
          </a:xfrm>
          <a:prstGeom prst="line">
            <a:avLst/>
          </a:prstGeom>
          <a:noFill/>
          <a:ln w="9525" algn="ctr">
            <a:solidFill>
              <a:schemeClr val="tx1"/>
            </a:solidFill>
            <a:round/>
            <a:headEnd/>
            <a:tailEnd type="none" w="lg" len="lg"/>
          </a:ln>
        </p:spPr>
      </p:cxnSp>
      <p:cxnSp>
        <p:nvCxnSpPr>
          <p:cNvPr id="58397" name="Straight Connector 85"/>
          <p:cNvCxnSpPr>
            <a:cxnSpLocks noChangeShapeType="1"/>
          </p:cNvCxnSpPr>
          <p:nvPr/>
        </p:nvCxnSpPr>
        <p:spPr bwMode="auto">
          <a:xfrm>
            <a:off x="3810000" y="5927048"/>
            <a:ext cx="1371600" cy="0"/>
          </a:xfrm>
          <a:prstGeom prst="line">
            <a:avLst/>
          </a:prstGeom>
          <a:noFill/>
          <a:ln w="9525" algn="ctr">
            <a:solidFill>
              <a:schemeClr val="tx1"/>
            </a:solidFill>
            <a:round/>
            <a:headEnd/>
            <a:tailEnd type="none" w="lg" len="lg"/>
          </a:ln>
        </p:spPr>
      </p:cxnSp>
      <p:sp>
        <p:nvSpPr>
          <p:cNvPr id="58398" name="TextBox 86"/>
          <p:cNvSpPr txBox="1">
            <a:spLocks noChangeArrowheads="1"/>
          </p:cNvSpPr>
          <p:nvPr/>
        </p:nvSpPr>
        <p:spPr bwMode="auto">
          <a:xfrm>
            <a:off x="4191000" y="5012648"/>
            <a:ext cx="719138" cy="215900"/>
          </a:xfrm>
          <a:prstGeom prst="rect">
            <a:avLst/>
          </a:prstGeom>
          <a:noFill/>
          <a:ln w="9525">
            <a:noFill/>
            <a:miter lim="800000"/>
            <a:headEnd/>
            <a:tailEnd/>
          </a:ln>
        </p:spPr>
        <p:txBody>
          <a:bodyPr wrap="none">
            <a:spAutoFit/>
          </a:bodyPr>
          <a:lstStyle/>
          <a:p>
            <a:r>
              <a:rPr lang="en-US" sz="800"/>
              <a:t>SIGNAL 4+</a:t>
            </a:r>
          </a:p>
        </p:txBody>
      </p:sp>
      <p:sp>
        <p:nvSpPr>
          <p:cNvPr id="58399" name="TextBox 87"/>
          <p:cNvSpPr txBox="1">
            <a:spLocks noChangeArrowheads="1"/>
          </p:cNvSpPr>
          <p:nvPr/>
        </p:nvSpPr>
        <p:spPr bwMode="auto">
          <a:xfrm>
            <a:off x="4191000" y="5165048"/>
            <a:ext cx="692150" cy="215900"/>
          </a:xfrm>
          <a:prstGeom prst="rect">
            <a:avLst/>
          </a:prstGeom>
          <a:noFill/>
          <a:ln w="9525">
            <a:noFill/>
            <a:miter lim="800000"/>
            <a:headEnd/>
            <a:tailEnd/>
          </a:ln>
        </p:spPr>
        <p:txBody>
          <a:bodyPr wrap="none">
            <a:spAutoFit/>
          </a:bodyPr>
          <a:lstStyle/>
          <a:p>
            <a:r>
              <a:rPr lang="en-US" sz="800"/>
              <a:t>SIGNAL 4-</a:t>
            </a:r>
          </a:p>
        </p:txBody>
      </p:sp>
      <p:sp>
        <p:nvSpPr>
          <p:cNvPr id="58400" name="TextBox 88"/>
          <p:cNvSpPr txBox="1">
            <a:spLocks noChangeArrowheads="1"/>
          </p:cNvSpPr>
          <p:nvPr/>
        </p:nvSpPr>
        <p:spPr bwMode="auto">
          <a:xfrm>
            <a:off x="4191000" y="5317448"/>
            <a:ext cx="719138" cy="215900"/>
          </a:xfrm>
          <a:prstGeom prst="rect">
            <a:avLst/>
          </a:prstGeom>
          <a:noFill/>
          <a:ln w="9525">
            <a:noFill/>
            <a:miter lim="800000"/>
            <a:headEnd/>
            <a:tailEnd/>
          </a:ln>
        </p:spPr>
        <p:txBody>
          <a:bodyPr wrap="none">
            <a:spAutoFit/>
          </a:bodyPr>
          <a:lstStyle/>
          <a:p>
            <a:r>
              <a:rPr lang="en-US" sz="800"/>
              <a:t>SIGNAL 5+</a:t>
            </a:r>
          </a:p>
        </p:txBody>
      </p:sp>
      <p:sp>
        <p:nvSpPr>
          <p:cNvPr id="58401" name="TextBox 89"/>
          <p:cNvSpPr txBox="1">
            <a:spLocks noChangeArrowheads="1"/>
          </p:cNvSpPr>
          <p:nvPr/>
        </p:nvSpPr>
        <p:spPr bwMode="auto">
          <a:xfrm>
            <a:off x="4191000" y="5469848"/>
            <a:ext cx="692150" cy="215900"/>
          </a:xfrm>
          <a:prstGeom prst="rect">
            <a:avLst/>
          </a:prstGeom>
          <a:noFill/>
          <a:ln w="9525">
            <a:noFill/>
            <a:miter lim="800000"/>
            <a:headEnd/>
            <a:tailEnd/>
          </a:ln>
        </p:spPr>
        <p:txBody>
          <a:bodyPr wrap="none">
            <a:spAutoFit/>
          </a:bodyPr>
          <a:lstStyle/>
          <a:p>
            <a:r>
              <a:rPr lang="en-US" sz="800"/>
              <a:t>SIGNAL 5-</a:t>
            </a:r>
          </a:p>
        </p:txBody>
      </p:sp>
      <p:sp>
        <p:nvSpPr>
          <p:cNvPr id="58402" name="TextBox 90"/>
          <p:cNvSpPr txBox="1">
            <a:spLocks noChangeArrowheads="1"/>
          </p:cNvSpPr>
          <p:nvPr/>
        </p:nvSpPr>
        <p:spPr bwMode="auto">
          <a:xfrm>
            <a:off x="4191000" y="5622248"/>
            <a:ext cx="719138" cy="215900"/>
          </a:xfrm>
          <a:prstGeom prst="rect">
            <a:avLst/>
          </a:prstGeom>
          <a:noFill/>
          <a:ln w="9525">
            <a:noFill/>
            <a:miter lim="800000"/>
            <a:headEnd/>
            <a:tailEnd/>
          </a:ln>
        </p:spPr>
        <p:txBody>
          <a:bodyPr wrap="none">
            <a:spAutoFit/>
          </a:bodyPr>
          <a:lstStyle/>
          <a:p>
            <a:r>
              <a:rPr lang="en-US" sz="800"/>
              <a:t>SIGNAL 6+</a:t>
            </a:r>
          </a:p>
        </p:txBody>
      </p:sp>
      <p:sp>
        <p:nvSpPr>
          <p:cNvPr id="58403" name="TextBox 91"/>
          <p:cNvSpPr txBox="1">
            <a:spLocks noChangeArrowheads="1"/>
          </p:cNvSpPr>
          <p:nvPr/>
        </p:nvSpPr>
        <p:spPr bwMode="auto">
          <a:xfrm>
            <a:off x="4191000" y="5774648"/>
            <a:ext cx="692150" cy="215900"/>
          </a:xfrm>
          <a:prstGeom prst="rect">
            <a:avLst/>
          </a:prstGeom>
          <a:noFill/>
          <a:ln w="9525">
            <a:noFill/>
            <a:miter lim="800000"/>
            <a:headEnd/>
            <a:tailEnd/>
          </a:ln>
        </p:spPr>
        <p:txBody>
          <a:bodyPr wrap="none">
            <a:spAutoFit/>
          </a:bodyPr>
          <a:lstStyle/>
          <a:p>
            <a:r>
              <a:rPr lang="en-US" sz="800"/>
              <a:t>SIGNAL 6-</a:t>
            </a:r>
          </a:p>
        </p:txBody>
      </p:sp>
      <p:sp>
        <p:nvSpPr>
          <p:cNvPr id="58404" name="Freeform 92"/>
          <p:cNvSpPr>
            <a:spLocks/>
          </p:cNvSpPr>
          <p:nvPr/>
        </p:nvSpPr>
        <p:spPr bwMode="auto">
          <a:xfrm>
            <a:off x="4876800" y="4152223"/>
            <a:ext cx="460375" cy="220662"/>
          </a:xfrm>
          <a:custGeom>
            <a:avLst/>
            <a:gdLst>
              <a:gd name="T0" fmla="*/ 38398 w 459658"/>
              <a:gd name="T1" fmla="*/ 27604 h 221226"/>
              <a:gd name="T2" fmla="*/ 383959 w 459658"/>
              <a:gd name="T3" fmla="*/ 27604 h 221226"/>
              <a:gd name="T4" fmla="*/ 414677 w 459658"/>
              <a:gd name="T5" fmla="*/ 193232 h 221226"/>
              <a:gd name="T6" fmla="*/ 0 w 459658"/>
              <a:gd name="T7" fmla="*/ 179430 h 221226"/>
              <a:gd name="T8" fmla="*/ 0 60000 65536"/>
              <a:gd name="T9" fmla="*/ 0 60000 65536"/>
              <a:gd name="T10" fmla="*/ 0 60000 65536"/>
              <a:gd name="T11" fmla="*/ 0 60000 65536"/>
              <a:gd name="T12" fmla="*/ 0 w 459658"/>
              <a:gd name="T13" fmla="*/ 0 h 221226"/>
              <a:gd name="T14" fmla="*/ 459658 w 459658"/>
              <a:gd name="T15" fmla="*/ 221226 h 221226"/>
            </a:gdLst>
            <a:ahLst/>
            <a:cxnLst>
              <a:cxn ang="T8">
                <a:pos x="T0" y="T1"/>
              </a:cxn>
              <a:cxn ang="T9">
                <a:pos x="T2" y="T3"/>
              </a:cxn>
              <a:cxn ang="T10">
                <a:pos x="T4" y="T5"/>
              </a:cxn>
              <a:cxn ang="T11">
                <a:pos x="T6" y="T7"/>
              </a:cxn>
            </a:cxnLst>
            <a:rect l="T12" t="T13" r="T14" b="T15"/>
            <a:pathLst>
              <a:path w="459658" h="221226">
                <a:moveTo>
                  <a:pt x="36871" y="29497"/>
                </a:moveTo>
                <a:cubicBezTo>
                  <a:pt x="171450" y="23352"/>
                  <a:pt x="308487" y="0"/>
                  <a:pt x="368710" y="29497"/>
                </a:cubicBezTo>
                <a:cubicBezTo>
                  <a:pt x="428933" y="58994"/>
                  <a:pt x="459658" y="179439"/>
                  <a:pt x="398206" y="206478"/>
                </a:cubicBezTo>
                <a:cubicBezTo>
                  <a:pt x="329380" y="221226"/>
                  <a:pt x="164690" y="206478"/>
                  <a:pt x="0" y="191730"/>
                </a:cubicBezTo>
              </a:path>
            </a:pathLst>
          </a:custGeom>
          <a:noFill/>
          <a:ln w="12700" cap="flat" cmpd="sng" algn="ctr">
            <a:solidFill>
              <a:srgbClr val="FF0000"/>
            </a:solidFill>
            <a:prstDash val="solid"/>
            <a:round/>
            <a:headEnd type="none" w="med" len="med"/>
            <a:tailEnd type="triangle" w="med" len="med"/>
          </a:ln>
        </p:spPr>
        <p:txBody>
          <a:bodyPr anchor="ctr"/>
          <a:lstStyle/>
          <a:p>
            <a:endParaRPr lang="en-US"/>
          </a:p>
        </p:txBody>
      </p:sp>
      <p:sp>
        <p:nvSpPr>
          <p:cNvPr id="58405" name="Freeform 93"/>
          <p:cNvSpPr>
            <a:spLocks/>
          </p:cNvSpPr>
          <p:nvPr/>
        </p:nvSpPr>
        <p:spPr bwMode="auto">
          <a:xfrm>
            <a:off x="4876800" y="4457023"/>
            <a:ext cx="460375" cy="220662"/>
          </a:xfrm>
          <a:custGeom>
            <a:avLst/>
            <a:gdLst>
              <a:gd name="T0" fmla="*/ 38398 w 459658"/>
              <a:gd name="T1" fmla="*/ 27604 h 221226"/>
              <a:gd name="T2" fmla="*/ 383959 w 459658"/>
              <a:gd name="T3" fmla="*/ 27604 h 221226"/>
              <a:gd name="T4" fmla="*/ 414677 w 459658"/>
              <a:gd name="T5" fmla="*/ 193232 h 221226"/>
              <a:gd name="T6" fmla="*/ 0 w 459658"/>
              <a:gd name="T7" fmla="*/ 179430 h 221226"/>
              <a:gd name="T8" fmla="*/ 0 60000 65536"/>
              <a:gd name="T9" fmla="*/ 0 60000 65536"/>
              <a:gd name="T10" fmla="*/ 0 60000 65536"/>
              <a:gd name="T11" fmla="*/ 0 60000 65536"/>
              <a:gd name="T12" fmla="*/ 0 w 459658"/>
              <a:gd name="T13" fmla="*/ 0 h 221226"/>
              <a:gd name="T14" fmla="*/ 459658 w 459658"/>
              <a:gd name="T15" fmla="*/ 221226 h 221226"/>
            </a:gdLst>
            <a:ahLst/>
            <a:cxnLst>
              <a:cxn ang="T8">
                <a:pos x="T0" y="T1"/>
              </a:cxn>
              <a:cxn ang="T9">
                <a:pos x="T2" y="T3"/>
              </a:cxn>
              <a:cxn ang="T10">
                <a:pos x="T4" y="T5"/>
              </a:cxn>
              <a:cxn ang="T11">
                <a:pos x="T6" y="T7"/>
              </a:cxn>
            </a:cxnLst>
            <a:rect l="T12" t="T13" r="T14" b="T15"/>
            <a:pathLst>
              <a:path w="459658" h="221226">
                <a:moveTo>
                  <a:pt x="36871" y="29497"/>
                </a:moveTo>
                <a:cubicBezTo>
                  <a:pt x="171450" y="23352"/>
                  <a:pt x="308487" y="0"/>
                  <a:pt x="368710" y="29497"/>
                </a:cubicBezTo>
                <a:cubicBezTo>
                  <a:pt x="428933" y="58994"/>
                  <a:pt x="459658" y="179439"/>
                  <a:pt x="398206" y="206478"/>
                </a:cubicBezTo>
                <a:cubicBezTo>
                  <a:pt x="329380" y="221226"/>
                  <a:pt x="164690" y="206478"/>
                  <a:pt x="0" y="191730"/>
                </a:cubicBezTo>
              </a:path>
            </a:pathLst>
          </a:custGeom>
          <a:noFill/>
          <a:ln w="12700" cap="flat" cmpd="sng" algn="ctr">
            <a:solidFill>
              <a:srgbClr val="FF0000"/>
            </a:solidFill>
            <a:prstDash val="solid"/>
            <a:round/>
            <a:headEnd type="none" w="med" len="med"/>
            <a:tailEnd type="triangle" w="med" len="med"/>
          </a:ln>
        </p:spPr>
        <p:txBody>
          <a:bodyPr anchor="ctr"/>
          <a:lstStyle/>
          <a:p>
            <a:endParaRPr lang="en-US"/>
          </a:p>
        </p:txBody>
      </p:sp>
      <p:sp>
        <p:nvSpPr>
          <p:cNvPr id="58406" name="Freeform 94"/>
          <p:cNvSpPr>
            <a:spLocks/>
          </p:cNvSpPr>
          <p:nvPr/>
        </p:nvSpPr>
        <p:spPr bwMode="auto">
          <a:xfrm>
            <a:off x="4876800" y="4761823"/>
            <a:ext cx="460375" cy="220662"/>
          </a:xfrm>
          <a:custGeom>
            <a:avLst/>
            <a:gdLst>
              <a:gd name="T0" fmla="*/ 38398 w 459658"/>
              <a:gd name="T1" fmla="*/ 27604 h 221226"/>
              <a:gd name="T2" fmla="*/ 383959 w 459658"/>
              <a:gd name="T3" fmla="*/ 27604 h 221226"/>
              <a:gd name="T4" fmla="*/ 414677 w 459658"/>
              <a:gd name="T5" fmla="*/ 193232 h 221226"/>
              <a:gd name="T6" fmla="*/ 0 w 459658"/>
              <a:gd name="T7" fmla="*/ 179430 h 221226"/>
              <a:gd name="T8" fmla="*/ 0 60000 65536"/>
              <a:gd name="T9" fmla="*/ 0 60000 65536"/>
              <a:gd name="T10" fmla="*/ 0 60000 65536"/>
              <a:gd name="T11" fmla="*/ 0 60000 65536"/>
              <a:gd name="T12" fmla="*/ 0 w 459658"/>
              <a:gd name="T13" fmla="*/ 0 h 221226"/>
              <a:gd name="T14" fmla="*/ 459658 w 459658"/>
              <a:gd name="T15" fmla="*/ 221226 h 221226"/>
            </a:gdLst>
            <a:ahLst/>
            <a:cxnLst>
              <a:cxn ang="T8">
                <a:pos x="T0" y="T1"/>
              </a:cxn>
              <a:cxn ang="T9">
                <a:pos x="T2" y="T3"/>
              </a:cxn>
              <a:cxn ang="T10">
                <a:pos x="T4" y="T5"/>
              </a:cxn>
              <a:cxn ang="T11">
                <a:pos x="T6" y="T7"/>
              </a:cxn>
            </a:cxnLst>
            <a:rect l="T12" t="T13" r="T14" b="T15"/>
            <a:pathLst>
              <a:path w="459658" h="221226">
                <a:moveTo>
                  <a:pt x="36871" y="29497"/>
                </a:moveTo>
                <a:cubicBezTo>
                  <a:pt x="171450" y="23352"/>
                  <a:pt x="308487" y="0"/>
                  <a:pt x="368710" y="29497"/>
                </a:cubicBezTo>
                <a:cubicBezTo>
                  <a:pt x="428933" y="58994"/>
                  <a:pt x="459658" y="179439"/>
                  <a:pt x="398206" y="206478"/>
                </a:cubicBezTo>
                <a:cubicBezTo>
                  <a:pt x="329380" y="221226"/>
                  <a:pt x="164690" y="206478"/>
                  <a:pt x="0" y="191730"/>
                </a:cubicBezTo>
              </a:path>
            </a:pathLst>
          </a:custGeom>
          <a:noFill/>
          <a:ln w="12700" cap="flat" cmpd="sng" algn="ctr">
            <a:solidFill>
              <a:srgbClr val="FF0000"/>
            </a:solidFill>
            <a:prstDash val="solid"/>
            <a:round/>
            <a:headEnd type="none" w="med" len="med"/>
            <a:tailEnd type="triangle" w="med" len="med"/>
          </a:ln>
        </p:spPr>
        <p:txBody>
          <a:bodyPr anchor="ctr"/>
          <a:lstStyle/>
          <a:p>
            <a:endParaRPr lang="en-US"/>
          </a:p>
        </p:txBody>
      </p:sp>
      <p:sp>
        <p:nvSpPr>
          <p:cNvPr id="58407" name="Freeform 95"/>
          <p:cNvSpPr>
            <a:spLocks/>
          </p:cNvSpPr>
          <p:nvPr/>
        </p:nvSpPr>
        <p:spPr bwMode="auto">
          <a:xfrm>
            <a:off x="4876800" y="5066623"/>
            <a:ext cx="460375" cy="220662"/>
          </a:xfrm>
          <a:custGeom>
            <a:avLst/>
            <a:gdLst>
              <a:gd name="T0" fmla="*/ 38398 w 459658"/>
              <a:gd name="T1" fmla="*/ 27604 h 221226"/>
              <a:gd name="T2" fmla="*/ 383959 w 459658"/>
              <a:gd name="T3" fmla="*/ 27604 h 221226"/>
              <a:gd name="T4" fmla="*/ 414677 w 459658"/>
              <a:gd name="T5" fmla="*/ 193232 h 221226"/>
              <a:gd name="T6" fmla="*/ 0 w 459658"/>
              <a:gd name="T7" fmla="*/ 179430 h 221226"/>
              <a:gd name="T8" fmla="*/ 0 60000 65536"/>
              <a:gd name="T9" fmla="*/ 0 60000 65536"/>
              <a:gd name="T10" fmla="*/ 0 60000 65536"/>
              <a:gd name="T11" fmla="*/ 0 60000 65536"/>
              <a:gd name="T12" fmla="*/ 0 w 459658"/>
              <a:gd name="T13" fmla="*/ 0 h 221226"/>
              <a:gd name="T14" fmla="*/ 459658 w 459658"/>
              <a:gd name="T15" fmla="*/ 221226 h 221226"/>
            </a:gdLst>
            <a:ahLst/>
            <a:cxnLst>
              <a:cxn ang="T8">
                <a:pos x="T0" y="T1"/>
              </a:cxn>
              <a:cxn ang="T9">
                <a:pos x="T2" y="T3"/>
              </a:cxn>
              <a:cxn ang="T10">
                <a:pos x="T4" y="T5"/>
              </a:cxn>
              <a:cxn ang="T11">
                <a:pos x="T6" y="T7"/>
              </a:cxn>
            </a:cxnLst>
            <a:rect l="T12" t="T13" r="T14" b="T15"/>
            <a:pathLst>
              <a:path w="459658" h="221226">
                <a:moveTo>
                  <a:pt x="36871" y="29497"/>
                </a:moveTo>
                <a:cubicBezTo>
                  <a:pt x="171450" y="23352"/>
                  <a:pt x="308487" y="0"/>
                  <a:pt x="368710" y="29497"/>
                </a:cubicBezTo>
                <a:cubicBezTo>
                  <a:pt x="428933" y="58994"/>
                  <a:pt x="459658" y="179439"/>
                  <a:pt x="398206" y="206478"/>
                </a:cubicBezTo>
                <a:cubicBezTo>
                  <a:pt x="329380" y="221226"/>
                  <a:pt x="164690" y="206478"/>
                  <a:pt x="0" y="191730"/>
                </a:cubicBezTo>
              </a:path>
            </a:pathLst>
          </a:custGeom>
          <a:noFill/>
          <a:ln w="12700" cap="flat" cmpd="sng" algn="ctr">
            <a:solidFill>
              <a:srgbClr val="FF0000"/>
            </a:solidFill>
            <a:prstDash val="solid"/>
            <a:round/>
            <a:headEnd type="none" w="med" len="med"/>
            <a:tailEnd type="triangle" w="med" len="med"/>
          </a:ln>
        </p:spPr>
        <p:txBody>
          <a:bodyPr anchor="ctr"/>
          <a:lstStyle/>
          <a:p>
            <a:endParaRPr lang="en-US"/>
          </a:p>
        </p:txBody>
      </p:sp>
      <p:sp>
        <p:nvSpPr>
          <p:cNvPr id="58408" name="Freeform 96"/>
          <p:cNvSpPr>
            <a:spLocks/>
          </p:cNvSpPr>
          <p:nvPr/>
        </p:nvSpPr>
        <p:spPr bwMode="auto">
          <a:xfrm>
            <a:off x="4876800" y="5371423"/>
            <a:ext cx="460375" cy="220662"/>
          </a:xfrm>
          <a:custGeom>
            <a:avLst/>
            <a:gdLst>
              <a:gd name="T0" fmla="*/ 38398 w 459658"/>
              <a:gd name="T1" fmla="*/ 27604 h 221226"/>
              <a:gd name="T2" fmla="*/ 383959 w 459658"/>
              <a:gd name="T3" fmla="*/ 27604 h 221226"/>
              <a:gd name="T4" fmla="*/ 414677 w 459658"/>
              <a:gd name="T5" fmla="*/ 193232 h 221226"/>
              <a:gd name="T6" fmla="*/ 0 w 459658"/>
              <a:gd name="T7" fmla="*/ 179430 h 221226"/>
              <a:gd name="T8" fmla="*/ 0 60000 65536"/>
              <a:gd name="T9" fmla="*/ 0 60000 65536"/>
              <a:gd name="T10" fmla="*/ 0 60000 65536"/>
              <a:gd name="T11" fmla="*/ 0 60000 65536"/>
              <a:gd name="T12" fmla="*/ 0 w 459658"/>
              <a:gd name="T13" fmla="*/ 0 h 221226"/>
              <a:gd name="T14" fmla="*/ 459658 w 459658"/>
              <a:gd name="T15" fmla="*/ 221226 h 221226"/>
            </a:gdLst>
            <a:ahLst/>
            <a:cxnLst>
              <a:cxn ang="T8">
                <a:pos x="T0" y="T1"/>
              </a:cxn>
              <a:cxn ang="T9">
                <a:pos x="T2" y="T3"/>
              </a:cxn>
              <a:cxn ang="T10">
                <a:pos x="T4" y="T5"/>
              </a:cxn>
              <a:cxn ang="T11">
                <a:pos x="T6" y="T7"/>
              </a:cxn>
            </a:cxnLst>
            <a:rect l="T12" t="T13" r="T14" b="T15"/>
            <a:pathLst>
              <a:path w="459658" h="221226">
                <a:moveTo>
                  <a:pt x="36871" y="29497"/>
                </a:moveTo>
                <a:cubicBezTo>
                  <a:pt x="171450" y="23352"/>
                  <a:pt x="308487" y="0"/>
                  <a:pt x="368710" y="29497"/>
                </a:cubicBezTo>
                <a:cubicBezTo>
                  <a:pt x="428933" y="58994"/>
                  <a:pt x="459658" y="179439"/>
                  <a:pt x="398206" y="206478"/>
                </a:cubicBezTo>
                <a:cubicBezTo>
                  <a:pt x="329380" y="221226"/>
                  <a:pt x="164690" y="206478"/>
                  <a:pt x="0" y="191730"/>
                </a:cubicBezTo>
              </a:path>
            </a:pathLst>
          </a:custGeom>
          <a:noFill/>
          <a:ln w="12700" cap="flat" cmpd="sng" algn="ctr">
            <a:solidFill>
              <a:srgbClr val="FF0000"/>
            </a:solidFill>
            <a:prstDash val="solid"/>
            <a:round/>
            <a:headEnd type="none" w="med" len="med"/>
            <a:tailEnd type="triangle" w="med" len="med"/>
          </a:ln>
        </p:spPr>
        <p:txBody>
          <a:bodyPr anchor="ctr"/>
          <a:lstStyle/>
          <a:p>
            <a:endParaRPr lang="en-US"/>
          </a:p>
        </p:txBody>
      </p:sp>
      <p:sp>
        <p:nvSpPr>
          <p:cNvPr id="58409" name="Freeform 97"/>
          <p:cNvSpPr>
            <a:spLocks/>
          </p:cNvSpPr>
          <p:nvPr/>
        </p:nvSpPr>
        <p:spPr bwMode="auto">
          <a:xfrm>
            <a:off x="4876800" y="5676223"/>
            <a:ext cx="460375" cy="220662"/>
          </a:xfrm>
          <a:custGeom>
            <a:avLst/>
            <a:gdLst>
              <a:gd name="T0" fmla="*/ 38398 w 459658"/>
              <a:gd name="T1" fmla="*/ 27604 h 221226"/>
              <a:gd name="T2" fmla="*/ 383959 w 459658"/>
              <a:gd name="T3" fmla="*/ 27604 h 221226"/>
              <a:gd name="T4" fmla="*/ 414677 w 459658"/>
              <a:gd name="T5" fmla="*/ 193232 h 221226"/>
              <a:gd name="T6" fmla="*/ 0 w 459658"/>
              <a:gd name="T7" fmla="*/ 179430 h 221226"/>
              <a:gd name="T8" fmla="*/ 0 60000 65536"/>
              <a:gd name="T9" fmla="*/ 0 60000 65536"/>
              <a:gd name="T10" fmla="*/ 0 60000 65536"/>
              <a:gd name="T11" fmla="*/ 0 60000 65536"/>
              <a:gd name="T12" fmla="*/ 0 w 459658"/>
              <a:gd name="T13" fmla="*/ 0 h 221226"/>
              <a:gd name="T14" fmla="*/ 459658 w 459658"/>
              <a:gd name="T15" fmla="*/ 221226 h 221226"/>
            </a:gdLst>
            <a:ahLst/>
            <a:cxnLst>
              <a:cxn ang="T8">
                <a:pos x="T0" y="T1"/>
              </a:cxn>
              <a:cxn ang="T9">
                <a:pos x="T2" y="T3"/>
              </a:cxn>
              <a:cxn ang="T10">
                <a:pos x="T4" y="T5"/>
              </a:cxn>
              <a:cxn ang="T11">
                <a:pos x="T6" y="T7"/>
              </a:cxn>
            </a:cxnLst>
            <a:rect l="T12" t="T13" r="T14" b="T15"/>
            <a:pathLst>
              <a:path w="459658" h="221226">
                <a:moveTo>
                  <a:pt x="36871" y="29497"/>
                </a:moveTo>
                <a:cubicBezTo>
                  <a:pt x="171450" y="23352"/>
                  <a:pt x="308487" y="0"/>
                  <a:pt x="368710" y="29497"/>
                </a:cubicBezTo>
                <a:cubicBezTo>
                  <a:pt x="428933" y="58994"/>
                  <a:pt x="459658" y="179439"/>
                  <a:pt x="398206" y="206478"/>
                </a:cubicBezTo>
                <a:cubicBezTo>
                  <a:pt x="329380" y="221226"/>
                  <a:pt x="164690" y="206478"/>
                  <a:pt x="0" y="191730"/>
                </a:cubicBezTo>
              </a:path>
            </a:pathLst>
          </a:custGeom>
          <a:noFill/>
          <a:ln w="12700" cap="flat" cmpd="sng" algn="ctr">
            <a:solidFill>
              <a:srgbClr val="FF0000"/>
            </a:solidFill>
            <a:prstDash val="solid"/>
            <a:round/>
            <a:headEnd type="none" w="med" len="med"/>
            <a:tailEnd type="triangle" w="med" len="med"/>
          </a:ln>
        </p:spPr>
        <p:txBody>
          <a:bodyPr anchor="ctr"/>
          <a:lstStyle/>
          <a:p>
            <a:endParaRPr lang="en-US"/>
          </a:p>
        </p:txBody>
      </p:sp>
      <p:sp>
        <p:nvSpPr>
          <p:cNvPr id="58410" name="Freeform 99"/>
          <p:cNvSpPr>
            <a:spLocks/>
          </p:cNvSpPr>
          <p:nvPr/>
        </p:nvSpPr>
        <p:spPr bwMode="auto">
          <a:xfrm>
            <a:off x="4895850" y="6066748"/>
            <a:ext cx="398463" cy="241300"/>
          </a:xfrm>
          <a:custGeom>
            <a:avLst/>
            <a:gdLst>
              <a:gd name="T0" fmla="*/ 404941 w 398206"/>
              <a:gd name="T1" fmla="*/ 0 h 405580"/>
              <a:gd name="T2" fmla="*/ 404941 w 398206"/>
              <a:gd name="T3" fmla="*/ 0 h 405580"/>
              <a:gd name="T4" fmla="*/ 404941 w 398206"/>
              <a:gd name="T5" fmla="*/ 1 h 405580"/>
              <a:gd name="T6" fmla="*/ 0 w 398206"/>
              <a:gd name="T7" fmla="*/ 1 h 405580"/>
              <a:gd name="T8" fmla="*/ 0 60000 65536"/>
              <a:gd name="T9" fmla="*/ 0 60000 65536"/>
              <a:gd name="T10" fmla="*/ 0 60000 65536"/>
              <a:gd name="T11" fmla="*/ 0 60000 65536"/>
              <a:gd name="T12" fmla="*/ 0 w 398206"/>
              <a:gd name="T13" fmla="*/ 0 h 405580"/>
              <a:gd name="T14" fmla="*/ 398206 w 398206"/>
              <a:gd name="T15" fmla="*/ 405580 h 405580"/>
            </a:gdLst>
            <a:ahLst/>
            <a:cxnLst>
              <a:cxn ang="T8">
                <a:pos x="T0" y="T1"/>
              </a:cxn>
              <a:cxn ang="T9">
                <a:pos x="T2" y="T3"/>
              </a:cxn>
              <a:cxn ang="T10">
                <a:pos x="T4" y="T5"/>
              </a:cxn>
              <a:cxn ang="T11">
                <a:pos x="T6" y="T7"/>
              </a:cxn>
            </a:cxnLst>
            <a:rect l="T12" t="T13" r="T14" b="T15"/>
            <a:pathLst>
              <a:path w="398206" h="405580">
                <a:moveTo>
                  <a:pt x="398206" y="0"/>
                </a:moveTo>
                <a:lnTo>
                  <a:pt x="398206" y="0"/>
                </a:lnTo>
                <a:lnTo>
                  <a:pt x="398206" y="405580"/>
                </a:lnTo>
                <a:lnTo>
                  <a:pt x="0" y="405580"/>
                </a:lnTo>
              </a:path>
            </a:pathLst>
          </a:custGeom>
          <a:noFill/>
          <a:ln w="19050" cap="flat" cmpd="sng" algn="ctr">
            <a:solidFill>
              <a:srgbClr val="FF0000"/>
            </a:solidFill>
            <a:prstDash val="solid"/>
            <a:round/>
            <a:headEnd type="none" w="med" len="med"/>
            <a:tailEnd type="triangle" w="med" len="med"/>
          </a:ln>
        </p:spPr>
        <p:txBody>
          <a:bodyPr anchor="ctr"/>
          <a:lstStyle/>
          <a:p>
            <a:endParaRPr lang="en-US"/>
          </a:p>
        </p:txBody>
      </p:sp>
      <p:sp>
        <p:nvSpPr>
          <p:cNvPr id="58411" name="TextBox 100"/>
          <p:cNvSpPr txBox="1">
            <a:spLocks noChangeArrowheads="1"/>
          </p:cNvSpPr>
          <p:nvPr/>
        </p:nvSpPr>
        <p:spPr bwMode="auto">
          <a:xfrm>
            <a:off x="4800600" y="6308048"/>
            <a:ext cx="651140" cy="276999"/>
          </a:xfrm>
          <a:prstGeom prst="rect">
            <a:avLst/>
          </a:prstGeom>
          <a:noFill/>
          <a:ln w="9525">
            <a:noFill/>
            <a:miter lim="800000"/>
            <a:headEnd/>
            <a:tailEnd/>
          </a:ln>
        </p:spPr>
        <p:txBody>
          <a:bodyPr wrap="none">
            <a:spAutoFit/>
          </a:bodyPr>
          <a:lstStyle/>
          <a:p>
            <a:r>
              <a:rPr lang="en-US" sz="1200" i="1" dirty="0" smtClean="0">
                <a:solidFill>
                  <a:srgbClr val="FF0000"/>
                </a:solidFill>
              </a:rPr>
              <a:t>I</a:t>
            </a:r>
            <a:r>
              <a:rPr lang="en-US" sz="1200" i="1" baseline="-25000" dirty="0" smtClean="0">
                <a:solidFill>
                  <a:srgbClr val="FF0000"/>
                </a:solidFill>
              </a:rPr>
              <a:t>CM </a:t>
            </a:r>
            <a:r>
              <a:rPr lang="en-US" sz="1200" dirty="0" smtClean="0">
                <a:solidFill>
                  <a:srgbClr val="FF0000"/>
                </a:solidFill>
                <a:sym typeface="Wingdings"/>
              </a:rPr>
              <a:t></a:t>
            </a:r>
            <a:r>
              <a:rPr lang="en-US" sz="1200" i="1" dirty="0" smtClean="0">
                <a:solidFill>
                  <a:srgbClr val="FF0000"/>
                </a:solidFill>
                <a:sym typeface="Wingdings" pitchFamily="2" charset="2"/>
              </a:rPr>
              <a:t>0</a:t>
            </a:r>
            <a:endParaRPr lang="en-US" sz="1200" i="1" baseline="-25000"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Remember Nothing Else From Today…</a:t>
            </a:r>
            <a:endParaRPr lang="en-US" dirty="0"/>
          </a:p>
        </p:txBody>
      </p:sp>
      <p:sp>
        <p:nvSpPr>
          <p:cNvPr id="4" name="TextBox 3"/>
          <p:cNvSpPr txBox="1"/>
          <p:nvPr/>
        </p:nvSpPr>
        <p:spPr>
          <a:xfrm>
            <a:off x="852875" y="1394858"/>
            <a:ext cx="7438251" cy="4524315"/>
          </a:xfrm>
          <a:prstGeom prst="rect">
            <a:avLst/>
          </a:prstGeom>
          <a:noFill/>
        </p:spPr>
        <p:txBody>
          <a:bodyPr wrap="square" rtlCol="0">
            <a:spAutoFit/>
          </a:bodyPr>
          <a:lstStyle/>
          <a:p>
            <a:pPr algn="ctr"/>
            <a:r>
              <a:rPr lang="en-US" sz="7200" dirty="0" smtClean="0">
                <a:solidFill>
                  <a:srgbClr val="FF0000"/>
                </a:solidFill>
              </a:rPr>
              <a:t>DO YOU KNOW WHERE YOUR CURRENTS ARE FLOWING?</a:t>
            </a:r>
            <a:endParaRPr lang="en-US" sz="7200"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Rectangle 3"/>
          <p:cNvSpPr>
            <a:spLocks noChangeArrowheads="1"/>
          </p:cNvSpPr>
          <p:nvPr/>
        </p:nvSpPr>
        <p:spPr bwMode="auto">
          <a:xfrm>
            <a:off x="1863725" y="4024990"/>
            <a:ext cx="838200" cy="1143000"/>
          </a:xfrm>
          <a:prstGeom prst="rect">
            <a:avLst/>
          </a:prstGeom>
          <a:solidFill>
            <a:schemeClr val="bg1"/>
          </a:solidFill>
          <a:ln w="12700" algn="ctr">
            <a:solidFill>
              <a:schemeClr val="bg1">
                <a:lumMod val="65000"/>
              </a:schemeClr>
            </a:solidFill>
            <a:prstDash val="sysDash"/>
            <a:round/>
            <a:headEnd/>
            <a:tailEnd type="triangle" w="lg" len="lg"/>
          </a:ln>
        </p:spPr>
        <p:txBody>
          <a:bodyPr/>
          <a:lstStyle/>
          <a:p>
            <a:endParaRPr lang="en-US"/>
          </a:p>
        </p:txBody>
      </p:sp>
      <p:sp>
        <p:nvSpPr>
          <p:cNvPr id="18440" name="Rectangle 2"/>
          <p:cNvSpPr>
            <a:spLocks noGrp="1" noChangeArrowheads="1"/>
          </p:cNvSpPr>
          <p:nvPr>
            <p:ph type="title"/>
          </p:nvPr>
        </p:nvSpPr>
        <p:spPr/>
        <p:txBody>
          <a:bodyPr/>
          <a:lstStyle/>
          <a:p>
            <a:r>
              <a:rPr lang="en-US" dirty="0" smtClean="0"/>
              <a:t>Current Return (cont.)</a:t>
            </a:r>
          </a:p>
        </p:txBody>
      </p:sp>
      <p:sp>
        <p:nvSpPr>
          <p:cNvPr id="18441" name="Rectangle 3"/>
          <p:cNvSpPr>
            <a:spLocks noGrp="1" noChangeArrowheads="1"/>
          </p:cNvSpPr>
          <p:nvPr>
            <p:ph type="body" idx="1"/>
          </p:nvPr>
        </p:nvSpPr>
        <p:spPr>
          <a:xfrm>
            <a:off x="157163" y="1066800"/>
            <a:ext cx="8796337" cy="2456985"/>
          </a:xfrm>
        </p:spPr>
        <p:txBody>
          <a:bodyPr/>
          <a:lstStyle/>
          <a:p>
            <a:r>
              <a:rPr lang="en-US" sz="1600" dirty="0" smtClean="0"/>
              <a:t>Differential interface circuits are less susceptible to ground bounce</a:t>
            </a:r>
            <a:endParaRPr lang="en-US" sz="1600" dirty="0" smtClean="0">
              <a:solidFill>
                <a:srgbClr val="FF0000"/>
              </a:solidFill>
            </a:endParaRPr>
          </a:p>
        </p:txBody>
      </p:sp>
      <p:grpSp>
        <p:nvGrpSpPr>
          <p:cNvPr id="2" name="Group 77"/>
          <p:cNvGrpSpPr>
            <a:grpSpLocks/>
          </p:cNvGrpSpPr>
          <p:nvPr/>
        </p:nvGrpSpPr>
        <p:grpSpPr bwMode="auto">
          <a:xfrm>
            <a:off x="1704975" y="5174340"/>
            <a:ext cx="1123950" cy="103188"/>
            <a:chOff x="1741480" y="4743444"/>
            <a:chExt cx="1123164" cy="103186"/>
          </a:xfrm>
        </p:grpSpPr>
        <p:cxnSp>
          <p:nvCxnSpPr>
            <p:cNvPr id="18476" name="Straight Connector 40"/>
            <p:cNvCxnSpPr>
              <a:cxnSpLocks noChangeShapeType="1"/>
            </p:cNvCxnSpPr>
            <p:nvPr/>
          </p:nvCxnSpPr>
          <p:spPr bwMode="auto">
            <a:xfrm>
              <a:off x="1741480" y="4743444"/>
              <a:ext cx="1123164" cy="0"/>
            </a:xfrm>
            <a:prstGeom prst="line">
              <a:avLst/>
            </a:prstGeom>
            <a:noFill/>
            <a:ln w="28575" algn="ctr">
              <a:solidFill>
                <a:schemeClr val="tx1"/>
              </a:solidFill>
              <a:round/>
              <a:headEnd/>
              <a:tailEnd type="none" w="lg" len="lg"/>
            </a:ln>
          </p:spPr>
        </p:cxnSp>
        <p:cxnSp>
          <p:nvCxnSpPr>
            <p:cNvPr id="18477" name="Straight Connector 42"/>
            <p:cNvCxnSpPr>
              <a:cxnSpLocks noChangeShapeType="1"/>
            </p:cNvCxnSpPr>
            <p:nvPr/>
          </p:nvCxnSpPr>
          <p:spPr bwMode="auto">
            <a:xfrm rot="10800000" flipV="1">
              <a:off x="1741481" y="4743444"/>
              <a:ext cx="132743" cy="103186"/>
            </a:xfrm>
            <a:prstGeom prst="line">
              <a:avLst/>
            </a:prstGeom>
            <a:noFill/>
            <a:ln w="19050" algn="ctr">
              <a:solidFill>
                <a:schemeClr val="tx1"/>
              </a:solidFill>
              <a:round/>
              <a:headEnd/>
              <a:tailEnd type="none" w="lg" len="lg"/>
            </a:ln>
          </p:spPr>
        </p:cxnSp>
        <p:cxnSp>
          <p:nvCxnSpPr>
            <p:cNvPr id="18478" name="Straight Connector 43"/>
            <p:cNvCxnSpPr>
              <a:cxnSpLocks noChangeShapeType="1"/>
            </p:cNvCxnSpPr>
            <p:nvPr/>
          </p:nvCxnSpPr>
          <p:spPr bwMode="auto">
            <a:xfrm rot="10800000" flipV="1">
              <a:off x="1872953" y="4743444"/>
              <a:ext cx="132743" cy="103186"/>
            </a:xfrm>
            <a:prstGeom prst="line">
              <a:avLst/>
            </a:prstGeom>
            <a:noFill/>
            <a:ln w="19050" algn="ctr">
              <a:solidFill>
                <a:schemeClr val="tx1"/>
              </a:solidFill>
              <a:round/>
              <a:headEnd/>
              <a:tailEnd type="none" w="lg" len="lg"/>
            </a:ln>
          </p:spPr>
        </p:cxnSp>
        <p:cxnSp>
          <p:nvCxnSpPr>
            <p:cNvPr id="18479" name="Straight Connector 44"/>
            <p:cNvCxnSpPr>
              <a:cxnSpLocks noChangeShapeType="1"/>
            </p:cNvCxnSpPr>
            <p:nvPr/>
          </p:nvCxnSpPr>
          <p:spPr bwMode="auto">
            <a:xfrm rot="10800000" flipV="1">
              <a:off x="2004426" y="4743444"/>
              <a:ext cx="132743" cy="103186"/>
            </a:xfrm>
            <a:prstGeom prst="line">
              <a:avLst/>
            </a:prstGeom>
            <a:noFill/>
            <a:ln w="19050" algn="ctr">
              <a:solidFill>
                <a:schemeClr val="tx1"/>
              </a:solidFill>
              <a:round/>
              <a:headEnd/>
              <a:tailEnd type="none" w="lg" len="lg"/>
            </a:ln>
          </p:spPr>
        </p:cxnSp>
        <p:cxnSp>
          <p:nvCxnSpPr>
            <p:cNvPr id="18480" name="Straight Connector 45"/>
            <p:cNvCxnSpPr>
              <a:cxnSpLocks noChangeShapeType="1"/>
            </p:cNvCxnSpPr>
            <p:nvPr/>
          </p:nvCxnSpPr>
          <p:spPr bwMode="auto">
            <a:xfrm rot="10800000" flipV="1">
              <a:off x="2135898" y="4743444"/>
              <a:ext cx="132743" cy="103186"/>
            </a:xfrm>
            <a:prstGeom prst="line">
              <a:avLst/>
            </a:prstGeom>
            <a:noFill/>
            <a:ln w="19050" algn="ctr">
              <a:solidFill>
                <a:schemeClr val="tx1"/>
              </a:solidFill>
              <a:round/>
              <a:headEnd/>
              <a:tailEnd type="none" w="lg" len="lg"/>
            </a:ln>
          </p:spPr>
        </p:cxnSp>
        <p:cxnSp>
          <p:nvCxnSpPr>
            <p:cNvPr id="18481" name="Straight Connector 46"/>
            <p:cNvCxnSpPr>
              <a:cxnSpLocks noChangeShapeType="1"/>
            </p:cNvCxnSpPr>
            <p:nvPr/>
          </p:nvCxnSpPr>
          <p:spPr bwMode="auto">
            <a:xfrm rot="10800000" flipV="1">
              <a:off x="2267370" y="4743444"/>
              <a:ext cx="132743" cy="103186"/>
            </a:xfrm>
            <a:prstGeom prst="line">
              <a:avLst/>
            </a:prstGeom>
            <a:noFill/>
            <a:ln w="19050" algn="ctr">
              <a:solidFill>
                <a:schemeClr val="tx1"/>
              </a:solidFill>
              <a:round/>
              <a:headEnd/>
              <a:tailEnd type="none" w="lg" len="lg"/>
            </a:ln>
          </p:spPr>
        </p:cxnSp>
        <p:cxnSp>
          <p:nvCxnSpPr>
            <p:cNvPr id="18482" name="Straight Connector 47"/>
            <p:cNvCxnSpPr>
              <a:cxnSpLocks noChangeShapeType="1"/>
            </p:cNvCxnSpPr>
            <p:nvPr/>
          </p:nvCxnSpPr>
          <p:spPr bwMode="auto">
            <a:xfrm rot="10800000" flipV="1">
              <a:off x="2398842" y="4743444"/>
              <a:ext cx="132743" cy="103186"/>
            </a:xfrm>
            <a:prstGeom prst="line">
              <a:avLst/>
            </a:prstGeom>
            <a:noFill/>
            <a:ln w="19050" algn="ctr">
              <a:solidFill>
                <a:schemeClr val="tx1"/>
              </a:solidFill>
              <a:round/>
              <a:headEnd/>
              <a:tailEnd type="none" w="lg" len="lg"/>
            </a:ln>
          </p:spPr>
        </p:cxnSp>
        <p:cxnSp>
          <p:nvCxnSpPr>
            <p:cNvPr id="18483" name="Straight Connector 48"/>
            <p:cNvCxnSpPr>
              <a:cxnSpLocks noChangeShapeType="1"/>
            </p:cNvCxnSpPr>
            <p:nvPr/>
          </p:nvCxnSpPr>
          <p:spPr bwMode="auto">
            <a:xfrm rot="10800000" flipV="1">
              <a:off x="2530315" y="4743444"/>
              <a:ext cx="132743" cy="103186"/>
            </a:xfrm>
            <a:prstGeom prst="line">
              <a:avLst/>
            </a:prstGeom>
            <a:noFill/>
            <a:ln w="19050" algn="ctr">
              <a:solidFill>
                <a:schemeClr val="tx1"/>
              </a:solidFill>
              <a:round/>
              <a:headEnd/>
              <a:tailEnd type="none" w="lg" len="lg"/>
            </a:ln>
          </p:spPr>
        </p:cxnSp>
        <p:cxnSp>
          <p:nvCxnSpPr>
            <p:cNvPr id="18484" name="Straight Connector 49"/>
            <p:cNvCxnSpPr>
              <a:cxnSpLocks noChangeShapeType="1"/>
            </p:cNvCxnSpPr>
            <p:nvPr/>
          </p:nvCxnSpPr>
          <p:spPr bwMode="auto">
            <a:xfrm rot="10800000" flipV="1">
              <a:off x="2661787" y="4743444"/>
              <a:ext cx="132743" cy="103186"/>
            </a:xfrm>
            <a:prstGeom prst="line">
              <a:avLst/>
            </a:prstGeom>
            <a:noFill/>
            <a:ln w="19050" algn="ctr">
              <a:solidFill>
                <a:schemeClr val="tx1"/>
              </a:solidFill>
              <a:round/>
              <a:headEnd/>
              <a:tailEnd type="none" w="lg" len="lg"/>
            </a:ln>
          </p:spPr>
        </p:cxnSp>
      </p:grpSp>
      <p:cxnSp>
        <p:nvCxnSpPr>
          <p:cNvPr id="18467" name="Straight Connector 40"/>
          <p:cNvCxnSpPr>
            <a:cxnSpLocks noChangeShapeType="1"/>
          </p:cNvCxnSpPr>
          <p:nvPr/>
        </p:nvCxnSpPr>
        <p:spPr bwMode="auto">
          <a:xfrm>
            <a:off x="6199614" y="5177012"/>
            <a:ext cx="1123950" cy="0"/>
          </a:xfrm>
          <a:prstGeom prst="line">
            <a:avLst/>
          </a:prstGeom>
          <a:noFill/>
          <a:ln w="28575" algn="ctr">
            <a:solidFill>
              <a:schemeClr val="tx1"/>
            </a:solidFill>
            <a:round/>
            <a:headEnd/>
            <a:tailEnd type="none" w="lg" len="lg"/>
          </a:ln>
        </p:spPr>
      </p:cxnSp>
      <p:cxnSp>
        <p:nvCxnSpPr>
          <p:cNvPr id="34" name="Straight Connector 33"/>
          <p:cNvCxnSpPr/>
          <p:nvPr/>
        </p:nvCxnSpPr>
        <p:spPr bwMode="auto">
          <a:xfrm>
            <a:off x="2215397" y="4317913"/>
            <a:ext cx="4609149"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37" name="Straight Connector 36"/>
          <p:cNvCxnSpPr>
            <a:stCxn id="40" idx="6"/>
          </p:cNvCxnSpPr>
          <p:nvPr/>
        </p:nvCxnSpPr>
        <p:spPr bwMode="auto">
          <a:xfrm>
            <a:off x="2511355" y="4513854"/>
            <a:ext cx="4342928" cy="0"/>
          </a:xfrm>
          <a:prstGeom prst="line">
            <a:avLst/>
          </a:prstGeom>
          <a:solidFill>
            <a:schemeClr val="accent1"/>
          </a:solidFill>
          <a:ln w="9525" cap="flat" cmpd="sng" algn="ctr">
            <a:solidFill>
              <a:schemeClr val="tx1"/>
            </a:solidFill>
            <a:prstDash val="solid"/>
            <a:round/>
            <a:headEnd type="none" w="med" len="med"/>
            <a:tailEnd type="none" w="lg" len="lg"/>
          </a:ln>
          <a:effectLst/>
        </p:spPr>
      </p:cxnSp>
      <p:sp>
        <p:nvSpPr>
          <p:cNvPr id="38" name="Isosceles Triangle 37"/>
          <p:cNvSpPr/>
          <p:nvPr/>
        </p:nvSpPr>
        <p:spPr bwMode="auto">
          <a:xfrm rot="5400000">
            <a:off x="2137232" y="4205578"/>
            <a:ext cx="466550" cy="419100"/>
          </a:xfrm>
          <a:prstGeom prst="triangle">
            <a:avLst/>
          </a:prstGeom>
          <a:solidFill>
            <a:schemeClr val="bg1"/>
          </a:solidFill>
          <a:ln w="952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40" name="Oval 39"/>
          <p:cNvSpPr/>
          <p:nvPr/>
        </p:nvSpPr>
        <p:spPr bwMode="auto">
          <a:xfrm>
            <a:off x="2435155" y="4475754"/>
            <a:ext cx="76200" cy="76200"/>
          </a:xfrm>
          <a:prstGeom prst="ellipse">
            <a:avLst/>
          </a:prstGeom>
          <a:solidFill>
            <a:schemeClr val="bg1"/>
          </a:solidFill>
          <a:ln w="952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nvGrpSpPr>
          <p:cNvPr id="56" name="Group 55"/>
          <p:cNvGrpSpPr/>
          <p:nvPr/>
        </p:nvGrpSpPr>
        <p:grpSpPr>
          <a:xfrm>
            <a:off x="6681448" y="4189287"/>
            <a:ext cx="502096" cy="466550"/>
            <a:chOff x="6681448" y="4181853"/>
            <a:chExt cx="502096" cy="466550"/>
          </a:xfrm>
        </p:grpSpPr>
        <p:sp>
          <p:nvSpPr>
            <p:cNvPr id="47" name="Isosceles Triangle 46"/>
            <p:cNvSpPr/>
            <p:nvPr/>
          </p:nvSpPr>
          <p:spPr bwMode="auto">
            <a:xfrm rot="5400000">
              <a:off x="6740719" y="4205578"/>
              <a:ext cx="466550" cy="419100"/>
            </a:xfrm>
            <a:prstGeom prst="triangle">
              <a:avLst/>
            </a:prstGeom>
            <a:solidFill>
              <a:schemeClr val="bg1"/>
            </a:solidFill>
            <a:ln w="952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51" name="Oval 50"/>
            <p:cNvSpPr/>
            <p:nvPr/>
          </p:nvSpPr>
          <p:spPr bwMode="auto">
            <a:xfrm>
              <a:off x="6681448" y="4466229"/>
              <a:ext cx="76200" cy="76200"/>
            </a:xfrm>
            <a:prstGeom prst="ellipse">
              <a:avLst/>
            </a:prstGeom>
            <a:solidFill>
              <a:schemeClr val="bg1"/>
            </a:solidFill>
            <a:ln w="952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sp>
        <p:nvSpPr>
          <p:cNvPr id="57" name="TextBox 56"/>
          <p:cNvSpPr txBox="1"/>
          <p:nvPr/>
        </p:nvSpPr>
        <p:spPr>
          <a:xfrm>
            <a:off x="4659086" y="3606888"/>
            <a:ext cx="1786319" cy="523220"/>
          </a:xfrm>
          <a:prstGeom prst="rect">
            <a:avLst/>
          </a:prstGeom>
          <a:noFill/>
        </p:spPr>
        <p:txBody>
          <a:bodyPr wrap="square" rtlCol="0">
            <a:spAutoFit/>
          </a:bodyPr>
          <a:lstStyle/>
          <a:p>
            <a:pPr algn="r"/>
            <a:r>
              <a:rPr lang="en-US" sz="1400" i="1" dirty="0" smtClean="0">
                <a:solidFill>
                  <a:srgbClr val="0000FF"/>
                </a:solidFill>
                <a:latin typeface="Times New Roman" pitchFamily="18" charset="0"/>
                <a:cs typeface="Times New Roman" pitchFamily="18" charset="0"/>
              </a:rPr>
              <a:t>V</a:t>
            </a:r>
            <a:r>
              <a:rPr lang="en-US" sz="1400" i="1" baseline="-25000" dirty="0" smtClean="0">
                <a:solidFill>
                  <a:srgbClr val="0000FF"/>
                </a:solidFill>
                <a:latin typeface="Times New Roman" pitchFamily="18" charset="0"/>
                <a:cs typeface="Times New Roman" pitchFamily="18" charset="0"/>
              </a:rPr>
              <a:t>+</a:t>
            </a:r>
            <a:r>
              <a:rPr lang="en-US" sz="1400" i="1" dirty="0" smtClean="0">
                <a:solidFill>
                  <a:srgbClr val="0000FF"/>
                </a:solidFill>
                <a:latin typeface="Times New Roman" pitchFamily="18" charset="0"/>
                <a:cs typeface="Times New Roman" pitchFamily="18" charset="0"/>
              </a:rPr>
              <a:t> - V</a:t>
            </a:r>
            <a:r>
              <a:rPr lang="en-US" sz="1400" i="1" baseline="-25000" dirty="0" smtClean="0">
                <a:solidFill>
                  <a:srgbClr val="0000FF"/>
                </a:solidFill>
                <a:latin typeface="Times New Roman" pitchFamily="18" charset="0"/>
                <a:cs typeface="Times New Roman" pitchFamily="18" charset="0"/>
              </a:rPr>
              <a:t>-</a:t>
            </a:r>
            <a:r>
              <a:rPr lang="en-US" sz="1400" i="1" dirty="0" smtClean="0">
                <a:solidFill>
                  <a:srgbClr val="0000FF"/>
                </a:solidFill>
                <a:latin typeface="Times New Roman" pitchFamily="18" charset="0"/>
                <a:cs typeface="Times New Roman" pitchFamily="18" charset="0"/>
              </a:rPr>
              <a:t> not affected by ground bounce…</a:t>
            </a:r>
            <a:r>
              <a:rPr lang="en-US" sz="1400" i="1" baseline="-25000" dirty="0" smtClean="0">
                <a:solidFill>
                  <a:srgbClr val="0000FF"/>
                </a:solidFill>
                <a:latin typeface="Times New Roman" pitchFamily="18" charset="0"/>
                <a:cs typeface="Times New Roman" pitchFamily="18" charset="0"/>
              </a:rPr>
              <a:t> </a:t>
            </a:r>
            <a:endParaRPr lang="en-US" sz="1400" i="1" baseline="-25000" dirty="0">
              <a:solidFill>
                <a:srgbClr val="0000FF"/>
              </a:solidFill>
              <a:latin typeface="Times New Roman" pitchFamily="18" charset="0"/>
              <a:cs typeface="Times New Roman" pitchFamily="18" charset="0"/>
            </a:endParaRPr>
          </a:p>
        </p:txBody>
      </p:sp>
      <p:sp>
        <p:nvSpPr>
          <p:cNvPr id="58" name="TextBox 57"/>
          <p:cNvSpPr txBox="1"/>
          <p:nvPr/>
        </p:nvSpPr>
        <p:spPr>
          <a:xfrm>
            <a:off x="6350353" y="4086391"/>
            <a:ext cx="418435" cy="246221"/>
          </a:xfrm>
          <a:prstGeom prst="rect">
            <a:avLst/>
          </a:prstGeom>
          <a:noFill/>
        </p:spPr>
        <p:txBody>
          <a:bodyPr wrap="square" rtlCol="0">
            <a:spAutoFit/>
          </a:bodyPr>
          <a:lstStyle/>
          <a:p>
            <a:r>
              <a:rPr lang="en-US" sz="1000" i="1" dirty="0" smtClean="0">
                <a:solidFill>
                  <a:srgbClr val="0000FF"/>
                </a:solidFill>
                <a:latin typeface="Times New Roman" pitchFamily="18" charset="0"/>
                <a:cs typeface="Times New Roman" pitchFamily="18" charset="0"/>
              </a:rPr>
              <a:t>V</a:t>
            </a:r>
            <a:r>
              <a:rPr lang="en-US" sz="1000" i="1" baseline="-25000" dirty="0" smtClean="0">
                <a:solidFill>
                  <a:srgbClr val="0000FF"/>
                </a:solidFill>
                <a:latin typeface="Times New Roman" pitchFamily="18" charset="0"/>
                <a:cs typeface="Times New Roman" pitchFamily="18" charset="0"/>
              </a:rPr>
              <a:t>+</a:t>
            </a:r>
            <a:endParaRPr lang="en-US" sz="1000" i="1" baseline="-25000" dirty="0">
              <a:solidFill>
                <a:srgbClr val="0000FF"/>
              </a:solidFill>
              <a:latin typeface="Times New Roman" pitchFamily="18" charset="0"/>
              <a:cs typeface="Times New Roman" pitchFamily="18" charset="0"/>
            </a:endParaRPr>
          </a:p>
        </p:txBody>
      </p:sp>
      <p:sp>
        <p:nvSpPr>
          <p:cNvPr id="59" name="TextBox 58"/>
          <p:cNvSpPr txBox="1"/>
          <p:nvPr/>
        </p:nvSpPr>
        <p:spPr>
          <a:xfrm>
            <a:off x="6350353" y="4479871"/>
            <a:ext cx="418435" cy="246221"/>
          </a:xfrm>
          <a:prstGeom prst="rect">
            <a:avLst/>
          </a:prstGeom>
          <a:noFill/>
        </p:spPr>
        <p:txBody>
          <a:bodyPr wrap="square" rtlCol="0">
            <a:spAutoFit/>
          </a:bodyPr>
          <a:lstStyle/>
          <a:p>
            <a:r>
              <a:rPr lang="en-US" sz="1000" i="1" dirty="0" smtClean="0">
                <a:solidFill>
                  <a:srgbClr val="0000FF"/>
                </a:solidFill>
                <a:latin typeface="Times New Roman" pitchFamily="18" charset="0"/>
                <a:cs typeface="Times New Roman" pitchFamily="18" charset="0"/>
              </a:rPr>
              <a:t>V</a:t>
            </a:r>
            <a:r>
              <a:rPr lang="en-US" sz="1000" i="1" baseline="-25000" dirty="0" smtClean="0">
                <a:solidFill>
                  <a:srgbClr val="0000FF"/>
                </a:solidFill>
                <a:latin typeface="Times New Roman" pitchFamily="18" charset="0"/>
                <a:cs typeface="Times New Roman" pitchFamily="18" charset="0"/>
              </a:rPr>
              <a:t>-</a:t>
            </a:r>
            <a:endParaRPr lang="en-US" sz="1000" i="1" baseline="-25000" dirty="0">
              <a:solidFill>
                <a:srgbClr val="0000FF"/>
              </a:solidFill>
              <a:latin typeface="Times New Roman" pitchFamily="18" charset="0"/>
              <a:cs typeface="Times New Roman" pitchFamily="18" charset="0"/>
            </a:endParaRPr>
          </a:p>
        </p:txBody>
      </p:sp>
      <p:sp>
        <p:nvSpPr>
          <p:cNvPr id="60" name="Freeform 59"/>
          <p:cNvSpPr/>
          <p:nvPr/>
        </p:nvSpPr>
        <p:spPr bwMode="auto">
          <a:xfrm>
            <a:off x="5560741" y="4140820"/>
            <a:ext cx="869796" cy="267629"/>
          </a:xfrm>
          <a:custGeom>
            <a:avLst/>
            <a:gdLst>
              <a:gd name="connsiteX0" fmla="*/ 0 w 869796"/>
              <a:gd name="connsiteY0" fmla="*/ 0 h 267629"/>
              <a:gd name="connsiteX1" fmla="*/ 245327 w 869796"/>
              <a:gd name="connsiteY1" fmla="*/ 170985 h 267629"/>
              <a:gd name="connsiteX2" fmla="*/ 869796 w 869796"/>
              <a:gd name="connsiteY2" fmla="*/ 267629 h 267629"/>
            </a:gdLst>
            <a:ahLst/>
            <a:cxnLst>
              <a:cxn ang="0">
                <a:pos x="connsiteX0" y="connsiteY0"/>
              </a:cxn>
              <a:cxn ang="0">
                <a:pos x="connsiteX1" y="connsiteY1"/>
              </a:cxn>
              <a:cxn ang="0">
                <a:pos x="connsiteX2" y="connsiteY2"/>
              </a:cxn>
            </a:cxnLst>
            <a:rect l="l" t="t" r="r" b="b"/>
            <a:pathLst>
              <a:path w="869796" h="267629">
                <a:moveTo>
                  <a:pt x="0" y="0"/>
                </a:moveTo>
                <a:cubicBezTo>
                  <a:pt x="50180" y="63190"/>
                  <a:pt x="100361" y="126380"/>
                  <a:pt x="245327" y="170985"/>
                </a:cubicBezTo>
                <a:cubicBezTo>
                  <a:pt x="390293" y="215590"/>
                  <a:pt x="630044" y="241609"/>
                  <a:pt x="869796" y="267629"/>
                </a:cubicBezTo>
              </a:path>
            </a:pathLst>
          </a:custGeom>
          <a:noFill/>
          <a:ln w="19050" cap="flat" cmpd="sng" algn="ctr">
            <a:solidFill>
              <a:srgbClr val="0000FF"/>
            </a:solidFill>
            <a:prstDash val="solid"/>
            <a:round/>
            <a:headEnd type="none" w="med" len="med"/>
            <a:tailEnd type="triangle" w="med" len="med"/>
          </a:ln>
          <a:effectLst/>
        </p:spPr>
        <p:txBody>
          <a:bodyPr rtlCol="0" anchor="ctr"/>
          <a:lstStyle/>
          <a:p>
            <a:pPr algn="ctr"/>
            <a:endParaRPr lang="en-US"/>
          </a:p>
        </p:txBody>
      </p:sp>
      <p:sp>
        <p:nvSpPr>
          <p:cNvPr id="61" name="TextBox 60"/>
          <p:cNvSpPr txBox="1"/>
          <p:nvPr/>
        </p:nvSpPr>
        <p:spPr>
          <a:xfrm>
            <a:off x="3486616" y="4627537"/>
            <a:ext cx="2367074" cy="523220"/>
          </a:xfrm>
          <a:prstGeom prst="rect">
            <a:avLst/>
          </a:prstGeom>
          <a:noFill/>
        </p:spPr>
        <p:txBody>
          <a:bodyPr wrap="square" rtlCol="0">
            <a:spAutoFit/>
          </a:bodyPr>
          <a:lstStyle/>
          <a:p>
            <a:pPr algn="r"/>
            <a:r>
              <a:rPr lang="en-US" sz="1400" i="1" dirty="0" smtClean="0">
                <a:solidFill>
                  <a:srgbClr val="FF0000"/>
                </a:solidFill>
                <a:latin typeface="Times New Roman" pitchFamily="18" charset="0"/>
                <a:cs typeface="Times New Roman" pitchFamily="18" charset="0"/>
              </a:rPr>
              <a:t>…as long as bounce stays out of range of input signals</a:t>
            </a:r>
            <a:endParaRPr lang="en-US" sz="1400" i="1" dirty="0">
              <a:solidFill>
                <a:srgbClr val="FF0000"/>
              </a:solidFill>
              <a:latin typeface="Times New Roman" pitchFamily="18" charset="0"/>
              <a:cs typeface="Times New Roman" pitchFamily="18" charset="0"/>
            </a:endParaRPr>
          </a:p>
        </p:txBody>
      </p:sp>
      <p:sp>
        <p:nvSpPr>
          <p:cNvPr id="62" name="Left Brace 61"/>
          <p:cNvSpPr/>
          <p:nvPr/>
        </p:nvSpPr>
        <p:spPr bwMode="auto">
          <a:xfrm>
            <a:off x="5880410" y="4713249"/>
            <a:ext cx="230458" cy="446048"/>
          </a:xfrm>
          <a:prstGeom prst="leftBrace">
            <a:avLst>
              <a:gd name="adj1" fmla="val 8333"/>
              <a:gd name="adj2" fmla="val 44243"/>
            </a:avLst>
          </a:prstGeom>
          <a:noFill/>
          <a:ln w="12700" cap="flat" cmpd="sng" algn="ctr">
            <a:solidFill>
              <a:srgbClr val="FF0000"/>
            </a:solidFill>
            <a:prstDash val="solid"/>
            <a:round/>
            <a:headEnd type="none" w="med" len="med"/>
            <a:tailEnd type="none" w="lg" len="lg"/>
          </a:ln>
          <a:effectLst/>
        </p:spPr>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accel="50000" decel="50000" autoRev="1" fill="hold" nodeType="clickEffect">
                                  <p:stCondLst>
                                    <p:cond delay="0"/>
                                  </p:stCondLst>
                                  <p:childTnLst>
                                    <p:animMotion origin="layout" path="M -0.00278 -0.00139 L -0.00278 -0.0664 " pathEditMode="relative" ptsTypes="AA">
                                      <p:cBhvr>
                                        <p:cTn id="6" dur="500" fill="hold"/>
                                        <p:tgtEl>
                                          <p:spTgt spid="1846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blinds(horizontal)">
                                      <p:cBhvr>
                                        <p:cTn id="11" dur="500"/>
                                        <p:tgtEl>
                                          <p:spTgt spid="61"/>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blinds(horizontal)">
                                      <p:cBhvr>
                                        <p:cTn id="1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Differential Interface Examples</a:t>
            </a:r>
            <a:endParaRPr lang="en-US" dirty="0"/>
          </a:p>
        </p:txBody>
      </p:sp>
      <p:pic>
        <p:nvPicPr>
          <p:cNvPr id="306178" name="Picture 2" descr="http://developingembeddedsystems.files.wordpress.com/2011/12/422-connection1.jpg"/>
          <p:cNvPicPr>
            <a:picLocks noChangeAspect="1" noChangeArrowheads="1"/>
          </p:cNvPicPr>
          <p:nvPr/>
        </p:nvPicPr>
        <p:blipFill>
          <a:blip r:embed="rId2" cstate="print"/>
          <a:srcRect t="13205" b="9406"/>
          <a:stretch>
            <a:fillRect/>
          </a:stretch>
        </p:blipFill>
        <p:spPr bwMode="auto">
          <a:xfrm>
            <a:off x="2111961" y="1197426"/>
            <a:ext cx="4920078" cy="1828800"/>
          </a:xfrm>
          <a:prstGeom prst="rect">
            <a:avLst/>
          </a:prstGeom>
          <a:noFill/>
        </p:spPr>
      </p:pic>
      <p:pic>
        <p:nvPicPr>
          <p:cNvPr id="306180" name="Picture 4" descr="http://www.maximintegrated.com/images/appnotes/1058/1058Fig01.gif"/>
          <p:cNvPicPr>
            <a:picLocks noChangeAspect="1" noChangeArrowheads="1"/>
          </p:cNvPicPr>
          <p:nvPr/>
        </p:nvPicPr>
        <p:blipFill>
          <a:blip r:embed="rId3" cstate="print"/>
          <a:srcRect/>
          <a:stretch>
            <a:fillRect/>
          </a:stretch>
        </p:blipFill>
        <p:spPr bwMode="auto">
          <a:xfrm>
            <a:off x="4610144" y="4060373"/>
            <a:ext cx="3696044" cy="2351314"/>
          </a:xfrm>
          <a:prstGeom prst="rect">
            <a:avLst/>
          </a:prstGeom>
          <a:noFill/>
        </p:spPr>
      </p:pic>
      <p:pic>
        <p:nvPicPr>
          <p:cNvPr id="306182" name="Picture 6" descr="http://upload.wikimedia.org/wikipedia/commons/thumb/0/0a/1553b_fig_10_Data_bus_interface_using_direct_coupling.JPG/200px-1553b_fig_10_Data_bus_interface_using_direct_coupling.JPG"/>
          <p:cNvPicPr>
            <a:picLocks noChangeAspect="1" noChangeArrowheads="1"/>
          </p:cNvPicPr>
          <p:nvPr/>
        </p:nvPicPr>
        <p:blipFill>
          <a:blip r:embed="rId4" cstate="print"/>
          <a:srcRect/>
          <a:stretch>
            <a:fillRect/>
          </a:stretch>
        </p:blipFill>
        <p:spPr bwMode="auto">
          <a:xfrm>
            <a:off x="948376" y="3793788"/>
            <a:ext cx="2535586" cy="2675044"/>
          </a:xfrm>
          <a:prstGeom prst="rect">
            <a:avLst/>
          </a:prstGeom>
          <a:noFill/>
        </p:spPr>
      </p:pic>
      <p:sp>
        <p:nvSpPr>
          <p:cNvPr id="6" name="TextBox 5"/>
          <p:cNvSpPr txBox="1"/>
          <p:nvPr/>
        </p:nvSpPr>
        <p:spPr>
          <a:xfrm>
            <a:off x="4132617" y="892626"/>
            <a:ext cx="878767" cy="338554"/>
          </a:xfrm>
          <a:prstGeom prst="rect">
            <a:avLst/>
          </a:prstGeom>
          <a:noFill/>
        </p:spPr>
        <p:txBody>
          <a:bodyPr wrap="none" rtlCol="0">
            <a:spAutoFit/>
          </a:bodyPr>
          <a:lstStyle/>
          <a:p>
            <a:pPr algn="ctr"/>
            <a:r>
              <a:rPr lang="en-US" dirty="0" smtClean="0">
                <a:solidFill>
                  <a:srgbClr val="FF0000"/>
                </a:solidFill>
              </a:rPr>
              <a:t>RS-422</a:t>
            </a:r>
            <a:endParaRPr lang="en-US" dirty="0">
              <a:solidFill>
                <a:srgbClr val="FF0000"/>
              </a:solidFill>
            </a:endParaRPr>
          </a:p>
        </p:txBody>
      </p:sp>
      <p:sp>
        <p:nvSpPr>
          <p:cNvPr id="7" name="TextBox 6"/>
          <p:cNvSpPr txBox="1"/>
          <p:nvPr/>
        </p:nvSpPr>
        <p:spPr>
          <a:xfrm>
            <a:off x="1372028" y="3418114"/>
            <a:ext cx="1688283" cy="338554"/>
          </a:xfrm>
          <a:prstGeom prst="rect">
            <a:avLst/>
          </a:prstGeom>
          <a:noFill/>
        </p:spPr>
        <p:txBody>
          <a:bodyPr wrap="none" rtlCol="0">
            <a:spAutoFit/>
          </a:bodyPr>
          <a:lstStyle/>
          <a:p>
            <a:pPr algn="ctr"/>
            <a:r>
              <a:rPr lang="en-US" dirty="0" smtClean="0">
                <a:solidFill>
                  <a:srgbClr val="FF0000"/>
                </a:solidFill>
              </a:rPr>
              <a:t>MIL-STD-1553B</a:t>
            </a:r>
            <a:endParaRPr lang="en-US" dirty="0">
              <a:solidFill>
                <a:srgbClr val="FF0000"/>
              </a:solidFill>
            </a:endParaRPr>
          </a:p>
        </p:txBody>
      </p:sp>
      <p:sp>
        <p:nvSpPr>
          <p:cNvPr id="8" name="TextBox 7"/>
          <p:cNvSpPr txBox="1"/>
          <p:nvPr/>
        </p:nvSpPr>
        <p:spPr>
          <a:xfrm>
            <a:off x="4866641" y="3418114"/>
            <a:ext cx="3183051" cy="584775"/>
          </a:xfrm>
          <a:prstGeom prst="rect">
            <a:avLst/>
          </a:prstGeom>
          <a:noFill/>
        </p:spPr>
        <p:txBody>
          <a:bodyPr wrap="none" rtlCol="0">
            <a:spAutoFit/>
          </a:bodyPr>
          <a:lstStyle/>
          <a:p>
            <a:pPr algn="ctr"/>
            <a:r>
              <a:rPr lang="en-US" dirty="0" smtClean="0">
                <a:solidFill>
                  <a:srgbClr val="FF0000"/>
                </a:solidFill>
              </a:rPr>
              <a:t>Low Voltage Differential Signal</a:t>
            </a:r>
          </a:p>
          <a:p>
            <a:pPr algn="ctr"/>
            <a:r>
              <a:rPr lang="en-US" dirty="0" smtClean="0">
                <a:solidFill>
                  <a:srgbClr val="FF0000"/>
                </a:solidFill>
              </a:rPr>
              <a:t>(LVDS)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6:  Current Return Path</a:t>
            </a:r>
            <a:endParaRPr lang="en-US" dirty="0"/>
          </a:p>
        </p:txBody>
      </p:sp>
      <p:sp>
        <p:nvSpPr>
          <p:cNvPr id="3" name="Content Placeholder 2"/>
          <p:cNvSpPr>
            <a:spLocks noGrp="1"/>
          </p:cNvSpPr>
          <p:nvPr>
            <p:ph idx="1"/>
          </p:nvPr>
        </p:nvSpPr>
        <p:spPr/>
        <p:txBody>
          <a:bodyPr/>
          <a:lstStyle/>
          <a:p>
            <a:r>
              <a:rPr lang="en-US" dirty="0" smtClean="0"/>
              <a:t>DEMO/TUTORIAL:  Current Return:  The Path of Least IMPEDANCE</a:t>
            </a:r>
          </a:p>
          <a:p>
            <a:pPr lvl="1"/>
            <a:r>
              <a:rPr lang="en-US" dirty="0" smtClean="0"/>
              <a:t>Video and full presentation on </a:t>
            </a:r>
            <a:r>
              <a:rPr lang="en-US" dirty="0" err="1" smtClean="0"/>
              <a:t>NESC</a:t>
            </a:r>
            <a:r>
              <a:rPr lang="en-US" dirty="0" smtClean="0"/>
              <a:t> Academy website:</a:t>
            </a:r>
          </a:p>
          <a:p>
            <a:pPr lvl="2"/>
            <a:r>
              <a:rPr lang="en-US" dirty="0" err="1" smtClean="0">
                <a:hlinkClick r:id="rId2"/>
              </a:rPr>
              <a:t>http://nescacademy.nasa.gov/</a:t>
            </a:r>
            <a:endParaRPr lang="en-US" dirty="0" smtClean="0">
              <a:hlinkClick r:id="rId2"/>
            </a:endParaRPr>
          </a:p>
          <a:p>
            <a:pPr lvl="1"/>
            <a:r>
              <a:rPr lang="en-US" dirty="0" smtClean="0"/>
              <a:t>Link on GSFC EMC Working Group XSPACES page:</a:t>
            </a:r>
          </a:p>
          <a:p>
            <a:pPr lvl="2"/>
            <a:r>
              <a:rPr lang="en-US" dirty="0" smtClean="0">
                <a:hlinkClick r:id="rId3"/>
              </a:rPr>
              <a:t>https://xspaces.gsfc.nasa.gov/display/EMCWG/Tutorials</a:t>
            </a:r>
            <a:endParaRPr lang="en-US" dirty="0" smtClean="0"/>
          </a:p>
          <a:p>
            <a:pPr lvl="1"/>
            <a:r>
              <a:rPr lang="en-US" dirty="0" smtClean="0"/>
              <a:t>Summary on following slides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6:  Current Return Path</a:t>
            </a:r>
            <a:endParaRPr lang="en-US" dirty="0"/>
          </a:p>
        </p:txBody>
      </p:sp>
      <p:pic>
        <p:nvPicPr>
          <p:cNvPr id="4" name="Picture 3" descr="current return path2.jpg"/>
          <p:cNvPicPr>
            <a:picLocks noChangeAspect="1"/>
          </p:cNvPicPr>
          <p:nvPr/>
        </p:nvPicPr>
        <p:blipFill>
          <a:blip r:embed="rId2" cstate="print"/>
          <a:stretch>
            <a:fillRect/>
          </a:stretch>
        </p:blipFill>
        <p:spPr>
          <a:xfrm>
            <a:off x="3946677" y="4234544"/>
            <a:ext cx="4663922" cy="2623456"/>
          </a:xfrm>
          <a:prstGeom prst="rect">
            <a:avLst/>
          </a:prstGeom>
        </p:spPr>
      </p:pic>
      <p:pic>
        <p:nvPicPr>
          <p:cNvPr id="3" name="Picture 2" descr="current return path1.jpg"/>
          <p:cNvPicPr>
            <a:picLocks noChangeAspect="1"/>
          </p:cNvPicPr>
          <p:nvPr/>
        </p:nvPicPr>
        <p:blipFill>
          <a:blip r:embed="rId3" cstate="print"/>
          <a:stretch>
            <a:fillRect/>
          </a:stretch>
        </p:blipFill>
        <p:spPr>
          <a:xfrm>
            <a:off x="511643" y="911681"/>
            <a:ext cx="5910942" cy="3324905"/>
          </a:xfrm>
          <a:prstGeom prst="rect">
            <a:avLst/>
          </a:prstGeom>
        </p:spPr>
      </p:pic>
      <p:sp>
        <p:nvSpPr>
          <p:cNvPr id="5" name="TextBox 4"/>
          <p:cNvSpPr txBox="1"/>
          <p:nvPr/>
        </p:nvSpPr>
        <p:spPr>
          <a:xfrm>
            <a:off x="2318658" y="4343401"/>
            <a:ext cx="1872342" cy="584775"/>
          </a:xfrm>
          <a:prstGeom prst="rect">
            <a:avLst/>
          </a:prstGeom>
          <a:noFill/>
        </p:spPr>
        <p:txBody>
          <a:bodyPr wrap="square" rtlCol="0">
            <a:spAutoFit/>
          </a:bodyPr>
          <a:lstStyle/>
          <a:p>
            <a:pPr algn="r"/>
            <a:r>
              <a:rPr lang="en-US" dirty="0" smtClean="0">
                <a:solidFill>
                  <a:srgbClr val="FF0000"/>
                </a:solidFill>
              </a:rPr>
              <a:t>SHIELD RETURN CURRENT</a:t>
            </a:r>
            <a:endParaRPr lang="en-US" dirty="0">
              <a:solidFill>
                <a:srgbClr val="FF0000"/>
              </a:solidFill>
            </a:endParaRPr>
          </a:p>
        </p:txBody>
      </p:sp>
      <p:sp>
        <p:nvSpPr>
          <p:cNvPr id="6" name="TextBox 5"/>
          <p:cNvSpPr txBox="1"/>
          <p:nvPr/>
        </p:nvSpPr>
        <p:spPr>
          <a:xfrm>
            <a:off x="6694714" y="3606225"/>
            <a:ext cx="2231571" cy="584775"/>
          </a:xfrm>
          <a:prstGeom prst="rect">
            <a:avLst/>
          </a:prstGeom>
          <a:noFill/>
        </p:spPr>
        <p:txBody>
          <a:bodyPr wrap="square" rtlCol="0">
            <a:spAutoFit/>
          </a:bodyPr>
          <a:lstStyle/>
          <a:p>
            <a:pPr algn="ctr"/>
            <a:r>
              <a:rPr lang="en-US" dirty="0" smtClean="0">
                <a:solidFill>
                  <a:srgbClr val="FF0000"/>
                </a:solidFill>
              </a:rPr>
              <a:t>SHUNT WIRE  RETURN CURRENT</a:t>
            </a:r>
            <a:endParaRPr lang="en-US" dirty="0">
              <a:solidFill>
                <a:srgbClr val="FF0000"/>
              </a:solidFill>
            </a:endParaRPr>
          </a:p>
        </p:txBody>
      </p:sp>
      <p:cxnSp>
        <p:nvCxnSpPr>
          <p:cNvPr id="8" name="Straight Arrow Connector 7"/>
          <p:cNvCxnSpPr/>
          <p:nvPr/>
        </p:nvCxnSpPr>
        <p:spPr bwMode="auto">
          <a:xfrm flipH="1">
            <a:off x="7336971" y="4191000"/>
            <a:ext cx="326572" cy="1709057"/>
          </a:xfrm>
          <a:prstGeom prst="straightConnector1">
            <a:avLst/>
          </a:prstGeom>
          <a:solidFill>
            <a:schemeClr val="accent1"/>
          </a:solidFill>
          <a:ln w="76200" cap="flat" cmpd="sng" algn="ctr">
            <a:solidFill>
              <a:srgbClr val="FF0000"/>
            </a:solidFill>
            <a:prstDash val="solid"/>
            <a:round/>
            <a:headEnd type="none" w="med" len="med"/>
            <a:tailEnd type="triangle" w="med" len="med"/>
          </a:ln>
          <a:effectLst/>
        </p:spPr>
      </p:cxnSp>
      <p:cxnSp>
        <p:nvCxnSpPr>
          <p:cNvPr id="10" name="Straight Arrow Connector 9"/>
          <p:cNvCxnSpPr/>
          <p:nvPr/>
        </p:nvCxnSpPr>
        <p:spPr bwMode="auto">
          <a:xfrm>
            <a:off x="3875314" y="4920343"/>
            <a:ext cx="250372" cy="174171"/>
          </a:xfrm>
          <a:prstGeom prst="straightConnector1">
            <a:avLst/>
          </a:prstGeom>
          <a:solidFill>
            <a:schemeClr val="accent1"/>
          </a:solidFill>
          <a:ln w="57150" cap="flat" cmpd="sng" algn="ctr">
            <a:solidFill>
              <a:srgbClr val="FF0000"/>
            </a:solidFill>
            <a:prstDash val="solid"/>
            <a:round/>
            <a:headEnd type="none" w="med" len="med"/>
            <a:tailEnd type="triangle" w="med" len="med"/>
          </a:ln>
          <a:effectLst/>
        </p:spPr>
      </p:cxnSp>
      <p:sp>
        <p:nvSpPr>
          <p:cNvPr id="11" name="TextBox 10"/>
          <p:cNvSpPr txBox="1"/>
          <p:nvPr/>
        </p:nvSpPr>
        <p:spPr>
          <a:xfrm>
            <a:off x="315686" y="5159828"/>
            <a:ext cx="3243943" cy="1200329"/>
          </a:xfrm>
          <a:prstGeom prst="rect">
            <a:avLst/>
          </a:prstGeom>
          <a:noFill/>
        </p:spPr>
        <p:txBody>
          <a:bodyPr wrap="square" rtlCol="0">
            <a:spAutoFit/>
          </a:bodyPr>
          <a:lstStyle/>
          <a:p>
            <a:pPr algn="ctr"/>
            <a:r>
              <a:rPr lang="en-US" sz="2400" dirty="0" smtClean="0">
                <a:solidFill>
                  <a:srgbClr val="FF0000"/>
                </a:solidFill>
              </a:rPr>
              <a:t>CURRENT DIVIDES BETWEEN SHIELD AND SHUNT WIRE</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6:  Current Return Path (cont.)</a:t>
            </a:r>
            <a:endParaRPr lang="en-US" dirty="0"/>
          </a:p>
        </p:txBody>
      </p:sp>
      <p:sp>
        <p:nvSpPr>
          <p:cNvPr id="3" name="Content Placeholder 2"/>
          <p:cNvSpPr>
            <a:spLocks noGrp="1"/>
          </p:cNvSpPr>
          <p:nvPr>
            <p:ph idx="1"/>
          </p:nvPr>
        </p:nvSpPr>
        <p:spPr/>
        <p:txBody>
          <a:bodyPr/>
          <a:lstStyle/>
          <a:p>
            <a:r>
              <a:rPr lang="en-US" dirty="0" smtClean="0"/>
              <a:t>Equipment</a:t>
            </a:r>
          </a:p>
          <a:p>
            <a:pPr lvl="1"/>
            <a:r>
              <a:rPr lang="en-US" dirty="0" smtClean="0"/>
              <a:t>Tektronix MDO3104 oscilloscope (built-in signal generator)</a:t>
            </a:r>
          </a:p>
          <a:p>
            <a:pPr lvl="1"/>
            <a:r>
              <a:rPr lang="en-US" dirty="0" smtClean="0"/>
              <a:t>Tektronix TCP0030 current probes, 2</a:t>
            </a:r>
          </a:p>
          <a:p>
            <a:pPr lvl="1"/>
            <a:r>
              <a:rPr lang="en-US" dirty="0" smtClean="0"/>
              <a:t>RG-58 coax, long (6.2 m)</a:t>
            </a:r>
          </a:p>
          <a:p>
            <a:pPr lvl="1"/>
            <a:r>
              <a:rPr lang="en-US" dirty="0" smtClean="0"/>
              <a:t>RG-58 coax, short (~1 m)</a:t>
            </a:r>
          </a:p>
          <a:p>
            <a:pPr lvl="1"/>
            <a:r>
              <a:rPr lang="en-US" dirty="0" smtClean="0"/>
              <a:t>BNC T-adaptor</a:t>
            </a:r>
          </a:p>
          <a:p>
            <a:pPr lvl="1"/>
            <a:r>
              <a:rPr lang="en-US" dirty="0" smtClean="0"/>
              <a:t>Banana-BNC adaptors, 2 (1 with 50 </a:t>
            </a:r>
            <a:r>
              <a:rPr lang="el-GR" dirty="0" smtClean="0"/>
              <a:t>Ω</a:t>
            </a:r>
            <a:r>
              <a:rPr lang="en-US" dirty="0" smtClean="0"/>
              <a:t> resistor)</a:t>
            </a:r>
          </a:p>
          <a:p>
            <a:pPr lvl="1"/>
            <a:r>
              <a:rPr lang="en-US" dirty="0" smtClean="0"/>
              <a:t>BNC-banana adaptor, 1</a:t>
            </a:r>
          </a:p>
          <a:p>
            <a:pPr lvl="1"/>
            <a:r>
              <a:rPr lang="en-US" dirty="0" smtClean="0"/>
              <a:t>Short wires with banana leads, 2</a:t>
            </a:r>
          </a:p>
          <a:p>
            <a:pPr lvl="2"/>
            <a:endParaRPr lang="en-US" dirty="0" smtClean="0"/>
          </a:p>
          <a:p>
            <a:pPr lvl="2"/>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6:  Current Return Path (cont.)</a:t>
            </a:r>
            <a:endParaRPr lang="en-US" dirty="0"/>
          </a:p>
        </p:txBody>
      </p:sp>
      <p:pic>
        <p:nvPicPr>
          <p:cNvPr id="4" name="Picture 3" descr="tek00023.png"/>
          <p:cNvPicPr>
            <a:picLocks noChangeAspect="1"/>
          </p:cNvPicPr>
          <p:nvPr/>
        </p:nvPicPr>
        <p:blipFill>
          <a:blip r:embed="rId2" cstate="print"/>
          <a:stretch>
            <a:fillRect/>
          </a:stretch>
        </p:blipFill>
        <p:spPr>
          <a:xfrm>
            <a:off x="762000" y="1143000"/>
            <a:ext cx="7620000" cy="4572000"/>
          </a:xfrm>
          <a:prstGeom prst="rect">
            <a:avLst/>
          </a:prstGeom>
        </p:spPr>
      </p:pic>
      <p:sp>
        <p:nvSpPr>
          <p:cNvPr id="6" name="TextBox 5"/>
          <p:cNvSpPr txBox="1"/>
          <p:nvPr/>
        </p:nvSpPr>
        <p:spPr>
          <a:xfrm>
            <a:off x="838199" y="2351314"/>
            <a:ext cx="1262743" cy="523220"/>
          </a:xfrm>
          <a:prstGeom prst="rect">
            <a:avLst/>
          </a:prstGeom>
          <a:noFill/>
        </p:spPr>
        <p:txBody>
          <a:bodyPr wrap="square" rtlCol="0">
            <a:spAutoFit/>
          </a:bodyPr>
          <a:lstStyle/>
          <a:p>
            <a:pPr algn="ctr"/>
            <a:r>
              <a:rPr lang="en-US" sz="1400" dirty="0" smtClean="0">
                <a:solidFill>
                  <a:srgbClr val="FF0000"/>
                </a:solidFill>
              </a:rPr>
              <a:t>SHIELD CURRENT</a:t>
            </a:r>
            <a:endParaRPr lang="en-US" sz="1400" dirty="0">
              <a:solidFill>
                <a:srgbClr val="FF0000"/>
              </a:solidFill>
            </a:endParaRPr>
          </a:p>
        </p:txBody>
      </p:sp>
      <p:sp>
        <p:nvSpPr>
          <p:cNvPr id="7" name="TextBox 6"/>
          <p:cNvSpPr txBox="1"/>
          <p:nvPr/>
        </p:nvSpPr>
        <p:spPr>
          <a:xfrm>
            <a:off x="849085" y="3810000"/>
            <a:ext cx="1469572" cy="523220"/>
          </a:xfrm>
          <a:prstGeom prst="rect">
            <a:avLst/>
          </a:prstGeom>
          <a:noFill/>
        </p:spPr>
        <p:txBody>
          <a:bodyPr wrap="square" rtlCol="0">
            <a:spAutoFit/>
          </a:bodyPr>
          <a:lstStyle/>
          <a:p>
            <a:pPr algn="ctr"/>
            <a:r>
              <a:rPr lang="en-US" sz="1400" dirty="0" smtClean="0">
                <a:solidFill>
                  <a:srgbClr val="FF0000"/>
                </a:solidFill>
              </a:rPr>
              <a:t>SHUNT WIRE CURRENT</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6:  Current Return Path (cont.)</a:t>
            </a:r>
            <a:endParaRPr lang="en-US" dirty="0"/>
          </a:p>
        </p:txBody>
      </p:sp>
      <p:pic>
        <p:nvPicPr>
          <p:cNvPr id="3" name="Picture 2" descr="tek00024.png"/>
          <p:cNvPicPr>
            <a:picLocks noChangeAspect="1"/>
          </p:cNvPicPr>
          <p:nvPr/>
        </p:nvPicPr>
        <p:blipFill>
          <a:blip r:embed="rId2" cstate="print"/>
          <a:stretch>
            <a:fillRect/>
          </a:stretch>
        </p:blipFill>
        <p:spPr>
          <a:xfrm>
            <a:off x="762000" y="1143000"/>
            <a:ext cx="7620000" cy="45720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6:  Current Return Path (cont.)</a:t>
            </a:r>
            <a:endParaRPr lang="en-US" dirty="0"/>
          </a:p>
        </p:txBody>
      </p:sp>
      <p:pic>
        <p:nvPicPr>
          <p:cNvPr id="3" name="Picture 2" descr="tek00025.png"/>
          <p:cNvPicPr>
            <a:picLocks noChangeAspect="1"/>
          </p:cNvPicPr>
          <p:nvPr/>
        </p:nvPicPr>
        <p:blipFill>
          <a:blip r:embed="rId2" cstate="print"/>
          <a:stretch>
            <a:fillRect/>
          </a:stretch>
        </p:blipFill>
        <p:spPr>
          <a:xfrm>
            <a:off x="762000" y="1143000"/>
            <a:ext cx="7620000" cy="4572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Ground Mystery (cont.)</a:t>
            </a:r>
            <a:endParaRPr lang="en-US" dirty="0"/>
          </a:p>
        </p:txBody>
      </p:sp>
      <p:sp>
        <p:nvSpPr>
          <p:cNvPr id="3" name="Content Placeholder 2"/>
          <p:cNvSpPr>
            <a:spLocks noGrp="1"/>
          </p:cNvSpPr>
          <p:nvPr>
            <p:ph idx="1"/>
          </p:nvPr>
        </p:nvSpPr>
        <p:spPr/>
        <p:txBody>
          <a:bodyPr/>
          <a:lstStyle/>
          <a:p>
            <a:r>
              <a:rPr lang="en-US" dirty="0" smtClean="0"/>
              <a:t>“Classic” definition</a:t>
            </a:r>
          </a:p>
          <a:p>
            <a:pPr lvl="1"/>
            <a:r>
              <a:rPr lang="en-US" dirty="0" smtClean="0"/>
              <a:t>An equipotential point, plane, or surface that serves as the reference potential for a circuit or system</a:t>
            </a:r>
          </a:p>
          <a:p>
            <a:pPr lvl="1"/>
            <a:r>
              <a:rPr lang="en-US" dirty="0" smtClean="0"/>
              <a:t>Impossible to achieve in practice</a:t>
            </a:r>
          </a:p>
          <a:p>
            <a:r>
              <a:rPr lang="en-US" dirty="0" smtClean="0"/>
              <a:t>More useful definition</a:t>
            </a:r>
          </a:p>
          <a:p>
            <a:pPr lvl="1"/>
            <a:r>
              <a:rPr lang="en-US" dirty="0" smtClean="0"/>
              <a:t>Low impedance path for currents to return to their respective sources</a:t>
            </a:r>
          </a:p>
          <a:p>
            <a:pPr lvl="1"/>
            <a:r>
              <a:rPr lang="en-US" dirty="0" smtClean="0"/>
              <a:t>Kirchoff’s current law:</a:t>
            </a:r>
          </a:p>
          <a:p>
            <a:pPr lvl="2"/>
            <a:r>
              <a:rPr lang="en-US" dirty="0" smtClean="0"/>
              <a:t>All currents return to their sources following path of least IMPEDANCE</a:t>
            </a:r>
          </a:p>
          <a:p>
            <a:pPr lvl="2"/>
            <a:r>
              <a:rPr lang="en-US" dirty="0" smtClean="0"/>
              <a:t>NOT always path of least resistance</a:t>
            </a:r>
          </a:p>
          <a:p>
            <a:r>
              <a:rPr lang="en-US" dirty="0" smtClean="0"/>
              <a:t>Currents do </a:t>
            </a:r>
            <a:r>
              <a:rPr lang="en-US" sz="3600" dirty="0" smtClean="0"/>
              <a:t>NOT</a:t>
            </a:r>
            <a:r>
              <a:rPr lang="en-US" dirty="0" smtClean="0"/>
              <a:t> return to “ground”</a:t>
            </a:r>
          </a:p>
          <a:p>
            <a:pPr lvl="1"/>
            <a:r>
              <a:rPr lang="en-US" dirty="0" smtClean="0"/>
              <a:t>They may use ground as the return path to their source, if that is the path of least impedance</a:t>
            </a:r>
          </a:p>
          <a:p>
            <a:pPr lvl="1"/>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6:  Current Return Path (cont.)</a:t>
            </a:r>
            <a:endParaRPr lang="en-US" dirty="0"/>
          </a:p>
        </p:txBody>
      </p:sp>
      <p:pic>
        <p:nvPicPr>
          <p:cNvPr id="3" name="Picture 2" descr="tek00026.png"/>
          <p:cNvPicPr>
            <a:picLocks noChangeAspect="1"/>
          </p:cNvPicPr>
          <p:nvPr/>
        </p:nvPicPr>
        <p:blipFill>
          <a:blip r:embed="rId2" cstate="print"/>
          <a:stretch>
            <a:fillRect/>
          </a:stretch>
        </p:blipFill>
        <p:spPr>
          <a:xfrm>
            <a:off x="762000" y="1143000"/>
            <a:ext cx="7620000" cy="45720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6:  Current Return Path (cont.)</a:t>
            </a:r>
            <a:endParaRPr lang="en-US" dirty="0"/>
          </a:p>
        </p:txBody>
      </p:sp>
      <p:pic>
        <p:nvPicPr>
          <p:cNvPr id="3" name="Picture 2" descr="tek00027.png"/>
          <p:cNvPicPr>
            <a:picLocks noChangeAspect="1"/>
          </p:cNvPicPr>
          <p:nvPr/>
        </p:nvPicPr>
        <p:blipFill>
          <a:blip r:embed="rId2" cstate="print"/>
          <a:stretch>
            <a:fillRect/>
          </a:stretch>
        </p:blipFill>
        <p:spPr>
          <a:xfrm>
            <a:off x="762000" y="1143000"/>
            <a:ext cx="7620000" cy="45720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6:  Current Return Path (cont.)</a:t>
            </a:r>
            <a:endParaRPr lang="en-US" dirty="0"/>
          </a:p>
        </p:txBody>
      </p:sp>
      <p:pic>
        <p:nvPicPr>
          <p:cNvPr id="3" name="Picture 2" descr="tek00028.png"/>
          <p:cNvPicPr>
            <a:picLocks noChangeAspect="1"/>
          </p:cNvPicPr>
          <p:nvPr/>
        </p:nvPicPr>
        <p:blipFill>
          <a:blip r:embed="rId2" cstate="print"/>
          <a:stretch>
            <a:fillRect/>
          </a:stretch>
        </p:blipFill>
        <p:spPr>
          <a:xfrm>
            <a:off x="762000" y="1143000"/>
            <a:ext cx="7620000" cy="45720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6:  Current Return Path (cont.)</a:t>
            </a:r>
            <a:endParaRPr lang="en-US" dirty="0"/>
          </a:p>
        </p:txBody>
      </p:sp>
      <p:pic>
        <p:nvPicPr>
          <p:cNvPr id="3" name="Picture 2" descr="tek00029.png"/>
          <p:cNvPicPr>
            <a:picLocks noChangeAspect="1"/>
          </p:cNvPicPr>
          <p:nvPr/>
        </p:nvPicPr>
        <p:blipFill>
          <a:blip r:embed="rId2" cstate="print"/>
          <a:stretch>
            <a:fillRect/>
          </a:stretch>
        </p:blipFill>
        <p:spPr>
          <a:xfrm>
            <a:off x="762000" y="1143000"/>
            <a:ext cx="7620000" cy="45720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6:  Current Return Path (cont.)</a:t>
            </a:r>
            <a:endParaRPr lang="en-US" dirty="0"/>
          </a:p>
        </p:txBody>
      </p:sp>
      <p:pic>
        <p:nvPicPr>
          <p:cNvPr id="3" name="Picture 2" descr="tek00030.png"/>
          <p:cNvPicPr>
            <a:picLocks noChangeAspect="1"/>
          </p:cNvPicPr>
          <p:nvPr/>
        </p:nvPicPr>
        <p:blipFill>
          <a:blip r:embed="rId2" cstate="print"/>
          <a:stretch>
            <a:fillRect/>
          </a:stretch>
        </p:blipFill>
        <p:spPr>
          <a:xfrm>
            <a:off x="762000" y="1143000"/>
            <a:ext cx="7620000" cy="45720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6:  Current Return Path (cont.)</a:t>
            </a:r>
            <a:endParaRPr lang="en-US" dirty="0"/>
          </a:p>
        </p:txBody>
      </p:sp>
      <p:pic>
        <p:nvPicPr>
          <p:cNvPr id="3" name="Picture 2" descr="tek00031.png"/>
          <p:cNvPicPr>
            <a:picLocks noChangeAspect="1"/>
          </p:cNvPicPr>
          <p:nvPr/>
        </p:nvPicPr>
        <p:blipFill>
          <a:blip r:embed="rId2" cstate="print"/>
          <a:stretch>
            <a:fillRect/>
          </a:stretch>
        </p:blipFill>
        <p:spPr>
          <a:xfrm>
            <a:off x="762000" y="1143000"/>
            <a:ext cx="7620000" cy="45720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Kirchhoff’s Current Law</a:t>
            </a:r>
          </a:p>
        </p:txBody>
      </p:sp>
      <p:sp>
        <p:nvSpPr>
          <p:cNvPr id="51203" name="Content Placeholder 2"/>
          <p:cNvSpPr>
            <a:spLocks noGrp="1"/>
          </p:cNvSpPr>
          <p:nvPr>
            <p:ph idx="1"/>
          </p:nvPr>
        </p:nvSpPr>
        <p:spPr>
          <a:xfrm>
            <a:off x="157163" y="1066800"/>
            <a:ext cx="8796337" cy="4017963"/>
          </a:xfrm>
        </p:spPr>
        <p:txBody>
          <a:bodyPr/>
          <a:lstStyle/>
          <a:p>
            <a:r>
              <a:rPr lang="en-US" dirty="0" smtClean="0"/>
              <a:t>All currents return to their sources following path of least </a:t>
            </a:r>
            <a:r>
              <a:rPr lang="en-US" u="sng" dirty="0" smtClean="0">
                <a:solidFill>
                  <a:srgbClr val="FF0000"/>
                </a:solidFill>
              </a:rPr>
              <a:t>IMPEDANCE</a:t>
            </a:r>
          </a:p>
          <a:p>
            <a:pPr lvl="1"/>
            <a:r>
              <a:rPr lang="en-US" dirty="0" smtClean="0"/>
              <a:t>NOT always path of least resistance</a:t>
            </a:r>
            <a:endParaRPr lang="en-US" dirty="0" smtClean="0">
              <a:solidFill>
                <a:srgbClr val="FF0000"/>
              </a:solidFill>
            </a:endParaRPr>
          </a:p>
          <a:p>
            <a:r>
              <a:rPr lang="en-US" dirty="0" smtClean="0"/>
              <a:t>Currents do NOT return to ground</a:t>
            </a:r>
          </a:p>
          <a:p>
            <a:pPr lvl="1"/>
            <a:r>
              <a:rPr lang="en-US" dirty="0" smtClean="0"/>
              <a:t>They may use ground as the return path to their source, if that is the path of least impedance</a:t>
            </a:r>
          </a:p>
        </p:txBody>
      </p:sp>
      <p:pic>
        <p:nvPicPr>
          <p:cNvPr id="51204" name="Picture 4"/>
          <p:cNvPicPr>
            <a:picLocks noChangeAspect="1" noChangeArrowheads="1"/>
          </p:cNvPicPr>
          <p:nvPr/>
        </p:nvPicPr>
        <p:blipFill>
          <a:blip r:embed="rId2" cstate="print"/>
          <a:srcRect t="28490" b="25101"/>
          <a:stretch>
            <a:fillRect/>
          </a:stretch>
        </p:blipFill>
        <p:spPr bwMode="auto">
          <a:xfrm>
            <a:off x="2749550" y="4230688"/>
            <a:ext cx="3644900" cy="1690687"/>
          </a:xfrm>
          <a:prstGeom prst="rect">
            <a:avLst/>
          </a:prstGeom>
          <a:noFill/>
          <a:ln w="12700">
            <a:noFill/>
            <a:miter lim="800000"/>
            <a:headEnd/>
            <a:tailEnd type="none" w="lg" len="lg"/>
          </a:ln>
        </p:spPr>
      </p:pic>
      <p:sp>
        <p:nvSpPr>
          <p:cNvPr id="51205" name="Text Box 48"/>
          <p:cNvSpPr txBox="1">
            <a:spLocks noChangeArrowheads="1"/>
          </p:cNvSpPr>
          <p:nvPr/>
        </p:nvSpPr>
        <p:spPr bwMode="auto">
          <a:xfrm>
            <a:off x="869950" y="3546839"/>
            <a:ext cx="7405688" cy="457200"/>
          </a:xfrm>
          <a:prstGeom prst="rect">
            <a:avLst/>
          </a:prstGeom>
          <a:noFill/>
          <a:ln w="12700">
            <a:noFill/>
            <a:miter lim="800000"/>
            <a:headEnd/>
            <a:tailEnd type="none" w="lg" len="lg"/>
          </a:ln>
        </p:spPr>
        <p:txBody>
          <a:bodyPr wrap="none">
            <a:spAutoFit/>
          </a:bodyPr>
          <a:lstStyle/>
          <a:p>
            <a:pPr algn="ctr">
              <a:spcBef>
                <a:spcPct val="20000"/>
              </a:spcBef>
              <a:spcAft>
                <a:spcPct val="40000"/>
              </a:spcAft>
              <a:buClr>
                <a:srgbClr val="BB0018"/>
              </a:buClr>
              <a:buFont typeface="Wingdings" pitchFamily="2" charset="2"/>
              <a:buNone/>
            </a:pPr>
            <a:r>
              <a:rPr lang="en-US" sz="2400" dirty="0">
                <a:solidFill>
                  <a:srgbClr val="FF0000"/>
                </a:solidFill>
              </a:rPr>
              <a:t>BIG Rule of Thumb for EMC:  “Follow the current”</a:t>
            </a:r>
            <a:endParaRPr 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smtClean="0"/>
              <a:t>Current Return Path Observations</a:t>
            </a:r>
          </a:p>
        </p:txBody>
      </p:sp>
      <p:sp>
        <p:nvSpPr>
          <p:cNvPr id="55" name="Can 54"/>
          <p:cNvSpPr/>
          <p:nvPr/>
        </p:nvSpPr>
        <p:spPr bwMode="auto">
          <a:xfrm rot="16200000">
            <a:off x="4273857" y="89213"/>
            <a:ext cx="289931" cy="2609388"/>
          </a:xfrm>
          <a:prstGeom prst="can">
            <a:avLst>
              <a:gd name="adj" fmla="val 37820"/>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nvGrpSpPr>
          <p:cNvPr id="2" name="Group 77"/>
          <p:cNvGrpSpPr>
            <a:grpSpLocks/>
          </p:cNvGrpSpPr>
          <p:nvPr/>
        </p:nvGrpSpPr>
        <p:grpSpPr bwMode="auto">
          <a:xfrm rot="5400000">
            <a:off x="5985658" y="1792447"/>
            <a:ext cx="413635" cy="157656"/>
            <a:chOff x="1066800" y="2438400"/>
            <a:chExt cx="1447800" cy="685800"/>
          </a:xfrm>
        </p:grpSpPr>
        <p:cxnSp>
          <p:nvCxnSpPr>
            <p:cNvPr id="58" name="Straight Connector 69"/>
            <p:cNvCxnSpPr>
              <a:cxnSpLocks noChangeShapeType="1"/>
            </p:cNvCxnSpPr>
            <p:nvPr/>
          </p:nvCxnSpPr>
          <p:spPr bwMode="auto">
            <a:xfrm rot="5400000" flipH="1" flipV="1">
              <a:off x="952500" y="2552700"/>
              <a:ext cx="381000" cy="152400"/>
            </a:xfrm>
            <a:prstGeom prst="line">
              <a:avLst/>
            </a:prstGeom>
            <a:noFill/>
            <a:ln w="9525" algn="ctr">
              <a:solidFill>
                <a:schemeClr val="tx1"/>
              </a:solidFill>
              <a:round/>
              <a:headEnd/>
              <a:tailEnd type="none" w="lg" len="lg"/>
            </a:ln>
          </p:spPr>
        </p:cxnSp>
        <p:cxnSp>
          <p:nvCxnSpPr>
            <p:cNvPr id="60" name="Straight Connector 71"/>
            <p:cNvCxnSpPr>
              <a:cxnSpLocks noChangeShapeType="1"/>
            </p:cNvCxnSpPr>
            <p:nvPr/>
          </p:nvCxnSpPr>
          <p:spPr bwMode="auto">
            <a:xfrm rot="16200000" flipH="1">
              <a:off x="990600" y="2667000"/>
              <a:ext cx="685800" cy="228600"/>
            </a:xfrm>
            <a:prstGeom prst="line">
              <a:avLst/>
            </a:prstGeom>
            <a:noFill/>
            <a:ln w="9525" algn="ctr">
              <a:solidFill>
                <a:schemeClr val="tx1"/>
              </a:solidFill>
              <a:round/>
              <a:headEnd/>
              <a:tailEnd type="none" w="lg" len="lg"/>
            </a:ln>
          </p:spPr>
        </p:cxnSp>
        <p:cxnSp>
          <p:nvCxnSpPr>
            <p:cNvPr id="61" name="Straight Connector 72"/>
            <p:cNvCxnSpPr>
              <a:cxnSpLocks noChangeShapeType="1"/>
            </p:cNvCxnSpPr>
            <p:nvPr/>
          </p:nvCxnSpPr>
          <p:spPr bwMode="auto">
            <a:xfrm rot="16200000" flipH="1">
              <a:off x="1447800" y="2667000"/>
              <a:ext cx="685800" cy="228600"/>
            </a:xfrm>
            <a:prstGeom prst="line">
              <a:avLst/>
            </a:prstGeom>
            <a:noFill/>
            <a:ln w="9525" algn="ctr">
              <a:solidFill>
                <a:schemeClr val="tx1"/>
              </a:solidFill>
              <a:round/>
              <a:headEnd/>
              <a:tailEnd type="none" w="lg" len="lg"/>
            </a:ln>
          </p:spPr>
        </p:cxnSp>
        <p:cxnSp>
          <p:nvCxnSpPr>
            <p:cNvPr id="62" name="Straight Connector 73"/>
            <p:cNvCxnSpPr>
              <a:cxnSpLocks noChangeShapeType="1"/>
            </p:cNvCxnSpPr>
            <p:nvPr/>
          </p:nvCxnSpPr>
          <p:spPr bwMode="auto">
            <a:xfrm rot="16200000" flipH="1">
              <a:off x="1905000" y="2667000"/>
              <a:ext cx="685800" cy="228600"/>
            </a:xfrm>
            <a:prstGeom prst="line">
              <a:avLst/>
            </a:prstGeom>
            <a:noFill/>
            <a:ln w="9525" algn="ctr">
              <a:solidFill>
                <a:schemeClr val="tx1"/>
              </a:solidFill>
              <a:round/>
              <a:headEnd/>
              <a:tailEnd type="none" w="lg" len="lg"/>
            </a:ln>
          </p:spPr>
        </p:cxnSp>
        <p:cxnSp>
          <p:nvCxnSpPr>
            <p:cNvPr id="63" name="Straight Connector 74"/>
            <p:cNvCxnSpPr>
              <a:cxnSpLocks noChangeShapeType="1"/>
            </p:cNvCxnSpPr>
            <p:nvPr/>
          </p:nvCxnSpPr>
          <p:spPr bwMode="auto">
            <a:xfrm rot="5400000" flipH="1" flipV="1">
              <a:off x="2247900" y="2857500"/>
              <a:ext cx="381000" cy="152400"/>
            </a:xfrm>
            <a:prstGeom prst="line">
              <a:avLst/>
            </a:prstGeom>
            <a:noFill/>
            <a:ln w="9525" algn="ctr">
              <a:solidFill>
                <a:schemeClr val="tx1"/>
              </a:solidFill>
              <a:round/>
              <a:headEnd/>
              <a:tailEnd type="none" w="lg" len="lg"/>
            </a:ln>
          </p:spPr>
        </p:cxnSp>
        <p:cxnSp>
          <p:nvCxnSpPr>
            <p:cNvPr id="64" name="Straight Connector 75"/>
            <p:cNvCxnSpPr>
              <a:cxnSpLocks noChangeShapeType="1"/>
            </p:cNvCxnSpPr>
            <p:nvPr/>
          </p:nvCxnSpPr>
          <p:spPr bwMode="auto">
            <a:xfrm rot="5400000" flipH="1" flipV="1">
              <a:off x="1219200" y="2667000"/>
              <a:ext cx="685800" cy="228600"/>
            </a:xfrm>
            <a:prstGeom prst="line">
              <a:avLst/>
            </a:prstGeom>
            <a:noFill/>
            <a:ln w="9525" algn="ctr">
              <a:solidFill>
                <a:schemeClr val="tx1"/>
              </a:solidFill>
              <a:round/>
              <a:headEnd/>
              <a:tailEnd type="none" w="lg" len="lg"/>
            </a:ln>
          </p:spPr>
        </p:cxnSp>
        <p:cxnSp>
          <p:nvCxnSpPr>
            <p:cNvPr id="65" name="Straight Connector 76"/>
            <p:cNvCxnSpPr>
              <a:cxnSpLocks noChangeShapeType="1"/>
            </p:cNvCxnSpPr>
            <p:nvPr/>
          </p:nvCxnSpPr>
          <p:spPr bwMode="auto">
            <a:xfrm rot="5400000" flipH="1" flipV="1">
              <a:off x="1676400" y="2667000"/>
              <a:ext cx="685800" cy="228600"/>
            </a:xfrm>
            <a:prstGeom prst="line">
              <a:avLst/>
            </a:prstGeom>
            <a:noFill/>
            <a:ln w="9525" algn="ctr">
              <a:solidFill>
                <a:schemeClr val="tx1"/>
              </a:solidFill>
              <a:round/>
              <a:headEnd/>
              <a:tailEnd type="none" w="lg" len="lg"/>
            </a:ln>
          </p:spPr>
        </p:cxnSp>
      </p:grpSp>
      <p:cxnSp>
        <p:nvCxnSpPr>
          <p:cNvPr id="66" name="Straight Connector 65"/>
          <p:cNvCxnSpPr>
            <a:stCxn id="55" idx="0"/>
          </p:cNvCxnSpPr>
          <p:nvPr/>
        </p:nvCxnSpPr>
        <p:spPr bwMode="auto">
          <a:xfrm flipH="1">
            <a:off x="2759601" y="1393907"/>
            <a:ext cx="464180" cy="27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 name="Straight Connector 66"/>
          <p:cNvCxnSpPr/>
          <p:nvPr/>
        </p:nvCxnSpPr>
        <p:spPr bwMode="auto">
          <a:xfrm>
            <a:off x="2758076" y="1389422"/>
            <a:ext cx="0" cy="108615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 name="Group 120"/>
          <p:cNvGrpSpPr/>
          <p:nvPr/>
        </p:nvGrpSpPr>
        <p:grpSpPr>
          <a:xfrm>
            <a:off x="2561172" y="1663861"/>
            <a:ext cx="393808" cy="393808"/>
            <a:chOff x="2013062" y="2348048"/>
            <a:chExt cx="393808" cy="393808"/>
          </a:xfrm>
        </p:grpSpPr>
        <p:sp>
          <p:nvSpPr>
            <p:cNvPr id="69" name="Oval 68"/>
            <p:cNvSpPr/>
            <p:nvPr/>
          </p:nvSpPr>
          <p:spPr bwMode="auto">
            <a:xfrm>
              <a:off x="2013062" y="2348048"/>
              <a:ext cx="393808" cy="393808"/>
            </a:xfrm>
            <a:prstGeom prst="ellipse">
              <a:avLst/>
            </a:prstGeom>
            <a:solidFill>
              <a:schemeClr val="bg1"/>
            </a:solidFill>
            <a:ln w="127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70" name="Freeform 69"/>
            <p:cNvSpPr/>
            <p:nvPr/>
          </p:nvSpPr>
          <p:spPr bwMode="auto">
            <a:xfrm>
              <a:off x="2062492" y="2442881"/>
              <a:ext cx="294947" cy="204143"/>
            </a:xfrm>
            <a:custGeom>
              <a:avLst/>
              <a:gdLst>
                <a:gd name="connsiteX0" fmla="*/ 0 w 1719263"/>
                <a:gd name="connsiteY0" fmla="*/ 911224 h 1826418"/>
                <a:gd name="connsiteX1" fmla="*/ 428625 w 1719263"/>
                <a:gd name="connsiteY1" fmla="*/ 1587 h 1826418"/>
                <a:gd name="connsiteX2" fmla="*/ 857250 w 1719263"/>
                <a:gd name="connsiteY2" fmla="*/ 920749 h 1826418"/>
                <a:gd name="connsiteX3" fmla="*/ 1285875 w 1719263"/>
                <a:gd name="connsiteY3" fmla="*/ 1825624 h 1826418"/>
                <a:gd name="connsiteX4" fmla="*/ 1719263 w 1719263"/>
                <a:gd name="connsiteY4" fmla="*/ 915987 h 1826418"/>
                <a:gd name="connsiteX0" fmla="*/ 0 w 1719263"/>
                <a:gd name="connsiteY0" fmla="*/ 911224 h 1826418"/>
                <a:gd name="connsiteX1" fmla="*/ 428625 w 1719263"/>
                <a:gd name="connsiteY1" fmla="*/ 1587 h 1826418"/>
                <a:gd name="connsiteX2" fmla="*/ 857250 w 1719263"/>
                <a:gd name="connsiteY2" fmla="*/ 920749 h 1826418"/>
                <a:gd name="connsiteX3" fmla="*/ 1285875 w 1719263"/>
                <a:gd name="connsiteY3" fmla="*/ 1825624 h 1826418"/>
                <a:gd name="connsiteX4" fmla="*/ 1719263 w 1719263"/>
                <a:gd name="connsiteY4" fmla="*/ 915987 h 1826418"/>
                <a:gd name="connsiteX0" fmla="*/ 0 w 1719263"/>
                <a:gd name="connsiteY0" fmla="*/ 911224 h 1826418"/>
                <a:gd name="connsiteX1" fmla="*/ 428625 w 1719263"/>
                <a:gd name="connsiteY1" fmla="*/ 1587 h 1826418"/>
                <a:gd name="connsiteX2" fmla="*/ 857250 w 1719263"/>
                <a:gd name="connsiteY2" fmla="*/ 920749 h 1826418"/>
                <a:gd name="connsiteX3" fmla="*/ 1285875 w 1719263"/>
                <a:gd name="connsiteY3" fmla="*/ 1825624 h 1826418"/>
                <a:gd name="connsiteX4" fmla="*/ 1719263 w 1719263"/>
                <a:gd name="connsiteY4" fmla="*/ 915987 h 1826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263" h="1826418">
                  <a:moveTo>
                    <a:pt x="0" y="911224"/>
                  </a:moveTo>
                  <a:cubicBezTo>
                    <a:pt x="142875" y="455612"/>
                    <a:pt x="285750" y="0"/>
                    <a:pt x="428625" y="1587"/>
                  </a:cubicBezTo>
                  <a:cubicBezTo>
                    <a:pt x="571500" y="3174"/>
                    <a:pt x="757238" y="616743"/>
                    <a:pt x="857250" y="920749"/>
                  </a:cubicBezTo>
                  <a:cubicBezTo>
                    <a:pt x="981075" y="1234280"/>
                    <a:pt x="1142206" y="1826418"/>
                    <a:pt x="1285875" y="1825624"/>
                  </a:cubicBezTo>
                  <a:cubicBezTo>
                    <a:pt x="1429544" y="1824830"/>
                    <a:pt x="1574403" y="1370408"/>
                    <a:pt x="1719263" y="915987"/>
                  </a:cubicBezTo>
                </a:path>
              </a:pathLst>
            </a:cu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cxnSp>
        <p:nvCxnSpPr>
          <p:cNvPr id="71" name="Straight Connector 70"/>
          <p:cNvCxnSpPr/>
          <p:nvPr/>
        </p:nvCxnSpPr>
        <p:spPr bwMode="auto">
          <a:xfrm>
            <a:off x="3173395" y="1538221"/>
            <a:ext cx="0" cy="92248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 name="Straight Connector 71"/>
          <p:cNvCxnSpPr/>
          <p:nvPr/>
        </p:nvCxnSpPr>
        <p:spPr bwMode="auto">
          <a:xfrm>
            <a:off x="6186012" y="1390191"/>
            <a:ext cx="0" cy="26763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a:off x="6199599" y="2085497"/>
            <a:ext cx="0" cy="39008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5" name="TextBox 74"/>
          <p:cNvSpPr txBox="1"/>
          <p:nvPr/>
        </p:nvSpPr>
        <p:spPr>
          <a:xfrm>
            <a:off x="6231454" y="1706582"/>
            <a:ext cx="543739" cy="307777"/>
          </a:xfrm>
          <a:prstGeom prst="rect">
            <a:avLst/>
          </a:prstGeom>
          <a:noFill/>
        </p:spPr>
        <p:txBody>
          <a:bodyPr wrap="none" rtlCol="0">
            <a:spAutoFit/>
          </a:bodyPr>
          <a:lstStyle/>
          <a:p>
            <a:r>
              <a:rPr lang="en-US" sz="1400" i="1" dirty="0" smtClean="0">
                <a:solidFill>
                  <a:srgbClr val="0000FF"/>
                </a:solidFill>
                <a:latin typeface="Times New Roman" pitchFamily="18" charset="0"/>
                <a:cs typeface="Times New Roman" pitchFamily="18" charset="0"/>
              </a:rPr>
              <a:t>50 </a:t>
            </a:r>
            <a:r>
              <a:rPr lang="el-GR" sz="1400" i="1" dirty="0" smtClean="0">
                <a:solidFill>
                  <a:srgbClr val="0000FF"/>
                </a:solidFill>
                <a:latin typeface="Times New Roman" pitchFamily="18" charset="0"/>
                <a:cs typeface="Times New Roman" pitchFamily="18" charset="0"/>
              </a:rPr>
              <a:t>Ω</a:t>
            </a:r>
            <a:endParaRPr lang="en-US" sz="1400" i="1" baseline="-25000" dirty="0">
              <a:solidFill>
                <a:srgbClr val="0000FF"/>
              </a:solidFill>
              <a:latin typeface="Times New Roman" pitchFamily="18" charset="0"/>
              <a:cs typeface="Times New Roman" pitchFamily="18" charset="0"/>
            </a:endParaRPr>
          </a:p>
        </p:txBody>
      </p:sp>
      <p:sp>
        <p:nvSpPr>
          <p:cNvPr id="80" name="TextBox 79"/>
          <p:cNvSpPr txBox="1"/>
          <p:nvPr/>
        </p:nvSpPr>
        <p:spPr>
          <a:xfrm>
            <a:off x="2368808" y="1400062"/>
            <a:ext cx="364202" cy="307777"/>
          </a:xfrm>
          <a:prstGeom prst="rect">
            <a:avLst/>
          </a:prstGeom>
          <a:noFill/>
        </p:spPr>
        <p:txBody>
          <a:bodyPr wrap="none" rtlCol="0">
            <a:spAutoFit/>
          </a:bodyPr>
          <a:lstStyle/>
          <a:p>
            <a:r>
              <a:rPr lang="en-US" sz="1400" i="1" dirty="0" smtClean="0">
                <a:latin typeface="Times New Roman" pitchFamily="18" charset="0"/>
                <a:cs typeface="Times New Roman" pitchFamily="18" charset="0"/>
              </a:rPr>
              <a:t>V</a:t>
            </a:r>
            <a:r>
              <a:rPr lang="en-US" sz="1400" i="1" baseline="-25000" dirty="0" smtClean="0">
                <a:latin typeface="Times New Roman" pitchFamily="18" charset="0"/>
                <a:cs typeface="Times New Roman" pitchFamily="18" charset="0"/>
              </a:rPr>
              <a:t>0</a:t>
            </a:r>
            <a:endParaRPr lang="en-US" sz="1400" i="1" baseline="-25000" dirty="0">
              <a:latin typeface="Times New Roman" pitchFamily="18" charset="0"/>
              <a:cs typeface="Times New Roman" pitchFamily="18" charset="0"/>
            </a:endParaRPr>
          </a:p>
        </p:txBody>
      </p:sp>
      <p:cxnSp>
        <p:nvCxnSpPr>
          <p:cNvPr id="81" name="Straight Connector 80"/>
          <p:cNvCxnSpPr>
            <a:stCxn id="55" idx="3"/>
          </p:cNvCxnSpPr>
          <p:nvPr/>
        </p:nvCxnSpPr>
        <p:spPr bwMode="auto">
          <a:xfrm>
            <a:off x="5723517" y="1393906"/>
            <a:ext cx="460914"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82" name="Straight Connector 81"/>
          <p:cNvCxnSpPr>
            <a:stCxn id="55" idx="0"/>
            <a:endCxn id="55" idx="3"/>
          </p:cNvCxnSpPr>
          <p:nvPr/>
        </p:nvCxnSpPr>
        <p:spPr bwMode="auto">
          <a:xfrm flipV="1">
            <a:off x="3223781" y="1393906"/>
            <a:ext cx="2499736" cy="1"/>
          </a:xfrm>
          <a:prstGeom prst="line">
            <a:avLst/>
          </a:prstGeom>
          <a:solidFill>
            <a:schemeClr val="accent1"/>
          </a:solidFill>
          <a:ln w="9525" cap="flat" cmpd="sng" algn="ctr">
            <a:solidFill>
              <a:schemeClr val="tx1"/>
            </a:solidFill>
            <a:prstDash val="dash"/>
            <a:round/>
            <a:headEnd type="none" w="med" len="med"/>
            <a:tailEnd type="none" w="lg" len="lg"/>
          </a:ln>
          <a:effectLst/>
        </p:spPr>
      </p:cxnSp>
      <p:cxnSp>
        <p:nvCxnSpPr>
          <p:cNvPr id="85" name="Straight Connector 84"/>
          <p:cNvCxnSpPr/>
          <p:nvPr/>
        </p:nvCxnSpPr>
        <p:spPr bwMode="auto">
          <a:xfrm>
            <a:off x="5682419" y="1549372"/>
            <a:ext cx="0" cy="92619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7" name="Freeform 46"/>
          <p:cNvSpPr/>
          <p:nvPr/>
        </p:nvSpPr>
        <p:spPr bwMode="auto">
          <a:xfrm>
            <a:off x="2801399" y="1298507"/>
            <a:ext cx="3315629" cy="1129988"/>
          </a:xfrm>
          <a:custGeom>
            <a:avLst/>
            <a:gdLst>
              <a:gd name="connsiteX0" fmla="*/ 34693 w 3511395"/>
              <a:gd name="connsiteY0" fmla="*/ 27259 h 1151054"/>
              <a:gd name="connsiteX1" fmla="*/ 2993483 w 3511395"/>
              <a:gd name="connsiteY1" fmla="*/ 27259 h 1151054"/>
              <a:gd name="connsiteX2" fmla="*/ 3142166 w 3511395"/>
              <a:gd name="connsiteY2" fmla="*/ 190811 h 1151054"/>
              <a:gd name="connsiteX3" fmla="*/ 3246244 w 3511395"/>
              <a:gd name="connsiteY3" fmla="*/ 986264 h 1151054"/>
              <a:gd name="connsiteX4" fmla="*/ 3112430 w 3511395"/>
              <a:gd name="connsiteY4" fmla="*/ 1090342 h 1151054"/>
              <a:gd name="connsiteX5" fmla="*/ 2837366 w 3511395"/>
              <a:gd name="connsiteY5" fmla="*/ 1053171 h 1151054"/>
              <a:gd name="connsiteX6" fmla="*/ 2815064 w 3511395"/>
              <a:gd name="connsiteY6" fmla="*/ 503045 h 1151054"/>
              <a:gd name="connsiteX7" fmla="*/ 2792761 w 3511395"/>
              <a:gd name="connsiteY7" fmla="*/ 361796 h 1151054"/>
              <a:gd name="connsiteX8" fmla="*/ 2554869 w 3511395"/>
              <a:gd name="connsiteY8" fmla="*/ 280020 h 1151054"/>
              <a:gd name="connsiteX9" fmla="*/ 1313366 w 3511395"/>
              <a:gd name="connsiteY9" fmla="*/ 280020 h 1151054"/>
              <a:gd name="connsiteX10" fmla="*/ 711200 w 3511395"/>
              <a:gd name="connsiteY10" fmla="*/ 280020 h 1151054"/>
              <a:gd name="connsiteX11" fmla="*/ 473308 w 3511395"/>
              <a:gd name="connsiteY11" fmla="*/ 317191 h 1151054"/>
              <a:gd name="connsiteX12" fmla="*/ 421269 w 3511395"/>
              <a:gd name="connsiteY12" fmla="*/ 480742 h 1151054"/>
              <a:gd name="connsiteX13" fmla="*/ 421269 w 3511395"/>
              <a:gd name="connsiteY13" fmla="*/ 1008567 h 1151054"/>
              <a:gd name="connsiteX14" fmla="*/ 302322 w 3511395"/>
              <a:gd name="connsiteY14" fmla="*/ 1068040 h 1151054"/>
              <a:gd name="connsiteX15" fmla="*/ 86732 w 3511395"/>
              <a:gd name="connsiteY15" fmla="*/ 1068040 h 1151054"/>
              <a:gd name="connsiteX16" fmla="*/ 12390 w 3511395"/>
              <a:gd name="connsiteY16" fmla="*/ 956528 h 1151054"/>
              <a:gd name="connsiteX17" fmla="*/ 12390 w 3511395"/>
              <a:gd name="connsiteY17" fmla="*/ 785542 h 1151054"/>
              <a:gd name="connsiteX0" fmla="*/ 34693 w 3511395"/>
              <a:gd name="connsiteY0" fmla="*/ 27259 h 1151054"/>
              <a:gd name="connsiteX1" fmla="*/ 2993483 w 3511395"/>
              <a:gd name="connsiteY1" fmla="*/ 27259 h 1151054"/>
              <a:gd name="connsiteX2" fmla="*/ 3142166 w 3511395"/>
              <a:gd name="connsiteY2" fmla="*/ 190811 h 1151054"/>
              <a:gd name="connsiteX3" fmla="*/ 3246244 w 3511395"/>
              <a:gd name="connsiteY3" fmla="*/ 986264 h 1151054"/>
              <a:gd name="connsiteX4" fmla="*/ 3112430 w 3511395"/>
              <a:gd name="connsiteY4" fmla="*/ 1090342 h 1151054"/>
              <a:gd name="connsiteX5" fmla="*/ 2837366 w 3511395"/>
              <a:gd name="connsiteY5" fmla="*/ 1053171 h 1151054"/>
              <a:gd name="connsiteX6" fmla="*/ 2815064 w 3511395"/>
              <a:gd name="connsiteY6" fmla="*/ 503045 h 1151054"/>
              <a:gd name="connsiteX7" fmla="*/ 2792761 w 3511395"/>
              <a:gd name="connsiteY7" fmla="*/ 361796 h 1151054"/>
              <a:gd name="connsiteX8" fmla="*/ 2554869 w 3511395"/>
              <a:gd name="connsiteY8" fmla="*/ 280020 h 1151054"/>
              <a:gd name="connsiteX9" fmla="*/ 1313366 w 3511395"/>
              <a:gd name="connsiteY9" fmla="*/ 280020 h 1151054"/>
              <a:gd name="connsiteX10" fmla="*/ 711200 w 3511395"/>
              <a:gd name="connsiteY10" fmla="*/ 280020 h 1151054"/>
              <a:gd name="connsiteX11" fmla="*/ 473308 w 3511395"/>
              <a:gd name="connsiteY11" fmla="*/ 317191 h 1151054"/>
              <a:gd name="connsiteX12" fmla="*/ 421269 w 3511395"/>
              <a:gd name="connsiteY12" fmla="*/ 480742 h 1151054"/>
              <a:gd name="connsiteX13" fmla="*/ 421269 w 3511395"/>
              <a:gd name="connsiteY13" fmla="*/ 1008567 h 1151054"/>
              <a:gd name="connsiteX14" fmla="*/ 302322 w 3511395"/>
              <a:gd name="connsiteY14" fmla="*/ 1068040 h 1151054"/>
              <a:gd name="connsiteX15" fmla="*/ 86732 w 3511395"/>
              <a:gd name="connsiteY15" fmla="*/ 1068040 h 1151054"/>
              <a:gd name="connsiteX16" fmla="*/ 12390 w 3511395"/>
              <a:gd name="connsiteY16" fmla="*/ 956528 h 1151054"/>
              <a:gd name="connsiteX17" fmla="*/ 12390 w 3511395"/>
              <a:gd name="connsiteY17" fmla="*/ 785542 h 1151054"/>
              <a:gd name="connsiteX0" fmla="*/ 34693 w 3511395"/>
              <a:gd name="connsiteY0" fmla="*/ 27259 h 1151054"/>
              <a:gd name="connsiteX1" fmla="*/ 2993483 w 3511395"/>
              <a:gd name="connsiteY1" fmla="*/ 27259 h 1151054"/>
              <a:gd name="connsiteX2" fmla="*/ 3142166 w 3511395"/>
              <a:gd name="connsiteY2" fmla="*/ 190811 h 1151054"/>
              <a:gd name="connsiteX3" fmla="*/ 3246244 w 3511395"/>
              <a:gd name="connsiteY3" fmla="*/ 986264 h 1151054"/>
              <a:gd name="connsiteX4" fmla="*/ 3112430 w 3511395"/>
              <a:gd name="connsiteY4" fmla="*/ 1090342 h 1151054"/>
              <a:gd name="connsiteX5" fmla="*/ 2837366 w 3511395"/>
              <a:gd name="connsiteY5" fmla="*/ 1053171 h 1151054"/>
              <a:gd name="connsiteX6" fmla="*/ 2815064 w 3511395"/>
              <a:gd name="connsiteY6" fmla="*/ 503045 h 1151054"/>
              <a:gd name="connsiteX7" fmla="*/ 2792761 w 3511395"/>
              <a:gd name="connsiteY7" fmla="*/ 361796 h 1151054"/>
              <a:gd name="connsiteX8" fmla="*/ 2554869 w 3511395"/>
              <a:gd name="connsiteY8" fmla="*/ 280020 h 1151054"/>
              <a:gd name="connsiteX9" fmla="*/ 1313366 w 3511395"/>
              <a:gd name="connsiteY9" fmla="*/ 280020 h 1151054"/>
              <a:gd name="connsiteX10" fmla="*/ 711200 w 3511395"/>
              <a:gd name="connsiteY10" fmla="*/ 280020 h 1151054"/>
              <a:gd name="connsiteX11" fmla="*/ 473308 w 3511395"/>
              <a:gd name="connsiteY11" fmla="*/ 317191 h 1151054"/>
              <a:gd name="connsiteX12" fmla="*/ 421269 w 3511395"/>
              <a:gd name="connsiteY12" fmla="*/ 480742 h 1151054"/>
              <a:gd name="connsiteX13" fmla="*/ 421269 w 3511395"/>
              <a:gd name="connsiteY13" fmla="*/ 1008567 h 1151054"/>
              <a:gd name="connsiteX14" fmla="*/ 302322 w 3511395"/>
              <a:gd name="connsiteY14" fmla="*/ 1068040 h 1151054"/>
              <a:gd name="connsiteX15" fmla="*/ 86732 w 3511395"/>
              <a:gd name="connsiteY15" fmla="*/ 1068040 h 1151054"/>
              <a:gd name="connsiteX16" fmla="*/ 12390 w 3511395"/>
              <a:gd name="connsiteY16" fmla="*/ 956528 h 1151054"/>
              <a:gd name="connsiteX17" fmla="*/ 12390 w 3511395"/>
              <a:gd name="connsiteY17" fmla="*/ 785542 h 1151054"/>
              <a:gd name="connsiteX0" fmla="*/ 34693 w 3295805"/>
              <a:gd name="connsiteY0" fmla="*/ 56995 h 1180790"/>
              <a:gd name="connsiteX1" fmla="*/ 2777893 w 3295805"/>
              <a:gd name="connsiteY1" fmla="*/ 27259 h 1180790"/>
              <a:gd name="connsiteX2" fmla="*/ 3142166 w 3295805"/>
              <a:gd name="connsiteY2" fmla="*/ 220547 h 1180790"/>
              <a:gd name="connsiteX3" fmla="*/ 3246244 w 3295805"/>
              <a:gd name="connsiteY3" fmla="*/ 1016000 h 1180790"/>
              <a:gd name="connsiteX4" fmla="*/ 3112430 w 3295805"/>
              <a:gd name="connsiteY4" fmla="*/ 1120078 h 1180790"/>
              <a:gd name="connsiteX5" fmla="*/ 2837366 w 3295805"/>
              <a:gd name="connsiteY5" fmla="*/ 1082907 h 1180790"/>
              <a:gd name="connsiteX6" fmla="*/ 2815064 w 3295805"/>
              <a:gd name="connsiteY6" fmla="*/ 532781 h 1180790"/>
              <a:gd name="connsiteX7" fmla="*/ 2792761 w 3295805"/>
              <a:gd name="connsiteY7" fmla="*/ 391532 h 1180790"/>
              <a:gd name="connsiteX8" fmla="*/ 2554869 w 3295805"/>
              <a:gd name="connsiteY8" fmla="*/ 309756 h 1180790"/>
              <a:gd name="connsiteX9" fmla="*/ 1313366 w 3295805"/>
              <a:gd name="connsiteY9" fmla="*/ 309756 h 1180790"/>
              <a:gd name="connsiteX10" fmla="*/ 711200 w 3295805"/>
              <a:gd name="connsiteY10" fmla="*/ 309756 h 1180790"/>
              <a:gd name="connsiteX11" fmla="*/ 473308 w 3295805"/>
              <a:gd name="connsiteY11" fmla="*/ 346927 h 1180790"/>
              <a:gd name="connsiteX12" fmla="*/ 421269 w 3295805"/>
              <a:gd name="connsiteY12" fmla="*/ 510478 h 1180790"/>
              <a:gd name="connsiteX13" fmla="*/ 421269 w 3295805"/>
              <a:gd name="connsiteY13" fmla="*/ 1038303 h 1180790"/>
              <a:gd name="connsiteX14" fmla="*/ 302322 w 3295805"/>
              <a:gd name="connsiteY14" fmla="*/ 1097776 h 1180790"/>
              <a:gd name="connsiteX15" fmla="*/ 86732 w 3295805"/>
              <a:gd name="connsiteY15" fmla="*/ 1097776 h 1180790"/>
              <a:gd name="connsiteX16" fmla="*/ 12390 w 3295805"/>
              <a:gd name="connsiteY16" fmla="*/ 986264 h 1180790"/>
              <a:gd name="connsiteX17" fmla="*/ 12390 w 3295805"/>
              <a:gd name="connsiteY17" fmla="*/ 815278 h 1180790"/>
              <a:gd name="connsiteX0" fmla="*/ 34693 w 3305717"/>
              <a:gd name="connsiteY0" fmla="*/ 58234 h 1182029"/>
              <a:gd name="connsiteX1" fmla="*/ 2777893 w 3305717"/>
              <a:gd name="connsiteY1" fmla="*/ 28498 h 1182029"/>
              <a:gd name="connsiteX2" fmla="*/ 3201639 w 3305717"/>
              <a:gd name="connsiteY2" fmla="*/ 229220 h 1182029"/>
              <a:gd name="connsiteX3" fmla="*/ 3246244 w 3305717"/>
              <a:gd name="connsiteY3" fmla="*/ 1017239 h 1182029"/>
              <a:gd name="connsiteX4" fmla="*/ 3112430 w 3305717"/>
              <a:gd name="connsiteY4" fmla="*/ 1121317 h 1182029"/>
              <a:gd name="connsiteX5" fmla="*/ 2837366 w 3305717"/>
              <a:gd name="connsiteY5" fmla="*/ 1084146 h 1182029"/>
              <a:gd name="connsiteX6" fmla="*/ 2815064 w 3305717"/>
              <a:gd name="connsiteY6" fmla="*/ 534020 h 1182029"/>
              <a:gd name="connsiteX7" fmla="*/ 2792761 w 3305717"/>
              <a:gd name="connsiteY7" fmla="*/ 392771 h 1182029"/>
              <a:gd name="connsiteX8" fmla="*/ 2554869 w 3305717"/>
              <a:gd name="connsiteY8" fmla="*/ 310995 h 1182029"/>
              <a:gd name="connsiteX9" fmla="*/ 1313366 w 3305717"/>
              <a:gd name="connsiteY9" fmla="*/ 310995 h 1182029"/>
              <a:gd name="connsiteX10" fmla="*/ 711200 w 3305717"/>
              <a:gd name="connsiteY10" fmla="*/ 310995 h 1182029"/>
              <a:gd name="connsiteX11" fmla="*/ 473308 w 3305717"/>
              <a:gd name="connsiteY11" fmla="*/ 348166 h 1182029"/>
              <a:gd name="connsiteX12" fmla="*/ 421269 w 3305717"/>
              <a:gd name="connsiteY12" fmla="*/ 511717 h 1182029"/>
              <a:gd name="connsiteX13" fmla="*/ 421269 w 3305717"/>
              <a:gd name="connsiteY13" fmla="*/ 1039542 h 1182029"/>
              <a:gd name="connsiteX14" fmla="*/ 302322 w 3305717"/>
              <a:gd name="connsiteY14" fmla="*/ 1099015 h 1182029"/>
              <a:gd name="connsiteX15" fmla="*/ 86732 w 3305717"/>
              <a:gd name="connsiteY15" fmla="*/ 1099015 h 1182029"/>
              <a:gd name="connsiteX16" fmla="*/ 12390 w 3305717"/>
              <a:gd name="connsiteY16" fmla="*/ 987503 h 1182029"/>
              <a:gd name="connsiteX17" fmla="*/ 12390 w 3305717"/>
              <a:gd name="connsiteY17" fmla="*/ 816517 h 1182029"/>
              <a:gd name="connsiteX0" fmla="*/ 34693 w 3305717"/>
              <a:gd name="connsiteY0" fmla="*/ 58234 h 1182029"/>
              <a:gd name="connsiteX1" fmla="*/ 2777893 w 3305717"/>
              <a:gd name="connsiteY1" fmla="*/ 28498 h 1182029"/>
              <a:gd name="connsiteX2" fmla="*/ 3201639 w 3305717"/>
              <a:gd name="connsiteY2" fmla="*/ 229220 h 1182029"/>
              <a:gd name="connsiteX3" fmla="*/ 3246244 w 3305717"/>
              <a:gd name="connsiteY3" fmla="*/ 1017239 h 1182029"/>
              <a:gd name="connsiteX4" fmla="*/ 3112430 w 3305717"/>
              <a:gd name="connsiteY4" fmla="*/ 1121317 h 1182029"/>
              <a:gd name="connsiteX5" fmla="*/ 2837366 w 3305717"/>
              <a:gd name="connsiteY5" fmla="*/ 1084146 h 1182029"/>
              <a:gd name="connsiteX6" fmla="*/ 2815064 w 3305717"/>
              <a:gd name="connsiteY6" fmla="*/ 534020 h 1182029"/>
              <a:gd name="connsiteX7" fmla="*/ 2792761 w 3305717"/>
              <a:gd name="connsiteY7" fmla="*/ 392771 h 1182029"/>
              <a:gd name="connsiteX8" fmla="*/ 2554869 w 3305717"/>
              <a:gd name="connsiteY8" fmla="*/ 310995 h 1182029"/>
              <a:gd name="connsiteX9" fmla="*/ 1313366 w 3305717"/>
              <a:gd name="connsiteY9" fmla="*/ 310995 h 1182029"/>
              <a:gd name="connsiteX10" fmla="*/ 711200 w 3305717"/>
              <a:gd name="connsiteY10" fmla="*/ 310995 h 1182029"/>
              <a:gd name="connsiteX11" fmla="*/ 473308 w 3305717"/>
              <a:gd name="connsiteY11" fmla="*/ 348166 h 1182029"/>
              <a:gd name="connsiteX12" fmla="*/ 421269 w 3305717"/>
              <a:gd name="connsiteY12" fmla="*/ 511717 h 1182029"/>
              <a:gd name="connsiteX13" fmla="*/ 421269 w 3305717"/>
              <a:gd name="connsiteY13" fmla="*/ 1039542 h 1182029"/>
              <a:gd name="connsiteX14" fmla="*/ 302322 w 3305717"/>
              <a:gd name="connsiteY14" fmla="*/ 1099015 h 1182029"/>
              <a:gd name="connsiteX15" fmla="*/ 86732 w 3305717"/>
              <a:gd name="connsiteY15" fmla="*/ 1099015 h 1182029"/>
              <a:gd name="connsiteX16" fmla="*/ 12390 w 3305717"/>
              <a:gd name="connsiteY16" fmla="*/ 987503 h 1182029"/>
              <a:gd name="connsiteX17" fmla="*/ 12390 w 3305717"/>
              <a:gd name="connsiteY17" fmla="*/ 816517 h 1182029"/>
              <a:gd name="connsiteX0" fmla="*/ 34693 w 3306956"/>
              <a:gd name="connsiteY0" fmla="*/ 60711 h 1184506"/>
              <a:gd name="connsiteX1" fmla="*/ 2777893 w 3306956"/>
              <a:gd name="connsiteY1" fmla="*/ 30975 h 1184506"/>
              <a:gd name="connsiteX2" fmla="*/ 3209073 w 3306956"/>
              <a:gd name="connsiteY2" fmla="*/ 164790 h 1184506"/>
              <a:gd name="connsiteX3" fmla="*/ 3246244 w 3306956"/>
              <a:gd name="connsiteY3" fmla="*/ 1019716 h 1184506"/>
              <a:gd name="connsiteX4" fmla="*/ 3112430 w 3306956"/>
              <a:gd name="connsiteY4" fmla="*/ 1123794 h 1184506"/>
              <a:gd name="connsiteX5" fmla="*/ 2837366 w 3306956"/>
              <a:gd name="connsiteY5" fmla="*/ 1086623 h 1184506"/>
              <a:gd name="connsiteX6" fmla="*/ 2815064 w 3306956"/>
              <a:gd name="connsiteY6" fmla="*/ 536497 h 1184506"/>
              <a:gd name="connsiteX7" fmla="*/ 2792761 w 3306956"/>
              <a:gd name="connsiteY7" fmla="*/ 395248 h 1184506"/>
              <a:gd name="connsiteX8" fmla="*/ 2554869 w 3306956"/>
              <a:gd name="connsiteY8" fmla="*/ 313472 h 1184506"/>
              <a:gd name="connsiteX9" fmla="*/ 1313366 w 3306956"/>
              <a:gd name="connsiteY9" fmla="*/ 313472 h 1184506"/>
              <a:gd name="connsiteX10" fmla="*/ 711200 w 3306956"/>
              <a:gd name="connsiteY10" fmla="*/ 313472 h 1184506"/>
              <a:gd name="connsiteX11" fmla="*/ 473308 w 3306956"/>
              <a:gd name="connsiteY11" fmla="*/ 350643 h 1184506"/>
              <a:gd name="connsiteX12" fmla="*/ 421269 w 3306956"/>
              <a:gd name="connsiteY12" fmla="*/ 514194 h 1184506"/>
              <a:gd name="connsiteX13" fmla="*/ 421269 w 3306956"/>
              <a:gd name="connsiteY13" fmla="*/ 1042019 h 1184506"/>
              <a:gd name="connsiteX14" fmla="*/ 302322 w 3306956"/>
              <a:gd name="connsiteY14" fmla="*/ 1101492 h 1184506"/>
              <a:gd name="connsiteX15" fmla="*/ 86732 w 3306956"/>
              <a:gd name="connsiteY15" fmla="*/ 1101492 h 1184506"/>
              <a:gd name="connsiteX16" fmla="*/ 12390 w 3306956"/>
              <a:gd name="connsiteY16" fmla="*/ 989980 h 1184506"/>
              <a:gd name="connsiteX17" fmla="*/ 12390 w 3306956"/>
              <a:gd name="connsiteY17" fmla="*/ 818994 h 1184506"/>
              <a:gd name="connsiteX0" fmla="*/ 34693 w 3306956"/>
              <a:gd name="connsiteY0" fmla="*/ 47082 h 1170877"/>
              <a:gd name="connsiteX1" fmla="*/ 2777893 w 3306956"/>
              <a:gd name="connsiteY1" fmla="*/ 17346 h 1170877"/>
              <a:gd name="connsiteX2" fmla="*/ 3209073 w 3306956"/>
              <a:gd name="connsiteY2" fmla="*/ 151161 h 1170877"/>
              <a:gd name="connsiteX3" fmla="*/ 3246244 w 3306956"/>
              <a:gd name="connsiteY3" fmla="*/ 1006087 h 1170877"/>
              <a:gd name="connsiteX4" fmla="*/ 3112430 w 3306956"/>
              <a:gd name="connsiteY4" fmla="*/ 1110165 h 1170877"/>
              <a:gd name="connsiteX5" fmla="*/ 2837366 w 3306956"/>
              <a:gd name="connsiteY5" fmla="*/ 1072994 h 1170877"/>
              <a:gd name="connsiteX6" fmla="*/ 2815064 w 3306956"/>
              <a:gd name="connsiteY6" fmla="*/ 522868 h 1170877"/>
              <a:gd name="connsiteX7" fmla="*/ 2792761 w 3306956"/>
              <a:gd name="connsiteY7" fmla="*/ 381619 h 1170877"/>
              <a:gd name="connsiteX8" fmla="*/ 2554869 w 3306956"/>
              <a:gd name="connsiteY8" fmla="*/ 299843 h 1170877"/>
              <a:gd name="connsiteX9" fmla="*/ 1313366 w 3306956"/>
              <a:gd name="connsiteY9" fmla="*/ 299843 h 1170877"/>
              <a:gd name="connsiteX10" fmla="*/ 711200 w 3306956"/>
              <a:gd name="connsiteY10" fmla="*/ 299843 h 1170877"/>
              <a:gd name="connsiteX11" fmla="*/ 473308 w 3306956"/>
              <a:gd name="connsiteY11" fmla="*/ 337014 h 1170877"/>
              <a:gd name="connsiteX12" fmla="*/ 421269 w 3306956"/>
              <a:gd name="connsiteY12" fmla="*/ 500565 h 1170877"/>
              <a:gd name="connsiteX13" fmla="*/ 421269 w 3306956"/>
              <a:gd name="connsiteY13" fmla="*/ 1028390 h 1170877"/>
              <a:gd name="connsiteX14" fmla="*/ 302322 w 3306956"/>
              <a:gd name="connsiteY14" fmla="*/ 1087863 h 1170877"/>
              <a:gd name="connsiteX15" fmla="*/ 86732 w 3306956"/>
              <a:gd name="connsiteY15" fmla="*/ 1087863 h 1170877"/>
              <a:gd name="connsiteX16" fmla="*/ 12390 w 3306956"/>
              <a:gd name="connsiteY16" fmla="*/ 976351 h 1170877"/>
              <a:gd name="connsiteX17" fmla="*/ 12390 w 3306956"/>
              <a:gd name="connsiteY17" fmla="*/ 805365 h 1170877"/>
              <a:gd name="connsiteX0" fmla="*/ 34693 w 3306956"/>
              <a:gd name="connsiteY0" fmla="*/ 47082 h 1170877"/>
              <a:gd name="connsiteX1" fmla="*/ 2777893 w 3306956"/>
              <a:gd name="connsiteY1" fmla="*/ 17346 h 1170877"/>
              <a:gd name="connsiteX2" fmla="*/ 3209073 w 3306956"/>
              <a:gd name="connsiteY2" fmla="*/ 151161 h 1170877"/>
              <a:gd name="connsiteX3" fmla="*/ 3246244 w 3306956"/>
              <a:gd name="connsiteY3" fmla="*/ 1006087 h 1170877"/>
              <a:gd name="connsiteX4" fmla="*/ 3112430 w 3306956"/>
              <a:gd name="connsiteY4" fmla="*/ 1110165 h 1170877"/>
              <a:gd name="connsiteX5" fmla="*/ 2837366 w 3306956"/>
              <a:gd name="connsiteY5" fmla="*/ 1072994 h 1170877"/>
              <a:gd name="connsiteX6" fmla="*/ 2815064 w 3306956"/>
              <a:gd name="connsiteY6" fmla="*/ 522868 h 1170877"/>
              <a:gd name="connsiteX7" fmla="*/ 2792761 w 3306956"/>
              <a:gd name="connsiteY7" fmla="*/ 381619 h 1170877"/>
              <a:gd name="connsiteX8" fmla="*/ 2554869 w 3306956"/>
              <a:gd name="connsiteY8" fmla="*/ 299843 h 1170877"/>
              <a:gd name="connsiteX9" fmla="*/ 1313366 w 3306956"/>
              <a:gd name="connsiteY9" fmla="*/ 299843 h 1170877"/>
              <a:gd name="connsiteX10" fmla="*/ 711200 w 3306956"/>
              <a:gd name="connsiteY10" fmla="*/ 299843 h 1170877"/>
              <a:gd name="connsiteX11" fmla="*/ 473308 w 3306956"/>
              <a:gd name="connsiteY11" fmla="*/ 337014 h 1170877"/>
              <a:gd name="connsiteX12" fmla="*/ 421269 w 3306956"/>
              <a:gd name="connsiteY12" fmla="*/ 500565 h 1170877"/>
              <a:gd name="connsiteX13" fmla="*/ 421269 w 3306956"/>
              <a:gd name="connsiteY13" fmla="*/ 1028390 h 1170877"/>
              <a:gd name="connsiteX14" fmla="*/ 302322 w 3306956"/>
              <a:gd name="connsiteY14" fmla="*/ 1087863 h 1170877"/>
              <a:gd name="connsiteX15" fmla="*/ 86732 w 3306956"/>
              <a:gd name="connsiteY15" fmla="*/ 1087863 h 1170877"/>
              <a:gd name="connsiteX16" fmla="*/ 12390 w 3306956"/>
              <a:gd name="connsiteY16" fmla="*/ 976351 h 1170877"/>
              <a:gd name="connsiteX17" fmla="*/ 12390 w 3306956"/>
              <a:gd name="connsiteY17" fmla="*/ 805365 h 1170877"/>
              <a:gd name="connsiteX0" fmla="*/ 34693 w 3306956"/>
              <a:gd name="connsiteY0" fmla="*/ 60711 h 1184506"/>
              <a:gd name="connsiteX1" fmla="*/ 2777893 w 3306956"/>
              <a:gd name="connsiteY1" fmla="*/ 30975 h 1184506"/>
              <a:gd name="connsiteX2" fmla="*/ 3209073 w 3306956"/>
              <a:gd name="connsiteY2" fmla="*/ 164790 h 1184506"/>
              <a:gd name="connsiteX3" fmla="*/ 3246244 w 3306956"/>
              <a:gd name="connsiteY3" fmla="*/ 1019716 h 1184506"/>
              <a:gd name="connsiteX4" fmla="*/ 3112430 w 3306956"/>
              <a:gd name="connsiteY4" fmla="*/ 1123794 h 1184506"/>
              <a:gd name="connsiteX5" fmla="*/ 2837366 w 3306956"/>
              <a:gd name="connsiteY5" fmla="*/ 1086623 h 1184506"/>
              <a:gd name="connsiteX6" fmla="*/ 2815064 w 3306956"/>
              <a:gd name="connsiteY6" fmla="*/ 536497 h 1184506"/>
              <a:gd name="connsiteX7" fmla="*/ 2792761 w 3306956"/>
              <a:gd name="connsiteY7" fmla="*/ 395248 h 1184506"/>
              <a:gd name="connsiteX8" fmla="*/ 2554869 w 3306956"/>
              <a:gd name="connsiteY8" fmla="*/ 313472 h 1184506"/>
              <a:gd name="connsiteX9" fmla="*/ 1313366 w 3306956"/>
              <a:gd name="connsiteY9" fmla="*/ 313472 h 1184506"/>
              <a:gd name="connsiteX10" fmla="*/ 711200 w 3306956"/>
              <a:gd name="connsiteY10" fmla="*/ 313472 h 1184506"/>
              <a:gd name="connsiteX11" fmla="*/ 473308 w 3306956"/>
              <a:gd name="connsiteY11" fmla="*/ 350643 h 1184506"/>
              <a:gd name="connsiteX12" fmla="*/ 421269 w 3306956"/>
              <a:gd name="connsiteY12" fmla="*/ 514194 h 1184506"/>
              <a:gd name="connsiteX13" fmla="*/ 421269 w 3306956"/>
              <a:gd name="connsiteY13" fmla="*/ 1042019 h 1184506"/>
              <a:gd name="connsiteX14" fmla="*/ 302322 w 3306956"/>
              <a:gd name="connsiteY14" fmla="*/ 1101492 h 1184506"/>
              <a:gd name="connsiteX15" fmla="*/ 86732 w 3306956"/>
              <a:gd name="connsiteY15" fmla="*/ 1101492 h 1184506"/>
              <a:gd name="connsiteX16" fmla="*/ 12390 w 3306956"/>
              <a:gd name="connsiteY16" fmla="*/ 989980 h 1184506"/>
              <a:gd name="connsiteX17" fmla="*/ 12390 w 3306956"/>
              <a:gd name="connsiteY17" fmla="*/ 818994 h 1184506"/>
              <a:gd name="connsiteX0" fmla="*/ 34693 w 3306956"/>
              <a:gd name="connsiteY0" fmla="*/ 60711 h 1184506"/>
              <a:gd name="connsiteX1" fmla="*/ 2777893 w 3306956"/>
              <a:gd name="connsiteY1" fmla="*/ 30975 h 1184506"/>
              <a:gd name="connsiteX2" fmla="*/ 3209073 w 3306956"/>
              <a:gd name="connsiteY2" fmla="*/ 164790 h 1184506"/>
              <a:gd name="connsiteX3" fmla="*/ 3246244 w 3306956"/>
              <a:gd name="connsiteY3" fmla="*/ 1019716 h 1184506"/>
              <a:gd name="connsiteX4" fmla="*/ 3112430 w 3306956"/>
              <a:gd name="connsiteY4" fmla="*/ 1123794 h 1184506"/>
              <a:gd name="connsiteX5" fmla="*/ 2837366 w 3306956"/>
              <a:gd name="connsiteY5" fmla="*/ 1086623 h 1184506"/>
              <a:gd name="connsiteX6" fmla="*/ 2815064 w 3306956"/>
              <a:gd name="connsiteY6" fmla="*/ 536497 h 1184506"/>
              <a:gd name="connsiteX7" fmla="*/ 2792761 w 3306956"/>
              <a:gd name="connsiteY7" fmla="*/ 395248 h 1184506"/>
              <a:gd name="connsiteX8" fmla="*/ 2554869 w 3306956"/>
              <a:gd name="connsiteY8" fmla="*/ 313472 h 1184506"/>
              <a:gd name="connsiteX9" fmla="*/ 1313366 w 3306956"/>
              <a:gd name="connsiteY9" fmla="*/ 313472 h 1184506"/>
              <a:gd name="connsiteX10" fmla="*/ 711200 w 3306956"/>
              <a:gd name="connsiteY10" fmla="*/ 313472 h 1184506"/>
              <a:gd name="connsiteX11" fmla="*/ 473308 w 3306956"/>
              <a:gd name="connsiteY11" fmla="*/ 350643 h 1184506"/>
              <a:gd name="connsiteX12" fmla="*/ 421269 w 3306956"/>
              <a:gd name="connsiteY12" fmla="*/ 514194 h 1184506"/>
              <a:gd name="connsiteX13" fmla="*/ 421269 w 3306956"/>
              <a:gd name="connsiteY13" fmla="*/ 1042019 h 1184506"/>
              <a:gd name="connsiteX14" fmla="*/ 302322 w 3306956"/>
              <a:gd name="connsiteY14" fmla="*/ 1101492 h 1184506"/>
              <a:gd name="connsiteX15" fmla="*/ 86732 w 3306956"/>
              <a:gd name="connsiteY15" fmla="*/ 1101492 h 1184506"/>
              <a:gd name="connsiteX16" fmla="*/ 12390 w 3306956"/>
              <a:gd name="connsiteY16" fmla="*/ 989980 h 1184506"/>
              <a:gd name="connsiteX17" fmla="*/ 12390 w 3306956"/>
              <a:gd name="connsiteY17" fmla="*/ 818994 h 1184506"/>
              <a:gd name="connsiteX0" fmla="*/ 34693 w 3306956"/>
              <a:gd name="connsiteY0" fmla="*/ 60711 h 1184506"/>
              <a:gd name="connsiteX1" fmla="*/ 2777893 w 3306956"/>
              <a:gd name="connsiteY1" fmla="*/ 30975 h 1184506"/>
              <a:gd name="connsiteX2" fmla="*/ 3209073 w 3306956"/>
              <a:gd name="connsiteY2" fmla="*/ 164790 h 1184506"/>
              <a:gd name="connsiteX3" fmla="*/ 3246244 w 3306956"/>
              <a:gd name="connsiteY3" fmla="*/ 1019716 h 1184506"/>
              <a:gd name="connsiteX4" fmla="*/ 3112430 w 3306956"/>
              <a:gd name="connsiteY4" fmla="*/ 1123794 h 1184506"/>
              <a:gd name="connsiteX5" fmla="*/ 2837366 w 3306956"/>
              <a:gd name="connsiteY5" fmla="*/ 1086623 h 1184506"/>
              <a:gd name="connsiteX6" fmla="*/ 2815064 w 3306956"/>
              <a:gd name="connsiteY6" fmla="*/ 536497 h 1184506"/>
              <a:gd name="connsiteX7" fmla="*/ 2792761 w 3306956"/>
              <a:gd name="connsiteY7" fmla="*/ 395248 h 1184506"/>
              <a:gd name="connsiteX8" fmla="*/ 2554869 w 3306956"/>
              <a:gd name="connsiteY8" fmla="*/ 313472 h 1184506"/>
              <a:gd name="connsiteX9" fmla="*/ 1313366 w 3306956"/>
              <a:gd name="connsiteY9" fmla="*/ 313472 h 1184506"/>
              <a:gd name="connsiteX10" fmla="*/ 711200 w 3306956"/>
              <a:gd name="connsiteY10" fmla="*/ 313472 h 1184506"/>
              <a:gd name="connsiteX11" fmla="*/ 473308 w 3306956"/>
              <a:gd name="connsiteY11" fmla="*/ 350643 h 1184506"/>
              <a:gd name="connsiteX12" fmla="*/ 421269 w 3306956"/>
              <a:gd name="connsiteY12" fmla="*/ 514194 h 1184506"/>
              <a:gd name="connsiteX13" fmla="*/ 421269 w 3306956"/>
              <a:gd name="connsiteY13" fmla="*/ 1042019 h 1184506"/>
              <a:gd name="connsiteX14" fmla="*/ 302322 w 3306956"/>
              <a:gd name="connsiteY14" fmla="*/ 1101492 h 1184506"/>
              <a:gd name="connsiteX15" fmla="*/ 86732 w 3306956"/>
              <a:gd name="connsiteY15" fmla="*/ 1101492 h 1184506"/>
              <a:gd name="connsiteX16" fmla="*/ 12390 w 3306956"/>
              <a:gd name="connsiteY16" fmla="*/ 989980 h 1184506"/>
              <a:gd name="connsiteX17" fmla="*/ 12390 w 3306956"/>
              <a:gd name="connsiteY17" fmla="*/ 818994 h 1184506"/>
              <a:gd name="connsiteX0" fmla="*/ 34693 w 3306956"/>
              <a:gd name="connsiteY0" fmla="*/ 60711 h 1184506"/>
              <a:gd name="connsiteX1" fmla="*/ 2777893 w 3306956"/>
              <a:gd name="connsiteY1" fmla="*/ 30975 h 1184506"/>
              <a:gd name="connsiteX2" fmla="*/ 3209073 w 3306956"/>
              <a:gd name="connsiteY2" fmla="*/ 164790 h 1184506"/>
              <a:gd name="connsiteX3" fmla="*/ 3246244 w 3306956"/>
              <a:gd name="connsiteY3" fmla="*/ 1019716 h 1184506"/>
              <a:gd name="connsiteX4" fmla="*/ 3112430 w 3306956"/>
              <a:gd name="connsiteY4" fmla="*/ 1123794 h 1184506"/>
              <a:gd name="connsiteX5" fmla="*/ 2837366 w 3306956"/>
              <a:gd name="connsiteY5" fmla="*/ 1086623 h 1184506"/>
              <a:gd name="connsiteX6" fmla="*/ 2815064 w 3306956"/>
              <a:gd name="connsiteY6" fmla="*/ 536497 h 1184506"/>
              <a:gd name="connsiteX7" fmla="*/ 2792761 w 3306956"/>
              <a:gd name="connsiteY7" fmla="*/ 395248 h 1184506"/>
              <a:gd name="connsiteX8" fmla="*/ 2554869 w 3306956"/>
              <a:gd name="connsiteY8" fmla="*/ 313472 h 1184506"/>
              <a:gd name="connsiteX9" fmla="*/ 1313366 w 3306956"/>
              <a:gd name="connsiteY9" fmla="*/ 313472 h 1184506"/>
              <a:gd name="connsiteX10" fmla="*/ 711200 w 3306956"/>
              <a:gd name="connsiteY10" fmla="*/ 313472 h 1184506"/>
              <a:gd name="connsiteX11" fmla="*/ 473308 w 3306956"/>
              <a:gd name="connsiteY11" fmla="*/ 350643 h 1184506"/>
              <a:gd name="connsiteX12" fmla="*/ 421269 w 3306956"/>
              <a:gd name="connsiteY12" fmla="*/ 514194 h 1184506"/>
              <a:gd name="connsiteX13" fmla="*/ 421269 w 3306956"/>
              <a:gd name="connsiteY13" fmla="*/ 1042019 h 1184506"/>
              <a:gd name="connsiteX14" fmla="*/ 302322 w 3306956"/>
              <a:gd name="connsiteY14" fmla="*/ 1101492 h 1184506"/>
              <a:gd name="connsiteX15" fmla="*/ 86732 w 3306956"/>
              <a:gd name="connsiteY15" fmla="*/ 1101492 h 1184506"/>
              <a:gd name="connsiteX16" fmla="*/ 12390 w 3306956"/>
              <a:gd name="connsiteY16" fmla="*/ 989980 h 1184506"/>
              <a:gd name="connsiteX17" fmla="*/ 12390 w 3306956"/>
              <a:gd name="connsiteY17" fmla="*/ 818994 h 1184506"/>
              <a:gd name="connsiteX0" fmla="*/ 34693 w 3299522"/>
              <a:gd name="connsiteY0" fmla="*/ 61950 h 1185745"/>
              <a:gd name="connsiteX1" fmla="*/ 2703551 w 3299522"/>
              <a:gd name="connsiteY1" fmla="*/ 24779 h 1185745"/>
              <a:gd name="connsiteX2" fmla="*/ 3209073 w 3299522"/>
              <a:gd name="connsiteY2" fmla="*/ 166029 h 1185745"/>
              <a:gd name="connsiteX3" fmla="*/ 3246244 w 3299522"/>
              <a:gd name="connsiteY3" fmla="*/ 1020955 h 1185745"/>
              <a:gd name="connsiteX4" fmla="*/ 3112430 w 3299522"/>
              <a:gd name="connsiteY4" fmla="*/ 1125033 h 1185745"/>
              <a:gd name="connsiteX5" fmla="*/ 2837366 w 3299522"/>
              <a:gd name="connsiteY5" fmla="*/ 1087862 h 1185745"/>
              <a:gd name="connsiteX6" fmla="*/ 2815064 w 3299522"/>
              <a:gd name="connsiteY6" fmla="*/ 537736 h 1185745"/>
              <a:gd name="connsiteX7" fmla="*/ 2792761 w 3299522"/>
              <a:gd name="connsiteY7" fmla="*/ 396487 h 1185745"/>
              <a:gd name="connsiteX8" fmla="*/ 2554869 w 3299522"/>
              <a:gd name="connsiteY8" fmla="*/ 314711 h 1185745"/>
              <a:gd name="connsiteX9" fmla="*/ 1313366 w 3299522"/>
              <a:gd name="connsiteY9" fmla="*/ 314711 h 1185745"/>
              <a:gd name="connsiteX10" fmla="*/ 711200 w 3299522"/>
              <a:gd name="connsiteY10" fmla="*/ 314711 h 1185745"/>
              <a:gd name="connsiteX11" fmla="*/ 473308 w 3299522"/>
              <a:gd name="connsiteY11" fmla="*/ 351882 h 1185745"/>
              <a:gd name="connsiteX12" fmla="*/ 421269 w 3299522"/>
              <a:gd name="connsiteY12" fmla="*/ 515433 h 1185745"/>
              <a:gd name="connsiteX13" fmla="*/ 421269 w 3299522"/>
              <a:gd name="connsiteY13" fmla="*/ 1043258 h 1185745"/>
              <a:gd name="connsiteX14" fmla="*/ 302322 w 3299522"/>
              <a:gd name="connsiteY14" fmla="*/ 1102731 h 1185745"/>
              <a:gd name="connsiteX15" fmla="*/ 86732 w 3299522"/>
              <a:gd name="connsiteY15" fmla="*/ 1102731 h 1185745"/>
              <a:gd name="connsiteX16" fmla="*/ 12390 w 3299522"/>
              <a:gd name="connsiteY16" fmla="*/ 991219 h 1185745"/>
              <a:gd name="connsiteX17" fmla="*/ 12390 w 3299522"/>
              <a:gd name="connsiteY17" fmla="*/ 820233 h 1185745"/>
              <a:gd name="connsiteX0" fmla="*/ 34693 w 3298283"/>
              <a:gd name="connsiteY0" fmla="*/ 54517 h 1178312"/>
              <a:gd name="connsiteX1" fmla="*/ 2703551 w 3298283"/>
              <a:gd name="connsiteY1" fmla="*/ 17346 h 1178312"/>
              <a:gd name="connsiteX2" fmla="*/ 3209073 w 3298283"/>
              <a:gd name="connsiteY2" fmla="*/ 158596 h 1178312"/>
              <a:gd name="connsiteX3" fmla="*/ 3238810 w 3298283"/>
              <a:gd name="connsiteY3" fmla="*/ 872273 h 1178312"/>
              <a:gd name="connsiteX4" fmla="*/ 3112430 w 3298283"/>
              <a:gd name="connsiteY4" fmla="*/ 1117600 h 1178312"/>
              <a:gd name="connsiteX5" fmla="*/ 2837366 w 3298283"/>
              <a:gd name="connsiteY5" fmla="*/ 1080429 h 1178312"/>
              <a:gd name="connsiteX6" fmla="*/ 2815064 w 3298283"/>
              <a:gd name="connsiteY6" fmla="*/ 530303 h 1178312"/>
              <a:gd name="connsiteX7" fmla="*/ 2792761 w 3298283"/>
              <a:gd name="connsiteY7" fmla="*/ 389054 h 1178312"/>
              <a:gd name="connsiteX8" fmla="*/ 2554869 w 3298283"/>
              <a:gd name="connsiteY8" fmla="*/ 307278 h 1178312"/>
              <a:gd name="connsiteX9" fmla="*/ 1313366 w 3298283"/>
              <a:gd name="connsiteY9" fmla="*/ 307278 h 1178312"/>
              <a:gd name="connsiteX10" fmla="*/ 711200 w 3298283"/>
              <a:gd name="connsiteY10" fmla="*/ 307278 h 1178312"/>
              <a:gd name="connsiteX11" fmla="*/ 473308 w 3298283"/>
              <a:gd name="connsiteY11" fmla="*/ 344449 h 1178312"/>
              <a:gd name="connsiteX12" fmla="*/ 421269 w 3298283"/>
              <a:gd name="connsiteY12" fmla="*/ 508000 h 1178312"/>
              <a:gd name="connsiteX13" fmla="*/ 421269 w 3298283"/>
              <a:gd name="connsiteY13" fmla="*/ 1035825 h 1178312"/>
              <a:gd name="connsiteX14" fmla="*/ 302322 w 3298283"/>
              <a:gd name="connsiteY14" fmla="*/ 1095298 h 1178312"/>
              <a:gd name="connsiteX15" fmla="*/ 86732 w 3298283"/>
              <a:gd name="connsiteY15" fmla="*/ 1095298 h 1178312"/>
              <a:gd name="connsiteX16" fmla="*/ 12390 w 3298283"/>
              <a:gd name="connsiteY16" fmla="*/ 983786 h 1178312"/>
              <a:gd name="connsiteX17" fmla="*/ 12390 w 3298283"/>
              <a:gd name="connsiteY17" fmla="*/ 812800 h 1178312"/>
              <a:gd name="connsiteX0" fmla="*/ 34693 w 3298283"/>
              <a:gd name="connsiteY0" fmla="*/ 54517 h 1174595"/>
              <a:gd name="connsiteX1" fmla="*/ 2703551 w 3298283"/>
              <a:gd name="connsiteY1" fmla="*/ 17346 h 1174595"/>
              <a:gd name="connsiteX2" fmla="*/ 3209073 w 3298283"/>
              <a:gd name="connsiteY2" fmla="*/ 158596 h 1174595"/>
              <a:gd name="connsiteX3" fmla="*/ 3238810 w 3298283"/>
              <a:gd name="connsiteY3" fmla="*/ 872273 h 1174595"/>
              <a:gd name="connsiteX4" fmla="*/ 3179338 w 3298283"/>
              <a:gd name="connsiteY4" fmla="*/ 1095297 h 1174595"/>
              <a:gd name="connsiteX5" fmla="*/ 2837366 w 3298283"/>
              <a:gd name="connsiteY5" fmla="*/ 1080429 h 1174595"/>
              <a:gd name="connsiteX6" fmla="*/ 2815064 w 3298283"/>
              <a:gd name="connsiteY6" fmla="*/ 530303 h 1174595"/>
              <a:gd name="connsiteX7" fmla="*/ 2792761 w 3298283"/>
              <a:gd name="connsiteY7" fmla="*/ 389054 h 1174595"/>
              <a:gd name="connsiteX8" fmla="*/ 2554869 w 3298283"/>
              <a:gd name="connsiteY8" fmla="*/ 307278 h 1174595"/>
              <a:gd name="connsiteX9" fmla="*/ 1313366 w 3298283"/>
              <a:gd name="connsiteY9" fmla="*/ 307278 h 1174595"/>
              <a:gd name="connsiteX10" fmla="*/ 711200 w 3298283"/>
              <a:gd name="connsiteY10" fmla="*/ 307278 h 1174595"/>
              <a:gd name="connsiteX11" fmla="*/ 473308 w 3298283"/>
              <a:gd name="connsiteY11" fmla="*/ 344449 h 1174595"/>
              <a:gd name="connsiteX12" fmla="*/ 421269 w 3298283"/>
              <a:gd name="connsiteY12" fmla="*/ 508000 h 1174595"/>
              <a:gd name="connsiteX13" fmla="*/ 421269 w 3298283"/>
              <a:gd name="connsiteY13" fmla="*/ 1035825 h 1174595"/>
              <a:gd name="connsiteX14" fmla="*/ 302322 w 3298283"/>
              <a:gd name="connsiteY14" fmla="*/ 1095298 h 1174595"/>
              <a:gd name="connsiteX15" fmla="*/ 86732 w 3298283"/>
              <a:gd name="connsiteY15" fmla="*/ 1095298 h 1174595"/>
              <a:gd name="connsiteX16" fmla="*/ 12390 w 3298283"/>
              <a:gd name="connsiteY16" fmla="*/ 983786 h 1174595"/>
              <a:gd name="connsiteX17" fmla="*/ 12390 w 3298283"/>
              <a:gd name="connsiteY17" fmla="*/ 812800 h 1174595"/>
              <a:gd name="connsiteX0" fmla="*/ 34693 w 3300761"/>
              <a:gd name="connsiteY0" fmla="*/ 54517 h 1174595"/>
              <a:gd name="connsiteX1" fmla="*/ 2703551 w 3300761"/>
              <a:gd name="connsiteY1" fmla="*/ 17346 h 1174595"/>
              <a:gd name="connsiteX2" fmla="*/ 3209073 w 3300761"/>
              <a:gd name="connsiteY2" fmla="*/ 158596 h 1174595"/>
              <a:gd name="connsiteX3" fmla="*/ 3253678 w 3300761"/>
              <a:gd name="connsiteY3" fmla="*/ 745893 h 1174595"/>
              <a:gd name="connsiteX4" fmla="*/ 3179338 w 3300761"/>
              <a:gd name="connsiteY4" fmla="*/ 1095297 h 1174595"/>
              <a:gd name="connsiteX5" fmla="*/ 2837366 w 3300761"/>
              <a:gd name="connsiteY5" fmla="*/ 1080429 h 1174595"/>
              <a:gd name="connsiteX6" fmla="*/ 2815064 w 3300761"/>
              <a:gd name="connsiteY6" fmla="*/ 530303 h 1174595"/>
              <a:gd name="connsiteX7" fmla="*/ 2792761 w 3300761"/>
              <a:gd name="connsiteY7" fmla="*/ 389054 h 1174595"/>
              <a:gd name="connsiteX8" fmla="*/ 2554869 w 3300761"/>
              <a:gd name="connsiteY8" fmla="*/ 307278 h 1174595"/>
              <a:gd name="connsiteX9" fmla="*/ 1313366 w 3300761"/>
              <a:gd name="connsiteY9" fmla="*/ 307278 h 1174595"/>
              <a:gd name="connsiteX10" fmla="*/ 711200 w 3300761"/>
              <a:gd name="connsiteY10" fmla="*/ 307278 h 1174595"/>
              <a:gd name="connsiteX11" fmla="*/ 473308 w 3300761"/>
              <a:gd name="connsiteY11" fmla="*/ 344449 h 1174595"/>
              <a:gd name="connsiteX12" fmla="*/ 421269 w 3300761"/>
              <a:gd name="connsiteY12" fmla="*/ 508000 h 1174595"/>
              <a:gd name="connsiteX13" fmla="*/ 421269 w 3300761"/>
              <a:gd name="connsiteY13" fmla="*/ 1035825 h 1174595"/>
              <a:gd name="connsiteX14" fmla="*/ 302322 w 3300761"/>
              <a:gd name="connsiteY14" fmla="*/ 1095298 h 1174595"/>
              <a:gd name="connsiteX15" fmla="*/ 86732 w 3300761"/>
              <a:gd name="connsiteY15" fmla="*/ 1095298 h 1174595"/>
              <a:gd name="connsiteX16" fmla="*/ 12390 w 3300761"/>
              <a:gd name="connsiteY16" fmla="*/ 983786 h 1174595"/>
              <a:gd name="connsiteX17" fmla="*/ 12390 w 3300761"/>
              <a:gd name="connsiteY17" fmla="*/ 812800 h 1174595"/>
              <a:gd name="connsiteX0" fmla="*/ 34693 w 3300761"/>
              <a:gd name="connsiteY0" fmla="*/ 54517 h 1144858"/>
              <a:gd name="connsiteX1" fmla="*/ 2703551 w 3300761"/>
              <a:gd name="connsiteY1" fmla="*/ 17346 h 1144858"/>
              <a:gd name="connsiteX2" fmla="*/ 3209073 w 3300761"/>
              <a:gd name="connsiteY2" fmla="*/ 158596 h 1144858"/>
              <a:gd name="connsiteX3" fmla="*/ 3253678 w 3300761"/>
              <a:gd name="connsiteY3" fmla="*/ 745893 h 1144858"/>
              <a:gd name="connsiteX4" fmla="*/ 3179338 w 3300761"/>
              <a:gd name="connsiteY4" fmla="*/ 1095297 h 1144858"/>
              <a:gd name="connsiteX5" fmla="*/ 2837366 w 3300761"/>
              <a:gd name="connsiteY5" fmla="*/ 1043259 h 1144858"/>
              <a:gd name="connsiteX6" fmla="*/ 2815064 w 3300761"/>
              <a:gd name="connsiteY6" fmla="*/ 530303 h 1144858"/>
              <a:gd name="connsiteX7" fmla="*/ 2792761 w 3300761"/>
              <a:gd name="connsiteY7" fmla="*/ 389054 h 1144858"/>
              <a:gd name="connsiteX8" fmla="*/ 2554869 w 3300761"/>
              <a:gd name="connsiteY8" fmla="*/ 307278 h 1144858"/>
              <a:gd name="connsiteX9" fmla="*/ 1313366 w 3300761"/>
              <a:gd name="connsiteY9" fmla="*/ 307278 h 1144858"/>
              <a:gd name="connsiteX10" fmla="*/ 711200 w 3300761"/>
              <a:gd name="connsiteY10" fmla="*/ 307278 h 1144858"/>
              <a:gd name="connsiteX11" fmla="*/ 473308 w 3300761"/>
              <a:gd name="connsiteY11" fmla="*/ 344449 h 1144858"/>
              <a:gd name="connsiteX12" fmla="*/ 421269 w 3300761"/>
              <a:gd name="connsiteY12" fmla="*/ 508000 h 1144858"/>
              <a:gd name="connsiteX13" fmla="*/ 421269 w 3300761"/>
              <a:gd name="connsiteY13" fmla="*/ 1035825 h 1144858"/>
              <a:gd name="connsiteX14" fmla="*/ 302322 w 3300761"/>
              <a:gd name="connsiteY14" fmla="*/ 1095298 h 1144858"/>
              <a:gd name="connsiteX15" fmla="*/ 86732 w 3300761"/>
              <a:gd name="connsiteY15" fmla="*/ 1095298 h 1144858"/>
              <a:gd name="connsiteX16" fmla="*/ 12390 w 3300761"/>
              <a:gd name="connsiteY16" fmla="*/ 983786 h 1144858"/>
              <a:gd name="connsiteX17" fmla="*/ 12390 w 3300761"/>
              <a:gd name="connsiteY17" fmla="*/ 812800 h 1144858"/>
              <a:gd name="connsiteX0" fmla="*/ 34693 w 3300761"/>
              <a:gd name="connsiteY0" fmla="*/ 54517 h 1144858"/>
              <a:gd name="connsiteX1" fmla="*/ 2703551 w 3300761"/>
              <a:gd name="connsiteY1" fmla="*/ 17346 h 1144858"/>
              <a:gd name="connsiteX2" fmla="*/ 3209073 w 3300761"/>
              <a:gd name="connsiteY2" fmla="*/ 158596 h 1144858"/>
              <a:gd name="connsiteX3" fmla="*/ 3253678 w 3300761"/>
              <a:gd name="connsiteY3" fmla="*/ 745893 h 1144858"/>
              <a:gd name="connsiteX4" fmla="*/ 3179338 w 3300761"/>
              <a:gd name="connsiteY4" fmla="*/ 1095297 h 1144858"/>
              <a:gd name="connsiteX5" fmla="*/ 2837366 w 3300761"/>
              <a:gd name="connsiteY5" fmla="*/ 1043259 h 1144858"/>
              <a:gd name="connsiteX6" fmla="*/ 2815064 w 3300761"/>
              <a:gd name="connsiteY6" fmla="*/ 530303 h 1144858"/>
              <a:gd name="connsiteX7" fmla="*/ 2763024 w 3300761"/>
              <a:gd name="connsiteY7" fmla="*/ 374186 h 1144858"/>
              <a:gd name="connsiteX8" fmla="*/ 2554869 w 3300761"/>
              <a:gd name="connsiteY8" fmla="*/ 307278 h 1144858"/>
              <a:gd name="connsiteX9" fmla="*/ 1313366 w 3300761"/>
              <a:gd name="connsiteY9" fmla="*/ 307278 h 1144858"/>
              <a:gd name="connsiteX10" fmla="*/ 711200 w 3300761"/>
              <a:gd name="connsiteY10" fmla="*/ 307278 h 1144858"/>
              <a:gd name="connsiteX11" fmla="*/ 473308 w 3300761"/>
              <a:gd name="connsiteY11" fmla="*/ 344449 h 1144858"/>
              <a:gd name="connsiteX12" fmla="*/ 421269 w 3300761"/>
              <a:gd name="connsiteY12" fmla="*/ 508000 h 1144858"/>
              <a:gd name="connsiteX13" fmla="*/ 421269 w 3300761"/>
              <a:gd name="connsiteY13" fmla="*/ 1035825 h 1144858"/>
              <a:gd name="connsiteX14" fmla="*/ 302322 w 3300761"/>
              <a:gd name="connsiteY14" fmla="*/ 1095298 h 1144858"/>
              <a:gd name="connsiteX15" fmla="*/ 86732 w 3300761"/>
              <a:gd name="connsiteY15" fmla="*/ 1095298 h 1144858"/>
              <a:gd name="connsiteX16" fmla="*/ 12390 w 3300761"/>
              <a:gd name="connsiteY16" fmla="*/ 983786 h 1144858"/>
              <a:gd name="connsiteX17" fmla="*/ 12390 w 3300761"/>
              <a:gd name="connsiteY17" fmla="*/ 812800 h 1144858"/>
              <a:gd name="connsiteX0" fmla="*/ 34693 w 3300761"/>
              <a:gd name="connsiteY0" fmla="*/ 54517 h 1144858"/>
              <a:gd name="connsiteX1" fmla="*/ 2703551 w 3300761"/>
              <a:gd name="connsiteY1" fmla="*/ 17346 h 1144858"/>
              <a:gd name="connsiteX2" fmla="*/ 3209073 w 3300761"/>
              <a:gd name="connsiteY2" fmla="*/ 158596 h 1144858"/>
              <a:gd name="connsiteX3" fmla="*/ 3253678 w 3300761"/>
              <a:gd name="connsiteY3" fmla="*/ 745893 h 1144858"/>
              <a:gd name="connsiteX4" fmla="*/ 3179338 w 3300761"/>
              <a:gd name="connsiteY4" fmla="*/ 1095297 h 1144858"/>
              <a:gd name="connsiteX5" fmla="*/ 2837366 w 3300761"/>
              <a:gd name="connsiteY5" fmla="*/ 1043259 h 1144858"/>
              <a:gd name="connsiteX6" fmla="*/ 2815064 w 3300761"/>
              <a:gd name="connsiteY6" fmla="*/ 530303 h 1144858"/>
              <a:gd name="connsiteX7" fmla="*/ 2763024 w 3300761"/>
              <a:gd name="connsiteY7" fmla="*/ 374186 h 1144858"/>
              <a:gd name="connsiteX8" fmla="*/ 2554869 w 3300761"/>
              <a:gd name="connsiteY8" fmla="*/ 307278 h 1144858"/>
              <a:gd name="connsiteX9" fmla="*/ 1313366 w 3300761"/>
              <a:gd name="connsiteY9" fmla="*/ 307278 h 1144858"/>
              <a:gd name="connsiteX10" fmla="*/ 711200 w 3300761"/>
              <a:gd name="connsiteY10" fmla="*/ 307278 h 1144858"/>
              <a:gd name="connsiteX11" fmla="*/ 473308 w 3300761"/>
              <a:gd name="connsiteY11" fmla="*/ 344449 h 1144858"/>
              <a:gd name="connsiteX12" fmla="*/ 421269 w 3300761"/>
              <a:gd name="connsiteY12" fmla="*/ 508000 h 1144858"/>
              <a:gd name="connsiteX13" fmla="*/ 421269 w 3300761"/>
              <a:gd name="connsiteY13" fmla="*/ 1035825 h 1144858"/>
              <a:gd name="connsiteX14" fmla="*/ 302322 w 3300761"/>
              <a:gd name="connsiteY14" fmla="*/ 1095298 h 1144858"/>
              <a:gd name="connsiteX15" fmla="*/ 86732 w 3300761"/>
              <a:gd name="connsiteY15" fmla="*/ 1095298 h 1144858"/>
              <a:gd name="connsiteX16" fmla="*/ 12390 w 3300761"/>
              <a:gd name="connsiteY16" fmla="*/ 983786 h 1144858"/>
              <a:gd name="connsiteX17" fmla="*/ 12390 w 3300761"/>
              <a:gd name="connsiteY17" fmla="*/ 812800 h 1144858"/>
              <a:gd name="connsiteX0" fmla="*/ 34693 w 3300761"/>
              <a:gd name="connsiteY0" fmla="*/ 54517 h 1144858"/>
              <a:gd name="connsiteX1" fmla="*/ 2703551 w 3300761"/>
              <a:gd name="connsiteY1" fmla="*/ 17346 h 1144858"/>
              <a:gd name="connsiteX2" fmla="*/ 3209073 w 3300761"/>
              <a:gd name="connsiteY2" fmla="*/ 158596 h 1144858"/>
              <a:gd name="connsiteX3" fmla="*/ 3253678 w 3300761"/>
              <a:gd name="connsiteY3" fmla="*/ 745893 h 1144858"/>
              <a:gd name="connsiteX4" fmla="*/ 3179338 w 3300761"/>
              <a:gd name="connsiteY4" fmla="*/ 1095297 h 1144858"/>
              <a:gd name="connsiteX5" fmla="*/ 2837366 w 3300761"/>
              <a:gd name="connsiteY5" fmla="*/ 1043259 h 1144858"/>
              <a:gd name="connsiteX6" fmla="*/ 2815064 w 3300761"/>
              <a:gd name="connsiteY6" fmla="*/ 530303 h 1144858"/>
              <a:gd name="connsiteX7" fmla="*/ 2763024 w 3300761"/>
              <a:gd name="connsiteY7" fmla="*/ 374186 h 1144858"/>
              <a:gd name="connsiteX8" fmla="*/ 2554869 w 3300761"/>
              <a:gd name="connsiteY8" fmla="*/ 307278 h 1144858"/>
              <a:gd name="connsiteX9" fmla="*/ 1313366 w 3300761"/>
              <a:gd name="connsiteY9" fmla="*/ 307278 h 1144858"/>
              <a:gd name="connsiteX10" fmla="*/ 711200 w 3300761"/>
              <a:gd name="connsiteY10" fmla="*/ 307278 h 1144858"/>
              <a:gd name="connsiteX11" fmla="*/ 473308 w 3300761"/>
              <a:gd name="connsiteY11" fmla="*/ 344449 h 1144858"/>
              <a:gd name="connsiteX12" fmla="*/ 421269 w 3300761"/>
              <a:gd name="connsiteY12" fmla="*/ 508000 h 1144858"/>
              <a:gd name="connsiteX13" fmla="*/ 421269 w 3300761"/>
              <a:gd name="connsiteY13" fmla="*/ 1035825 h 1144858"/>
              <a:gd name="connsiteX14" fmla="*/ 302322 w 3300761"/>
              <a:gd name="connsiteY14" fmla="*/ 1095298 h 1144858"/>
              <a:gd name="connsiteX15" fmla="*/ 86732 w 3300761"/>
              <a:gd name="connsiteY15" fmla="*/ 1095298 h 1144858"/>
              <a:gd name="connsiteX16" fmla="*/ 12390 w 3300761"/>
              <a:gd name="connsiteY16" fmla="*/ 983786 h 1144858"/>
              <a:gd name="connsiteX17" fmla="*/ 12390 w 3300761"/>
              <a:gd name="connsiteY17" fmla="*/ 812800 h 1144858"/>
              <a:gd name="connsiteX0" fmla="*/ 34693 w 3300761"/>
              <a:gd name="connsiteY0" fmla="*/ 54517 h 1144858"/>
              <a:gd name="connsiteX1" fmla="*/ 2703551 w 3300761"/>
              <a:gd name="connsiteY1" fmla="*/ 17346 h 1144858"/>
              <a:gd name="connsiteX2" fmla="*/ 3209073 w 3300761"/>
              <a:gd name="connsiteY2" fmla="*/ 158596 h 1144858"/>
              <a:gd name="connsiteX3" fmla="*/ 3253678 w 3300761"/>
              <a:gd name="connsiteY3" fmla="*/ 745893 h 1144858"/>
              <a:gd name="connsiteX4" fmla="*/ 3179338 w 3300761"/>
              <a:gd name="connsiteY4" fmla="*/ 1095297 h 1144858"/>
              <a:gd name="connsiteX5" fmla="*/ 2837366 w 3300761"/>
              <a:gd name="connsiteY5" fmla="*/ 1043259 h 1144858"/>
              <a:gd name="connsiteX6" fmla="*/ 2815064 w 3300761"/>
              <a:gd name="connsiteY6" fmla="*/ 530303 h 1144858"/>
              <a:gd name="connsiteX7" fmla="*/ 2763024 w 3300761"/>
              <a:gd name="connsiteY7" fmla="*/ 374186 h 1144858"/>
              <a:gd name="connsiteX8" fmla="*/ 2554869 w 3300761"/>
              <a:gd name="connsiteY8" fmla="*/ 307278 h 1144858"/>
              <a:gd name="connsiteX9" fmla="*/ 1313366 w 3300761"/>
              <a:gd name="connsiteY9" fmla="*/ 307278 h 1144858"/>
              <a:gd name="connsiteX10" fmla="*/ 711200 w 3300761"/>
              <a:gd name="connsiteY10" fmla="*/ 307278 h 1144858"/>
              <a:gd name="connsiteX11" fmla="*/ 473308 w 3300761"/>
              <a:gd name="connsiteY11" fmla="*/ 344449 h 1144858"/>
              <a:gd name="connsiteX12" fmla="*/ 421269 w 3300761"/>
              <a:gd name="connsiteY12" fmla="*/ 508000 h 1144858"/>
              <a:gd name="connsiteX13" fmla="*/ 421269 w 3300761"/>
              <a:gd name="connsiteY13" fmla="*/ 1035825 h 1144858"/>
              <a:gd name="connsiteX14" fmla="*/ 302322 w 3300761"/>
              <a:gd name="connsiteY14" fmla="*/ 1095298 h 1144858"/>
              <a:gd name="connsiteX15" fmla="*/ 86732 w 3300761"/>
              <a:gd name="connsiteY15" fmla="*/ 1095298 h 1144858"/>
              <a:gd name="connsiteX16" fmla="*/ 12390 w 3300761"/>
              <a:gd name="connsiteY16" fmla="*/ 983786 h 1144858"/>
              <a:gd name="connsiteX17" fmla="*/ 12390 w 3300761"/>
              <a:gd name="connsiteY17" fmla="*/ 812800 h 1144858"/>
              <a:gd name="connsiteX0" fmla="*/ 34693 w 3300761"/>
              <a:gd name="connsiteY0" fmla="*/ 54517 h 1144858"/>
              <a:gd name="connsiteX1" fmla="*/ 2703551 w 3300761"/>
              <a:gd name="connsiteY1" fmla="*/ 17346 h 1144858"/>
              <a:gd name="connsiteX2" fmla="*/ 3209073 w 3300761"/>
              <a:gd name="connsiteY2" fmla="*/ 158596 h 1144858"/>
              <a:gd name="connsiteX3" fmla="*/ 3253678 w 3300761"/>
              <a:gd name="connsiteY3" fmla="*/ 745893 h 1144858"/>
              <a:gd name="connsiteX4" fmla="*/ 3179338 w 3300761"/>
              <a:gd name="connsiteY4" fmla="*/ 1095297 h 1144858"/>
              <a:gd name="connsiteX5" fmla="*/ 2837366 w 3300761"/>
              <a:gd name="connsiteY5" fmla="*/ 1043259 h 1144858"/>
              <a:gd name="connsiteX6" fmla="*/ 2815064 w 3300761"/>
              <a:gd name="connsiteY6" fmla="*/ 530303 h 1144858"/>
              <a:gd name="connsiteX7" fmla="*/ 2763024 w 3300761"/>
              <a:gd name="connsiteY7" fmla="*/ 374186 h 1144858"/>
              <a:gd name="connsiteX8" fmla="*/ 2554869 w 3300761"/>
              <a:gd name="connsiteY8" fmla="*/ 307278 h 1144858"/>
              <a:gd name="connsiteX9" fmla="*/ 1313366 w 3300761"/>
              <a:gd name="connsiteY9" fmla="*/ 307278 h 1144858"/>
              <a:gd name="connsiteX10" fmla="*/ 711200 w 3300761"/>
              <a:gd name="connsiteY10" fmla="*/ 307278 h 1144858"/>
              <a:gd name="connsiteX11" fmla="*/ 473308 w 3300761"/>
              <a:gd name="connsiteY11" fmla="*/ 344449 h 1144858"/>
              <a:gd name="connsiteX12" fmla="*/ 421269 w 3300761"/>
              <a:gd name="connsiteY12" fmla="*/ 508000 h 1144858"/>
              <a:gd name="connsiteX13" fmla="*/ 421269 w 3300761"/>
              <a:gd name="connsiteY13" fmla="*/ 1035825 h 1144858"/>
              <a:gd name="connsiteX14" fmla="*/ 302322 w 3300761"/>
              <a:gd name="connsiteY14" fmla="*/ 1095298 h 1144858"/>
              <a:gd name="connsiteX15" fmla="*/ 86732 w 3300761"/>
              <a:gd name="connsiteY15" fmla="*/ 1095298 h 1144858"/>
              <a:gd name="connsiteX16" fmla="*/ 12390 w 3300761"/>
              <a:gd name="connsiteY16" fmla="*/ 983786 h 1144858"/>
              <a:gd name="connsiteX17" fmla="*/ 12390 w 3300761"/>
              <a:gd name="connsiteY17" fmla="*/ 812800 h 1144858"/>
              <a:gd name="connsiteX0" fmla="*/ 34693 w 3300761"/>
              <a:gd name="connsiteY0" fmla="*/ 54517 h 1144858"/>
              <a:gd name="connsiteX1" fmla="*/ 2703551 w 3300761"/>
              <a:gd name="connsiteY1" fmla="*/ 17346 h 1144858"/>
              <a:gd name="connsiteX2" fmla="*/ 3209073 w 3300761"/>
              <a:gd name="connsiteY2" fmla="*/ 158596 h 1144858"/>
              <a:gd name="connsiteX3" fmla="*/ 3253678 w 3300761"/>
              <a:gd name="connsiteY3" fmla="*/ 745893 h 1144858"/>
              <a:gd name="connsiteX4" fmla="*/ 3179338 w 3300761"/>
              <a:gd name="connsiteY4" fmla="*/ 1095297 h 1144858"/>
              <a:gd name="connsiteX5" fmla="*/ 2837366 w 3300761"/>
              <a:gd name="connsiteY5" fmla="*/ 1043259 h 1144858"/>
              <a:gd name="connsiteX6" fmla="*/ 2815064 w 3300761"/>
              <a:gd name="connsiteY6" fmla="*/ 530303 h 1144858"/>
              <a:gd name="connsiteX7" fmla="*/ 2763024 w 3300761"/>
              <a:gd name="connsiteY7" fmla="*/ 374186 h 1144858"/>
              <a:gd name="connsiteX8" fmla="*/ 2473093 w 3300761"/>
              <a:gd name="connsiteY8" fmla="*/ 299844 h 1144858"/>
              <a:gd name="connsiteX9" fmla="*/ 1313366 w 3300761"/>
              <a:gd name="connsiteY9" fmla="*/ 307278 h 1144858"/>
              <a:gd name="connsiteX10" fmla="*/ 711200 w 3300761"/>
              <a:gd name="connsiteY10" fmla="*/ 307278 h 1144858"/>
              <a:gd name="connsiteX11" fmla="*/ 473308 w 3300761"/>
              <a:gd name="connsiteY11" fmla="*/ 344449 h 1144858"/>
              <a:gd name="connsiteX12" fmla="*/ 421269 w 3300761"/>
              <a:gd name="connsiteY12" fmla="*/ 508000 h 1144858"/>
              <a:gd name="connsiteX13" fmla="*/ 421269 w 3300761"/>
              <a:gd name="connsiteY13" fmla="*/ 1035825 h 1144858"/>
              <a:gd name="connsiteX14" fmla="*/ 302322 w 3300761"/>
              <a:gd name="connsiteY14" fmla="*/ 1095298 h 1144858"/>
              <a:gd name="connsiteX15" fmla="*/ 86732 w 3300761"/>
              <a:gd name="connsiteY15" fmla="*/ 1095298 h 1144858"/>
              <a:gd name="connsiteX16" fmla="*/ 12390 w 3300761"/>
              <a:gd name="connsiteY16" fmla="*/ 983786 h 1144858"/>
              <a:gd name="connsiteX17" fmla="*/ 12390 w 3300761"/>
              <a:gd name="connsiteY17" fmla="*/ 812800 h 1144858"/>
              <a:gd name="connsiteX0" fmla="*/ 34693 w 3300761"/>
              <a:gd name="connsiteY0" fmla="*/ 54517 h 1144858"/>
              <a:gd name="connsiteX1" fmla="*/ 2703551 w 3300761"/>
              <a:gd name="connsiteY1" fmla="*/ 17346 h 1144858"/>
              <a:gd name="connsiteX2" fmla="*/ 3209073 w 3300761"/>
              <a:gd name="connsiteY2" fmla="*/ 158596 h 1144858"/>
              <a:gd name="connsiteX3" fmla="*/ 3253678 w 3300761"/>
              <a:gd name="connsiteY3" fmla="*/ 745893 h 1144858"/>
              <a:gd name="connsiteX4" fmla="*/ 3179338 w 3300761"/>
              <a:gd name="connsiteY4" fmla="*/ 1095297 h 1144858"/>
              <a:gd name="connsiteX5" fmla="*/ 2837366 w 3300761"/>
              <a:gd name="connsiteY5" fmla="*/ 1043259 h 1144858"/>
              <a:gd name="connsiteX6" fmla="*/ 2822498 w 3300761"/>
              <a:gd name="connsiteY6" fmla="*/ 574908 h 1144858"/>
              <a:gd name="connsiteX7" fmla="*/ 2763024 w 3300761"/>
              <a:gd name="connsiteY7" fmla="*/ 374186 h 1144858"/>
              <a:gd name="connsiteX8" fmla="*/ 2473093 w 3300761"/>
              <a:gd name="connsiteY8" fmla="*/ 299844 h 1144858"/>
              <a:gd name="connsiteX9" fmla="*/ 1313366 w 3300761"/>
              <a:gd name="connsiteY9" fmla="*/ 307278 h 1144858"/>
              <a:gd name="connsiteX10" fmla="*/ 711200 w 3300761"/>
              <a:gd name="connsiteY10" fmla="*/ 307278 h 1144858"/>
              <a:gd name="connsiteX11" fmla="*/ 473308 w 3300761"/>
              <a:gd name="connsiteY11" fmla="*/ 344449 h 1144858"/>
              <a:gd name="connsiteX12" fmla="*/ 421269 w 3300761"/>
              <a:gd name="connsiteY12" fmla="*/ 508000 h 1144858"/>
              <a:gd name="connsiteX13" fmla="*/ 421269 w 3300761"/>
              <a:gd name="connsiteY13" fmla="*/ 1035825 h 1144858"/>
              <a:gd name="connsiteX14" fmla="*/ 302322 w 3300761"/>
              <a:gd name="connsiteY14" fmla="*/ 1095298 h 1144858"/>
              <a:gd name="connsiteX15" fmla="*/ 86732 w 3300761"/>
              <a:gd name="connsiteY15" fmla="*/ 1095298 h 1144858"/>
              <a:gd name="connsiteX16" fmla="*/ 12390 w 3300761"/>
              <a:gd name="connsiteY16" fmla="*/ 983786 h 1144858"/>
              <a:gd name="connsiteX17" fmla="*/ 12390 w 3300761"/>
              <a:gd name="connsiteY17" fmla="*/ 812800 h 1144858"/>
              <a:gd name="connsiteX0" fmla="*/ 34693 w 3300761"/>
              <a:gd name="connsiteY0" fmla="*/ 54517 h 1144858"/>
              <a:gd name="connsiteX1" fmla="*/ 2703551 w 3300761"/>
              <a:gd name="connsiteY1" fmla="*/ 17346 h 1144858"/>
              <a:gd name="connsiteX2" fmla="*/ 3209073 w 3300761"/>
              <a:gd name="connsiteY2" fmla="*/ 158596 h 1144858"/>
              <a:gd name="connsiteX3" fmla="*/ 3253678 w 3300761"/>
              <a:gd name="connsiteY3" fmla="*/ 745893 h 1144858"/>
              <a:gd name="connsiteX4" fmla="*/ 3179338 w 3300761"/>
              <a:gd name="connsiteY4" fmla="*/ 1095297 h 1144858"/>
              <a:gd name="connsiteX5" fmla="*/ 2837366 w 3300761"/>
              <a:gd name="connsiteY5" fmla="*/ 1043259 h 1144858"/>
              <a:gd name="connsiteX6" fmla="*/ 2822498 w 3300761"/>
              <a:gd name="connsiteY6" fmla="*/ 574908 h 1144858"/>
              <a:gd name="connsiteX7" fmla="*/ 2763024 w 3300761"/>
              <a:gd name="connsiteY7" fmla="*/ 374186 h 1144858"/>
              <a:gd name="connsiteX8" fmla="*/ 2473093 w 3300761"/>
              <a:gd name="connsiteY8" fmla="*/ 299844 h 1144858"/>
              <a:gd name="connsiteX9" fmla="*/ 1313366 w 3300761"/>
              <a:gd name="connsiteY9" fmla="*/ 307278 h 1144858"/>
              <a:gd name="connsiteX10" fmla="*/ 711200 w 3300761"/>
              <a:gd name="connsiteY10" fmla="*/ 307278 h 1144858"/>
              <a:gd name="connsiteX11" fmla="*/ 473308 w 3300761"/>
              <a:gd name="connsiteY11" fmla="*/ 344449 h 1144858"/>
              <a:gd name="connsiteX12" fmla="*/ 421269 w 3300761"/>
              <a:gd name="connsiteY12" fmla="*/ 508000 h 1144858"/>
              <a:gd name="connsiteX13" fmla="*/ 421269 w 3300761"/>
              <a:gd name="connsiteY13" fmla="*/ 1035825 h 1144858"/>
              <a:gd name="connsiteX14" fmla="*/ 302322 w 3300761"/>
              <a:gd name="connsiteY14" fmla="*/ 1095298 h 1144858"/>
              <a:gd name="connsiteX15" fmla="*/ 86732 w 3300761"/>
              <a:gd name="connsiteY15" fmla="*/ 1095298 h 1144858"/>
              <a:gd name="connsiteX16" fmla="*/ 12390 w 3300761"/>
              <a:gd name="connsiteY16" fmla="*/ 983786 h 1144858"/>
              <a:gd name="connsiteX17" fmla="*/ 12390 w 3300761"/>
              <a:gd name="connsiteY17" fmla="*/ 812800 h 1144858"/>
              <a:gd name="connsiteX0" fmla="*/ 34693 w 3300761"/>
              <a:gd name="connsiteY0" fmla="*/ 39647 h 1129988"/>
              <a:gd name="connsiteX1" fmla="*/ 2703551 w 3300761"/>
              <a:gd name="connsiteY1" fmla="*/ 2476 h 1129988"/>
              <a:gd name="connsiteX2" fmla="*/ 3209073 w 3300761"/>
              <a:gd name="connsiteY2" fmla="*/ 121424 h 1129988"/>
              <a:gd name="connsiteX3" fmla="*/ 3253678 w 3300761"/>
              <a:gd name="connsiteY3" fmla="*/ 731023 h 1129988"/>
              <a:gd name="connsiteX4" fmla="*/ 3179338 w 3300761"/>
              <a:gd name="connsiteY4" fmla="*/ 1080427 h 1129988"/>
              <a:gd name="connsiteX5" fmla="*/ 2837366 w 3300761"/>
              <a:gd name="connsiteY5" fmla="*/ 1028389 h 1129988"/>
              <a:gd name="connsiteX6" fmla="*/ 2822498 w 3300761"/>
              <a:gd name="connsiteY6" fmla="*/ 560038 h 1129988"/>
              <a:gd name="connsiteX7" fmla="*/ 2763024 w 3300761"/>
              <a:gd name="connsiteY7" fmla="*/ 359316 h 1129988"/>
              <a:gd name="connsiteX8" fmla="*/ 2473093 w 3300761"/>
              <a:gd name="connsiteY8" fmla="*/ 284974 h 1129988"/>
              <a:gd name="connsiteX9" fmla="*/ 1313366 w 3300761"/>
              <a:gd name="connsiteY9" fmla="*/ 292408 h 1129988"/>
              <a:gd name="connsiteX10" fmla="*/ 711200 w 3300761"/>
              <a:gd name="connsiteY10" fmla="*/ 292408 h 1129988"/>
              <a:gd name="connsiteX11" fmla="*/ 473308 w 3300761"/>
              <a:gd name="connsiteY11" fmla="*/ 329579 h 1129988"/>
              <a:gd name="connsiteX12" fmla="*/ 421269 w 3300761"/>
              <a:gd name="connsiteY12" fmla="*/ 493130 h 1129988"/>
              <a:gd name="connsiteX13" fmla="*/ 421269 w 3300761"/>
              <a:gd name="connsiteY13" fmla="*/ 1020955 h 1129988"/>
              <a:gd name="connsiteX14" fmla="*/ 302322 w 3300761"/>
              <a:gd name="connsiteY14" fmla="*/ 1080428 h 1129988"/>
              <a:gd name="connsiteX15" fmla="*/ 86732 w 3300761"/>
              <a:gd name="connsiteY15" fmla="*/ 1080428 h 1129988"/>
              <a:gd name="connsiteX16" fmla="*/ 12390 w 3300761"/>
              <a:gd name="connsiteY16" fmla="*/ 968916 h 1129988"/>
              <a:gd name="connsiteX17" fmla="*/ 12390 w 3300761"/>
              <a:gd name="connsiteY17" fmla="*/ 797930 h 1129988"/>
              <a:gd name="connsiteX0" fmla="*/ 34693 w 3315629"/>
              <a:gd name="connsiteY0" fmla="*/ 39647 h 1129988"/>
              <a:gd name="connsiteX1" fmla="*/ 2614341 w 3315629"/>
              <a:gd name="connsiteY1" fmla="*/ 2476 h 1129988"/>
              <a:gd name="connsiteX2" fmla="*/ 3209073 w 3315629"/>
              <a:gd name="connsiteY2" fmla="*/ 121424 h 1129988"/>
              <a:gd name="connsiteX3" fmla="*/ 3253678 w 3315629"/>
              <a:gd name="connsiteY3" fmla="*/ 731023 h 1129988"/>
              <a:gd name="connsiteX4" fmla="*/ 3179338 w 3315629"/>
              <a:gd name="connsiteY4" fmla="*/ 1080427 h 1129988"/>
              <a:gd name="connsiteX5" fmla="*/ 2837366 w 3315629"/>
              <a:gd name="connsiteY5" fmla="*/ 1028389 h 1129988"/>
              <a:gd name="connsiteX6" fmla="*/ 2822498 w 3315629"/>
              <a:gd name="connsiteY6" fmla="*/ 560038 h 1129988"/>
              <a:gd name="connsiteX7" fmla="*/ 2763024 w 3315629"/>
              <a:gd name="connsiteY7" fmla="*/ 359316 h 1129988"/>
              <a:gd name="connsiteX8" fmla="*/ 2473093 w 3315629"/>
              <a:gd name="connsiteY8" fmla="*/ 284974 h 1129988"/>
              <a:gd name="connsiteX9" fmla="*/ 1313366 w 3315629"/>
              <a:gd name="connsiteY9" fmla="*/ 292408 h 1129988"/>
              <a:gd name="connsiteX10" fmla="*/ 711200 w 3315629"/>
              <a:gd name="connsiteY10" fmla="*/ 292408 h 1129988"/>
              <a:gd name="connsiteX11" fmla="*/ 473308 w 3315629"/>
              <a:gd name="connsiteY11" fmla="*/ 329579 h 1129988"/>
              <a:gd name="connsiteX12" fmla="*/ 421269 w 3315629"/>
              <a:gd name="connsiteY12" fmla="*/ 493130 h 1129988"/>
              <a:gd name="connsiteX13" fmla="*/ 421269 w 3315629"/>
              <a:gd name="connsiteY13" fmla="*/ 1020955 h 1129988"/>
              <a:gd name="connsiteX14" fmla="*/ 302322 w 3315629"/>
              <a:gd name="connsiteY14" fmla="*/ 1080428 h 1129988"/>
              <a:gd name="connsiteX15" fmla="*/ 86732 w 3315629"/>
              <a:gd name="connsiteY15" fmla="*/ 1080428 h 1129988"/>
              <a:gd name="connsiteX16" fmla="*/ 12390 w 3315629"/>
              <a:gd name="connsiteY16" fmla="*/ 968916 h 1129988"/>
              <a:gd name="connsiteX17" fmla="*/ 12390 w 3315629"/>
              <a:gd name="connsiteY17" fmla="*/ 797930 h 112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15629" h="1129988">
                <a:moveTo>
                  <a:pt x="34693" y="39647"/>
                </a:moveTo>
                <a:lnTo>
                  <a:pt x="2614341" y="2476"/>
                </a:lnTo>
                <a:cubicBezTo>
                  <a:pt x="3143404" y="16105"/>
                  <a:pt x="3102517" y="0"/>
                  <a:pt x="3209073" y="121424"/>
                </a:cubicBezTo>
                <a:cubicBezTo>
                  <a:pt x="3315629" y="242848"/>
                  <a:pt x="3258634" y="571189"/>
                  <a:pt x="3253678" y="731023"/>
                </a:cubicBezTo>
                <a:cubicBezTo>
                  <a:pt x="3248722" y="890857"/>
                  <a:pt x="3248723" y="1030866"/>
                  <a:pt x="3179338" y="1080427"/>
                </a:cubicBezTo>
                <a:cubicBezTo>
                  <a:pt x="3109953" y="1129988"/>
                  <a:pt x="2896839" y="1115121"/>
                  <a:pt x="2837366" y="1028389"/>
                </a:cubicBezTo>
                <a:cubicBezTo>
                  <a:pt x="2777893" y="941658"/>
                  <a:pt x="2834888" y="671550"/>
                  <a:pt x="2822498" y="560038"/>
                </a:cubicBezTo>
                <a:cubicBezTo>
                  <a:pt x="2810108" y="448526"/>
                  <a:pt x="2821258" y="405160"/>
                  <a:pt x="2763024" y="359316"/>
                </a:cubicBezTo>
                <a:cubicBezTo>
                  <a:pt x="2704790" y="313472"/>
                  <a:pt x="2714703" y="296125"/>
                  <a:pt x="2473093" y="284974"/>
                </a:cubicBezTo>
                <a:cubicBezTo>
                  <a:pt x="2231483" y="273823"/>
                  <a:pt x="1313366" y="292408"/>
                  <a:pt x="1313366" y="292408"/>
                </a:cubicBezTo>
                <a:cubicBezTo>
                  <a:pt x="1006088" y="292408"/>
                  <a:pt x="851210" y="286213"/>
                  <a:pt x="711200" y="292408"/>
                </a:cubicBezTo>
                <a:cubicBezTo>
                  <a:pt x="571190" y="298603"/>
                  <a:pt x="521630" y="296125"/>
                  <a:pt x="473308" y="329579"/>
                </a:cubicBezTo>
                <a:cubicBezTo>
                  <a:pt x="424986" y="363033"/>
                  <a:pt x="429942" y="377901"/>
                  <a:pt x="421269" y="493130"/>
                </a:cubicBezTo>
                <a:cubicBezTo>
                  <a:pt x="412596" y="608359"/>
                  <a:pt x="441093" y="923072"/>
                  <a:pt x="421269" y="1020955"/>
                </a:cubicBezTo>
                <a:cubicBezTo>
                  <a:pt x="401445" y="1118838"/>
                  <a:pt x="358078" y="1070516"/>
                  <a:pt x="302322" y="1080428"/>
                </a:cubicBezTo>
                <a:cubicBezTo>
                  <a:pt x="246566" y="1090340"/>
                  <a:pt x="135054" y="1099013"/>
                  <a:pt x="86732" y="1080428"/>
                </a:cubicBezTo>
                <a:cubicBezTo>
                  <a:pt x="38410" y="1061843"/>
                  <a:pt x="24780" y="1015999"/>
                  <a:pt x="12390" y="968916"/>
                </a:cubicBezTo>
                <a:cubicBezTo>
                  <a:pt x="0" y="921833"/>
                  <a:pt x="12390" y="797930"/>
                  <a:pt x="12390" y="797930"/>
                </a:cubicBezTo>
              </a:path>
            </a:pathLst>
          </a:custGeom>
          <a:noFill/>
          <a:ln w="19050" cap="flat" cmpd="sng" algn="ctr">
            <a:solidFill>
              <a:srgbClr val="FF0000"/>
            </a:solidFill>
            <a:prstDash val="solid"/>
            <a:round/>
            <a:headEnd type="none" w="med" len="med"/>
            <a:tailEnd type="triangle" w="med" len="med"/>
          </a:ln>
          <a:effectLst/>
        </p:spPr>
        <p:txBody>
          <a:bodyPr rtlCol="0" anchor="ctr"/>
          <a:lstStyle/>
          <a:p>
            <a:pPr algn="ctr"/>
            <a:endParaRPr lang="en-US"/>
          </a:p>
        </p:txBody>
      </p:sp>
      <p:sp>
        <p:nvSpPr>
          <p:cNvPr id="56" name="Content Placeholder 3"/>
          <p:cNvSpPr txBox="1">
            <a:spLocks/>
          </p:cNvSpPr>
          <p:nvPr/>
        </p:nvSpPr>
        <p:spPr>
          <a:xfrm>
            <a:off x="157163" y="3140887"/>
            <a:ext cx="8796337" cy="3155828"/>
          </a:xfrm>
          <a:prstGeom prst="rect">
            <a:avLst/>
          </a:prstGeom>
        </p:spPr>
        <p:txBody>
          <a:bodyPr/>
          <a:lstStyle/>
          <a:p>
            <a:pPr marL="342900" marR="0" lvl="0" indent="-342900" algn="l" defTabSz="914400" rtl="0" eaLnBrk="0" fontAlgn="base" latinLnBrk="0" hangingPunct="0">
              <a:lnSpc>
                <a:spcPct val="100000"/>
              </a:lnSpc>
              <a:spcBef>
                <a:spcPct val="20000"/>
              </a:spcBef>
              <a:spcAft>
                <a:spcPct val="40000"/>
              </a:spcAft>
              <a:buClr>
                <a:srgbClr val="BB0018"/>
              </a:buClr>
              <a:buSzTx/>
              <a:buFont typeface="Wingdings" pitchFamily="2" charset="2"/>
              <a:buChar char="l"/>
              <a:tabLst/>
              <a:defRPr/>
            </a:pPr>
            <a:r>
              <a:rPr lang="en-US" sz="1400" kern="0" dirty="0" smtClean="0">
                <a:latin typeface="+mn-lt"/>
              </a:rPr>
              <a:t>Illustration of “multi-point” ground at work at “high” frequencies</a:t>
            </a:r>
          </a:p>
          <a:p>
            <a:pPr marL="742950" lvl="1" indent="-285750">
              <a:spcAft>
                <a:spcPct val="35000"/>
              </a:spcAft>
              <a:buClr>
                <a:srgbClr val="BB0018"/>
              </a:buClr>
              <a:buSzPct val="75000"/>
              <a:buFont typeface="Wingdings" pitchFamily="2" charset="2"/>
              <a:buChar char="n"/>
              <a:defRPr/>
            </a:pPr>
            <a:r>
              <a:rPr lang="en-US" sz="1400" b="0" kern="0" dirty="0" smtClean="0">
                <a:latin typeface="+mn-lt"/>
              </a:rPr>
              <a:t>Path of least inductance (smallest loop area) is preferred path at “high” frequencies</a:t>
            </a:r>
          </a:p>
          <a:p>
            <a:pPr marL="742950" marR="0" lvl="1" indent="-285750" algn="l" defTabSz="914400" rtl="0" eaLnBrk="0" fontAlgn="base" latinLnBrk="0" hangingPunct="0">
              <a:lnSpc>
                <a:spcPct val="100000"/>
              </a:lnSpc>
              <a:spcBef>
                <a:spcPct val="0"/>
              </a:spcBef>
              <a:spcAft>
                <a:spcPct val="35000"/>
              </a:spcAft>
              <a:buClr>
                <a:srgbClr val="BB0018"/>
              </a:buClr>
              <a:buSzPct val="75000"/>
              <a:buFont typeface="Wingdings" pitchFamily="2" charset="2"/>
              <a:buChar char="n"/>
              <a:tabLst/>
              <a:defRPr/>
            </a:pPr>
            <a:r>
              <a:rPr kumimoji="0" lang="en-US" sz="1400" b="0" i="0" u="none" strike="noStrike" kern="0" cap="none" spc="0" normalizeH="0" baseline="0" noProof="0" dirty="0" smtClean="0">
                <a:ln>
                  <a:noFill/>
                </a:ln>
                <a:solidFill>
                  <a:schemeClr val="tx1"/>
                </a:solidFill>
                <a:effectLst/>
                <a:uLnTx/>
                <a:uFillTx/>
                <a:latin typeface="+mn-lt"/>
              </a:rPr>
              <a:t>Inductance dominates over resistance at “higher” frequencies (&gt; 100 kHz)</a:t>
            </a:r>
          </a:p>
          <a:p>
            <a:pPr marL="742950" marR="0" lvl="1" indent="-285750" algn="l" defTabSz="914400" rtl="0" eaLnBrk="0" fontAlgn="base" latinLnBrk="0" hangingPunct="0">
              <a:lnSpc>
                <a:spcPct val="100000"/>
              </a:lnSpc>
              <a:spcBef>
                <a:spcPct val="0"/>
              </a:spcBef>
              <a:spcAft>
                <a:spcPct val="35000"/>
              </a:spcAft>
              <a:buClr>
                <a:srgbClr val="BB0018"/>
              </a:buClr>
              <a:buSzPct val="75000"/>
              <a:buFont typeface="Wingdings" pitchFamily="2" charset="2"/>
              <a:buChar char="n"/>
              <a:tabLst/>
              <a:defRPr/>
            </a:pPr>
            <a:r>
              <a:rPr lang="en-US" sz="1400" b="0" kern="0" dirty="0" smtClean="0">
                <a:latin typeface="+mn-lt"/>
              </a:rPr>
              <a:t>“Ground loops” less of a concern at these frequencies</a:t>
            </a:r>
            <a:endParaRPr kumimoji="0" lang="en-US" sz="14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0" fontAlgn="base" latinLnBrk="0" hangingPunct="0">
              <a:lnSpc>
                <a:spcPct val="100000"/>
              </a:lnSpc>
              <a:spcBef>
                <a:spcPct val="0"/>
              </a:spcBef>
              <a:spcAft>
                <a:spcPct val="35000"/>
              </a:spcAft>
              <a:buClr>
                <a:srgbClr val="BB0018"/>
              </a:buClr>
              <a:buSzPct val="75000"/>
              <a:buFont typeface="Wingdings" pitchFamily="2" charset="2"/>
              <a:buChar char="n"/>
              <a:tabLst/>
              <a:defRPr/>
            </a:pPr>
            <a:r>
              <a:rPr lang="en-US" sz="1400" b="0" kern="0" dirty="0" smtClean="0">
                <a:latin typeface="+mn-lt"/>
              </a:rPr>
              <a:t>Inductance can work to your advantage for controlling return current paths</a:t>
            </a:r>
            <a:endParaRPr kumimoji="0" lang="en-US" sz="1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0" fontAlgn="base" latinLnBrk="0" hangingPunct="0">
              <a:lnSpc>
                <a:spcPct val="100000"/>
              </a:lnSpc>
              <a:spcBef>
                <a:spcPct val="20000"/>
              </a:spcBef>
              <a:spcAft>
                <a:spcPct val="40000"/>
              </a:spcAft>
              <a:buClr>
                <a:srgbClr val="BB0018"/>
              </a:buClr>
              <a:buSzTx/>
              <a:buFont typeface="Wingdings" pitchFamily="2" charset="2"/>
              <a:buChar char="l"/>
              <a:tabLst/>
              <a:defRPr/>
            </a:pPr>
            <a:r>
              <a:rPr kumimoji="0" lang="en-US" sz="1400" b="1" i="0" u="none" strike="noStrike" kern="0" cap="none" spc="0" normalizeH="0" baseline="0" noProof="0" dirty="0" smtClean="0">
                <a:ln>
                  <a:noFill/>
                </a:ln>
                <a:solidFill>
                  <a:schemeClr val="tx1"/>
                </a:solidFill>
                <a:effectLst/>
                <a:uLnTx/>
                <a:uFillTx/>
                <a:latin typeface="+mn-lt"/>
                <a:ea typeface="+mn-ea"/>
                <a:cs typeface="+mn-cs"/>
              </a:rPr>
              <a:t>Practical implications for circuit and system design:</a:t>
            </a:r>
          </a:p>
          <a:p>
            <a:pPr marL="742950" marR="0" lvl="1" indent="-285750" algn="l" defTabSz="914400" rtl="0" eaLnBrk="0" fontAlgn="base" latinLnBrk="0" hangingPunct="0">
              <a:lnSpc>
                <a:spcPct val="100000"/>
              </a:lnSpc>
              <a:spcBef>
                <a:spcPct val="0"/>
              </a:spcBef>
              <a:spcAft>
                <a:spcPct val="35000"/>
              </a:spcAft>
              <a:buClr>
                <a:srgbClr val="BB0018"/>
              </a:buClr>
              <a:buSzPct val="75000"/>
              <a:buFont typeface="Wingdings" pitchFamily="2" charset="2"/>
              <a:buChar char="n"/>
              <a:tabLst/>
              <a:defRPr/>
            </a:pPr>
            <a:r>
              <a:rPr kumimoji="0" lang="en-US" sz="1400" b="0" i="0" u="none" strike="noStrike" kern="0" cap="none" spc="0" normalizeH="0" baseline="0" noProof="0" dirty="0" smtClean="0">
                <a:ln>
                  <a:noFill/>
                </a:ln>
                <a:solidFill>
                  <a:schemeClr val="tx1"/>
                </a:solidFill>
                <a:effectLst/>
                <a:uLnTx/>
                <a:uFillTx/>
                <a:latin typeface="+mn-lt"/>
              </a:rPr>
              <a:t>Provide deliberate low inductance (small loop area) return paths for high frequency currents (let nature do the work)</a:t>
            </a:r>
          </a:p>
          <a:p>
            <a:pPr marL="742950" marR="0" lvl="1" indent="-285750" algn="l" defTabSz="914400" rtl="0" eaLnBrk="0" fontAlgn="base" latinLnBrk="0" hangingPunct="0">
              <a:lnSpc>
                <a:spcPct val="100000"/>
              </a:lnSpc>
              <a:spcBef>
                <a:spcPct val="0"/>
              </a:spcBef>
              <a:spcAft>
                <a:spcPct val="35000"/>
              </a:spcAft>
              <a:buClr>
                <a:srgbClr val="BB0018"/>
              </a:buClr>
              <a:buSzPct val="75000"/>
              <a:buFont typeface="Wingdings" pitchFamily="2" charset="2"/>
              <a:buChar char="n"/>
              <a:tabLst/>
              <a:defRPr/>
            </a:pPr>
            <a:r>
              <a:rPr kumimoji="0" lang="en-US" sz="1400" b="0" i="0" u="none" strike="noStrike" kern="0" cap="none" spc="0" normalizeH="0" baseline="0" noProof="0" dirty="0" smtClean="0">
                <a:ln>
                  <a:noFill/>
                </a:ln>
                <a:solidFill>
                  <a:schemeClr val="tx1"/>
                </a:solidFill>
                <a:effectLst/>
                <a:uLnTx/>
                <a:uFillTx/>
                <a:latin typeface="+mn-lt"/>
              </a:rPr>
              <a:t>Cabling:  twisted pairs, coax</a:t>
            </a:r>
          </a:p>
          <a:p>
            <a:pPr marL="742950" marR="0" lvl="1" indent="-285750" algn="l" defTabSz="914400" rtl="0" eaLnBrk="0" fontAlgn="base" latinLnBrk="0" hangingPunct="0">
              <a:lnSpc>
                <a:spcPct val="100000"/>
              </a:lnSpc>
              <a:spcBef>
                <a:spcPct val="0"/>
              </a:spcBef>
              <a:spcAft>
                <a:spcPct val="35000"/>
              </a:spcAft>
              <a:buClr>
                <a:srgbClr val="BB0018"/>
              </a:buClr>
              <a:buSzPct val="75000"/>
              <a:buFont typeface="Wingdings" pitchFamily="2" charset="2"/>
              <a:buChar char="n"/>
              <a:tabLst/>
              <a:defRPr/>
            </a:pPr>
            <a:r>
              <a:rPr kumimoji="0" lang="en-US" sz="1400" b="0" i="0" u="none" strike="noStrike" kern="0" cap="none" spc="0" normalizeH="0" baseline="0" noProof="0" dirty="0" smtClean="0">
                <a:ln>
                  <a:noFill/>
                </a:ln>
                <a:solidFill>
                  <a:schemeClr val="tx1"/>
                </a:solidFill>
                <a:effectLst/>
                <a:uLnTx/>
                <a:uFillTx/>
                <a:latin typeface="+mn-lt"/>
              </a:rPr>
              <a:t>PC board:  return (-) trace immediately adjacent to send (+) trace</a:t>
            </a:r>
          </a:p>
          <a:p>
            <a:pPr marL="742950" marR="0" lvl="1" indent="-285750" algn="l" defTabSz="914400" rtl="0" eaLnBrk="0" fontAlgn="base" latinLnBrk="0" hangingPunct="0">
              <a:lnSpc>
                <a:spcPct val="100000"/>
              </a:lnSpc>
              <a:spcBef>
                <a:spcPct val="0"/>
              </a:spcBef>
              <a:spcAft>
                <a:spcPct val="35000"/>
              </a:spcAft>
              <a:buClr>
                <a:srgbClr val="BB0018"/>
              </a:buClr>
              <a:buSzPct val="75000"/>
              <a:buFont typeface="Wingdings" pitchFamily="2" charset="2"/>
              <a:buChar char="n"/>
              <a:tabLst/>
              <a:defRPr/>
            </a:pPr>
            <a:r>
              <a:rPr kumimoji="0" lang="en-US" sz="1400" b="0" i="0" u="none" strike="noStrike" kern="0" cap="none" spc="0" normalizeH="0" baseline="0" noProof="0" dirty="0" smtClean="0">
                <a:ln>
                  <a:noFill/>
                </a:ln>
                <a:solidFill>
                  <a:schemeClr val="tx1"/>
                </a:solidFill>
                <a:effectLst/>
                <a:uLnTx/>
                <a:uFillTx/>
                <a:latin typeface="+mn-lt"/>
              </a:rPr>
              <a:t>If using ground plane as return path, avoid routing traces over splits in ground plane</a:t>
            </a:r>
          </a:p>
        </p:txBody>
      </p:sp>
      <p:grpSp>
        <p:nvGrpSpPr>
          <p:cNvPr id="118" name="Group 117"/>
          <p:cNvGrpSpPr/>
          <p:nvPr/>
        </p:nvGrpSpPr>
        <p:grpSpPr>
          <a:xfrm>
            <a:off x="1947615" y="2480307"/>
            <a:ext cx="5010746" cy="103188"/>
            <a:chOff x="1947615" y="2480307"/>
            <a:chExt cx="5010746" cy="103188"/>
          </a:xfrm>
        </p:grpSpPr>
        <p:cxnSp>
          <p:nvCxnSpPr>
            <p:cNvPr id="59" name="Straight Connector 42"/>
            <p:cNvCxnSpPr>
              <a:cxnSpLocks noChangeShapeType="1"/>
            </p:cNvCxnSpPr>
            <p:nvPr/>
          </p:nvCxnSpPr>
          <p:spPr bwMode="auto">
            <a:xfrm rot="10800000" flipV="1">
              <a:off x="3776631" y="2480307"/>
              <a:ext cx="132836" cy="103188"/>
            </a:xfrm>
            <a:prstGeom prst="line">
              <a:avLst/>
            </a:prstGeom>
            <a:noFill/>
            <a:ln w="19050" algn="ctr">
              <a:solidFill>
                <a:schemeClr val="tx1"/>
              </a:solidFill>
              <a:round/>
              <a:headEnd/>
              <a:tailEnd type="none" w="lg" len="lg"/>
            </a:ln>
          </p:spPr>
        </p:cxnSp>
        <p:cxnSp>
          <p:nvCxnSpPr>
            <p:cNvPr id="68" name="Straight Connector 43"/>
            <p:cNvCxnSpPr>
              <a:cxnSpLocks noChangeShapeType="1"/>
            </p:cNvCxnSpPr>
            <p:nvPr/>
          </p:nvCxnSpPr>
          <p:spPr bwMode="auto">
            <a:xfrm rot="10800000" flipV="1">
              <a:off x="3907275" y="2480307"/>
              <a:ext cx="132836" cy="103188"/>
            </a:xfrm>
            <a:prstGeom prst="line">
              <a:avLst/>
            </a:prstGeom>
            <a:noFill/>
            <a:ln w="19050" algn="ctr">
              <a:solidFill>
                <a:schemeClr val="tx1"/>
              </a:solidFill>
              <a:round/>
              <a:headEnd/>
              <a:tailEnd type="none" w="lg" len="lg"/>
            </a:ln>
          </p:spPr>
        </p:cxnSp>
        <p:cxnSp>
          <p:nvCxnSpPr>
            <p:cNvPr id="76" name="Straight Connector 44"/>
            <p:cNvCxnSpPr>
              <a:cxnSpLocks noChangeShapeType="1"/>
            </p:cNvCxnSpPr>
            <p:nvPr/>
          </p:nvCxnSpPr>
          <p:spPr bwMode="auto">
            <a:xfrm rot="10800000" flipV="1">
              <a:off x="4037919" y="2480307"/>
              <a:ext cx="132836" cy="103188"/>
            </a:xfrm>
            <a:prstGeom prst="line">
              <a:avLst/>
            </a:prstGeom>
            <a:noFill/>
            <a:ln w="19050" algn="ctr">
              <a:solidFill>
                <a:schemeClr val="tx1"/>
              </a:solidFill>
              <a:round/>
              <a:headEnd/>
              <a:tailEnd type="none" w="lg" len="lg"/>
            </a:ln>
          </p:spPr>
        </p:cxnSp>
        <p:cxnSp>
          <p:nvCxnSpPr>
            <p:cNvPr id="77" name="Straight Connector 45"/>
            <p:cNvCxnSpPr>
              <a:cxnSpLocks noChangeShapeType="1"/>
            </p:cNvCxnSpPr>
            <p:nvPr/>
          </p:nvCxnSpPr>
          <p:spPr bwMode="auto">
            <a:xfrm rot="10800000" flipV="1">
              <a:off x="4168563" y="2480307"/>
              <a:ext cx="132836" cy="103188"/>
            </a:xfrm>
            <a:prstGeom prst="line">
              <a:avLst/>
            </a:prstGeom>
            <a:noFill/>
            <a:ln w="19050" algn="ctr">
              <a:solidFill>
                <a:schemeClr val="tx1"/>
              </a:solidFill>
              <a:round/>
              <a:headEnd/>
              <a:tailEnd type="none" w="lg" len="lg"/>
            </a:ln>
          </p:spPr>
        </p:cxnSp>
        <p:cxnSp>
          <p:nvCxnSpPr>
            <p:cNvPr id="78" name="Straight Connector 46"/>
            <p:cNvCxnSpPr>
              <a:cxnSpLocks noChangeShapeType="1"/>
            </p:cNvCxnSpPr>
            <p:nvPr/>
          </p:nvCxnSpPr>
          <p:spPr bwMode="auto">
            <a:xfrm rot="10800000" flipV="1">
              <a:off x="4299207" y="2480307"/>
              <a:ext cx="132836" cy="103188"/>
            </a:xfrm>
            <a:prstGeom prst="line">
              <a:avLst/>
            </a:prstGeom>
            <a:noFill/>
            <a:ln w="19050" algn="ctr">
              <a:solidFill>
                <a:schemeClr val="tx1"/>
              </a:solidFill>
              <a:round/>
              <a:headEnd/>
              <a:tailEnd type="none" w="lg" len="lg"/>
            </a:ln>
          </p:spPr>
        </p:cxnSp>
        <p:cxnSp>
          <p:nvCxnSpPr>
            <p:cNvPr id="79" name="Straight Connector 47"/>
            <p:cNvCxnSpPr>
              <a:cxnSpLocks noChangeShapeType="1"/>
            </p:cNvCxnSpPr>
            <p:nvPr/>
          </p:nvCxnSpPr>
          <p:spPr bwMode="auto">
            <a:xfrm rot="10800000" flipV="1">
              <a:off x="4429851" y="2480307"/>
              <a:ext cx="132836" cy="103188"/>
            </a:xfrm>
            <a:prstGeom prst="line">
              <a:avLst/>
            </a:prstGeom>
            <a:noFill/>
            <a:ln w="19050" algn="ctr">
              <a:solidFill>
                <a:schemeClr val="tx1"/>
              </a:solidFill>
              <a:round/>
              <a:headEnd/>
              <a:tailEnd type="none" w="lg" len="lg"/>
            </a:ln>
          </p:spPr>
        </p:cxnSp>
        <p:cxnSp>
          <p:nvCxnSpPr>
            <p:cNvPr id="84" name="Straight Connector 48"/>
            <p:cNvCxnSpPr>
              <a:cxnSpLocks noChangeShapeType="1"/>
            </p:cNvCxnSpPr>
            <p:nvPr/>
          </p:nvCxnSpPr>
          <p:spPr bwMode="auto">
            <a:xfrm rot="10800000" flipV="1">
              <a:off x="4560495" y="2480307"/>
              <a:ext cx="132836" cy="103188"/>
            </a:xfrm>
            <a:prstGeom prst="line">
              <a:avLst/>
            </a:prstGeom>
            <a:noFill/>
            <a:ln w="19050" algn="ctr">
              <a:solidFill>
                <a:schemeClr val="tx1"/>
              </a:solidFill>
              <a:round/>
              <a:headEnd/>
              <a:tailEnd type="none" w="lg" len="lg"/>
            </a:ln>
          </p:spPr>
        </p:cxnSp>
        <p:cxnSp>
          <p:nvCxnSpPr>
            <p:cNvPr id="87" name="Straight Connector 49"/>
            <p:cNvCxnSpPr>
              <a:cxnSpLocks noChangeShapeType="1"/>
            </p:cNvCxnSpPr>
            <p:nvPr/>
          </p:nvCxnSpPr>
          <p:spPr bwMode="auto">
            <a:xfrm rot="10800000" flipV="1">
              <a:off x="4691139" y="2480307"/>
              <a:ext cx="132836" cy="103188"/>
            </a:xfrm>
            <a:prstGeom prst="line">
              <a:avLst/>
            </a:prstGeom>
            <a:noFill/>
            <a:ln w="19050" algn="ctr">
              <a:solidFill>
                <a:schemeClr val="tx1"/>
              </a:solidFill>
              <a:round/>
              <a:headEnd/>
              <a:tailEnd type="none" w="lg" len="lg"/>
            </a:ln>
          </p:spPr>
        </p:cxnSp>
        <p:cxnSp>
          <p:nvCxnSpPr>
            <p:cNvPr id="34" name="Straight Connector 42"/>
            <p:cNvCxnSpPr>
              <a:cxnSpLocks noChangeShapeType="1"/>
            </p:cNvCxnSpPr>
            <p:nvPr/>
          </p:nvCxnSpPr>
          <p:spPr bwMode="auto">
            <a:xfrm rot="10800000" flipV="1">
              <a:off x="4821783" y="2480307"/>
              <a:ext cx="132836" cy="103188"/>
            </a:xfrm>
            <a:prstGeom prst="line">
              <a:avLst/>
            </a:prstGeom>
            <a:noFill/>
            <a:ln w="19050" algn="ctr">
              <a:solidFill>
                <a:schemeClr val="tx1"/>
              </a:solidFill>
              <a:round/>
              <a:headEnd/>
              <a:tailEnd type="none" w="lg" len="lg"/>
            </a:ln>
          </p:spPr>
        </p:cxnSp>
        <p:cxnSp>
          <p:nvCxnSpPr>
            <p:cNvPr id="35" name="Straight Connector 43"/>
            <p:cNvCxnSpPr>
              <a:cxnSpLocks noChangeShapeType="1"/>
            </p:cNvCxnSpPr>
            <p:nvPr/>
          </p:nvCxnSpPr>
          <p:spPr bwMode="auto">
            <a:xfrm rot="10800000" flipV="1">
              <a:off x="4952427" y="2480307"/>
              <a:ext cx="132836" cy="103188"/>
            </a:xfrm>
            <a:prstGeom prst="line">
              <a:avLst/>
            </a:prstGeom>
            <a:noFill/>
            <a:ln w="19050" algn="ctr">
              <a:solidFill>
                <a:schemeClr val="tx1"/>
              </a:solidFill>
              <a:round/>
              <a:headEnd/>
              <a:tailEnd type="none" w="lg" len="lg"/>
            </a:ln>
          </p:spPr>
        </p:cxnSp>
        <p:cxnSp>
          <p:nvCxnSpPr>
            <p:cNvPr id="36" name="Straight Connector 44"/>
            <p:cNvCxnSpPr>
              <a:cxnSpLocks noChangeShapeType="1"/>
            </p:cNvCxnSpPr>
            <p:nvPr/>
          </p:nvCxnSpPr>
          <p:spPr bwMode="auto">
            <a:xfrm rot="10800000" flipV="1">
              <a:off x="5083071" y="2480307"/>
              <a:ext cx="132836" cy="103188"/>
            </a:xfrm>
            <a:prstGeom prst="line">
              <a:avLst/>
            </a:prstGeom>
            <a:noFill/>
            <a:ln w="19050" algn="ctr">
              <a:solidFill>
                <a:schemeClr val="tx1"/>
              </a:solidFill>
              <a:round/>
              <a:headEnd/>
              <a:tailEnd type="none" w="lg" len="lg"/>
            </a:ln>
          </p:spPr>
        </p:cxnSp>
        <p:cxnSp>
          <p:nvCxnSpPr>
            <p:cNvPr id="37" name="Straight Connector 45"/>
            <p:cNvCxnSpPr>
              <a:cxnSpLocks noChangeShapeType="1"/>
            </p:cNvCxnSpPr>
            <p:nvPr/>
          </p:nvCxnSpPr>
          <p:spPr bwMode="auto">
            <a:xfrm rot="10800000" flipV="1">
              <a:off x="5213715" y="2480307"/>
              <a:ext cx="132836" cy="103188"/>
            </a:xfrm>
            <a:prstGeom prst="line">
              <a:avLst/>
            </a:prstGeom>
            <a:noFill/>
            <a:ln w="19050" algn="ctr">
              <a:solidFill>
                <a:schemeClr val="tx1"/>
              </a:solidFill>
              <a:round/>
              <a:headEnd/>
              <a:tailEnd type="none" w="lg" len="lg"/>
            </a:ln>
          </p:spPr>
        </p:cxnSp>
        <p:cxnSp>
          <p:nvCxnSpPr>
            <p:cNvPr id="38" name="Straight Connector 46"/>
            <p:cNvCxnSpPr>
              <a:cxnSpLocks noChangeShapeType="1"/>
            </p:cNvCxnSpPr>
            <p:nvPr/>
          </p:nvCxnSpPr>
          <p:spPr bwMode="auto">
            <a:xfrm rot="10800000" flipV="1">
              <a:off x="5344359" y="2480307"/>
              <a:ext cx="132836" cy="103188"/>
            </a:xfrm>
            <a:prstGeom prst="line">
              <a:avLst/>
            </a:prstGeom>
            <a:noFill/>
            <a:ln w="19050" algn="ctr">
              <a:solidFill>
                <a:schemeClr val="tx1"/>
              </a:solidFill>
              <a:round/>
              <a:headEnd/>
              <a:tailEnd type="none" w="lg" len="lg"/>
            </a:ln>
          </p:spPr>
        </p:cxnSp>
        <p:cxnSp>
          <p:nvCxnSpPr>
            <p:cNvPr id="39" name="Straight Connector 47"/>
            <p:cNvCxnSpPr>
              <a:cxnSpLocks noChangeShapeType="1"/>
            </p:cNvCxnSpPr>
            <p:nvPr/>
          </p:nvCxnSpPr>
          <p:spPr bwMode="auto">
            <a:xfrm rot="10800000" flipV="1">
              <a:off x="5475003" y="2480307"/>
              <a:ext cx="132836" cy="103188"/>
            </a:xfrm>
            <a:prstGeom prst="line">
              <a:avLst/>
            </a:prstGeom>
            <a:noFill/>
            <a:ln w="19050" algn="ctr">
              <a:solidFill>
                <a:schemeClr val="tx1"/>
              </a:solidFill>
              <a:round/>
              <a:headEnd/>
              <a:tailEnd type="none" w="lg" len="lg"/>
            </a:ln>
          </p:spPr>
        </p:cxnSp>
        <p:cxnSp>
          <p:nvCxnSpPr>
            <p:cNvPr id="40" name="Straight Connector 48"/>
            <p:cNvCxnSpPr>
              <a:cxnSpLocks noChangeShapeType="1"/>
            </p:cNvCxnSpPr>
            <p:nvPr/>
          </p:nvCxnSpPr>
          <p:spPr bwMode="auto">
            <a:xfrm rot="10800000" flipV="1">
              <a:off x="5605647" y="2480307"/>
              <a:ext cx="132836" cy="103188"/>
            </a:xfrm>
            <a:prstGeom prst="line">
              <a:avLst/>
            </a:prstGeom>
            <a:noFill/>
            <a:ln w="19050" algn="ctr">
              <a:solidFill>
                <a:schemeClr val="tx1"/>
              </a:solidFill>
              <a:round/>
              <a:headEnd/>
              <a:tailEnd type="none" w="lg" len="lg"/>
            </a:ln>
          </p:spPr>
        </p:cxnSp>
        <p:cxnSp>
          <p:nvCxnSpPr>
            <p:cNvPr id="41" name="Straight Connector 49"/>
            <p:cNvCxnSpPr>
              <a:cxnSpLocks noChangeShapeType="1"/>
            </p:cNvCxnSpPr>
            <p:nvPr/>
          </p:nvCxnSpPr>
          <p:spPr bwMode="auto">
            <a:xfrm rot="10800000" flipV="1">
              <a:off x="5736291" y="2480307"/>
              <a:ext cx="132836" cy="103188"/>
            </a:xfrm>
            <a:prstGeom prst="line">
              <a:avLst/>
            </a:prstGeom>
            <a:noFill/>
            <a:ln w="19050" algn="ctr">
              <a:solidFill>
                <a:schemeClr val="tx1"/>
              </a:solidFill>
              <a:round/>
              <a:headEnd/>
              <a:tailEnd type="none" w="lg" len="lg"/>
            </a:ln>
          </p:spPr>
        </p:cxnSp>
        <p:cxnSp>
          <p:nvCxnSpPr>
            <p:cNvPr id="42" name="Straight Connector 40"/>
            <p:cNvCxnSpPr>
              <a:cxnSpLocks noChangeShapeType="1"/>
            </p:cNvCxnSpPr>
            <p:nvPr/>
          </p:nvCxnSpPr>
          <p:spPr bwMode="auto">
            <a:xfrm>
              <a:off x="2022088" y="2480307"/>
              <a:ext cx="4936273" cy="0"/>
            </a:xfrm>
            <a:prstGeom prst="line">
              <a:avLst/>
            </a:prstGeom>
            <a:noFill/>
            <a:ln w="28575" algn="ctr">
              <a:solidFill>
                <a:schemeClr val="tx1"/>
              </a:solidFill>
              <a:round/>
              <a:headEnd/>
              <a:tailEnd type="none" w="lg" len="lg"/>
            </a:ln>
          </p:spPr>
        </p:cxnSp>
        <p:cxnSp>
          <p:nvCxnSpPr>
            <p:cNvPr id="43" name="Straight Connector 42"/>
            <p:cNvCxnSpPr>
              <a:cxnSpLocks noChangeShapeType="1"/>
            </p:cNvCxnSpPr>
            <p:nvPr/>
          </p:nvCxnSpPr>
          <p:spPr bwMode="auto">
            <a:xfrm rot="10800000" flipV="1">
              <a:off x="2731479" y="2480307"/>
              <a:ext cx="132836" cy="103188"/>
            </a:xfrm>
            <a:prstGeom prst="line">
              <a:avLst/>
            </a:prstGeom>
            <a:noFill/>
            <a:ln w="19050" algn="ctr">
              <a:solidFill>
                <a:schemeClr val="tx1"/>
              </a:solidFill>
              <a:round/>
              <a:headEnd/>
              <a:tailEnd type="none" w="lg" len="lg"/>
            </a:ln>
          </p:spPr>
        </p:cxnSp>
        <p:cxnSp>
          <p:nvCxnSpPr>
            <p:cNvPr id="44" name="Straight Connector 43"/>
            <p:cNvCxnSpPr>
              <a:cxnSpLocks noChangeShapeType="1"/>
            </p:cNvCxnSpPr>
            <p:nvPr/>
          </p:nvCxnSpPr>
          <p:spPr bwMode="auto">
            <a:xfrm rot="10800000" flipV="1">
              <a:off x="2862123" y="2480307"/>
              <a:ext cx="132836" cy="103188"/>
            </a:xfrm>
            <a:prstGeom prst="line">
              <a:avLst/>
            </a:prstGeom>
            <a:noFill/>
            <a:ln w="19050" algn="ctr">
              <a:solidFill>
                <a:schemeClr val="tx1"/>
              </a:solidFill>
              <a:round/>
              <a:headEnd/>
              <a:tailEnd type="none" w="lg" len="lg"/>
            </a:ln>
          </p:spPr>
        </p:cxnSp>
        <p:cxnSp>
          <p:nvCxnSpPr>
            <p:cNvPr id="45" name="Straight Connector 44"/>
            <p:cNvCxnSpPr>
              <a:cxnSpLocks noChangeShapeType="1"/>
            </p:cNvCxnSpPr>
            <p:nvPr/>
          </p:nvCxnSpPr>
          <p:spPr bwMode="auto">
            <a:xfrm rot="10800000" flipV="1">
              <a:off x="2992767" y="2480307"/>
              <a:ext cx="132836" cy="103188"/>
            </a:xfrm>
            <a:prstGeom prst="line">
              <a:avLst/>
            </a:prstGeom>
            <a:noFill/>
            <a:ln w="19050" algn="ctr">
              <a:solidFill>
                <a:schemeClr val="tx1"/>
              </a:solidFill>
              <a:round/>
              <a:headEnd/>
              <a:tailEnd type="none" w="lg" len="lg"/>
            </a:ln>
          </p:spPr>
        </p:cxnSp>
        <p:cxnSp>
          <p:nvCxnSpPr>
            <p:cNvPr id="46" name="Straight Connector 45"/>
            <p:cNvCxnSpPr>
              <a:cxnSpLocks noChangeShapeType="1"/>
            </p:cNvCxnSpPr>
            <p:nvPr/>
          </p:nvCxnSpPr>
          <p:spPr bwMode="auto">
            <a:xfrm rot="10800000" flipV="1">
              <a:off x="3123411" y="2480307"/>
              <a:ext cx="132836" cy="103188"/>
            </a:xfrm>
            <a:prstGeom prst="line">
              <a:avLst/>
            </a:prstGeom>
            <a:noFill/>
            <a:ln w="19050" algn="ctr">
              <a:solidFill>
                <a:schemeClr val="tx1"/>
              </a:solidFill>
              <a:round/>
              <a:headEnd/>
              <a:tailEnd type="none" w="lg" len="lg"/>
            </a:ln>
          </p:spPr>
        </p:cxnSp>
        <p:cxnSp>
          <p:nvCxnSpPr>
            <p:cNvPr id="48" name="Straight Connector 46"/>
            <p:cNvCxnSpPr>
              <a:cxnSpLocks noChangeShapeType="1"/>
            </p:cNvCxnSpPr>
            <p:nvPr/>
          </p:nvCxnSpPr>
          <p:spPr bwMode="auto">
            <a:xfrm rot="10800000" flipV="1">
              <a:off x="3254055" y="2480307"/>
              <a:ext cx="132836" cy="103188"/>
            </a:xfrm>
            <a:prstGeom prst="line">
              <a:avLst/>
            </a:prstGeom>
            <a:noFill/>
            <a:ln w="19050" algn="ctr">
              <a:solidFill>
                <a:schemeClr val="tx1"/>
              </a:solidFill>
              <a:round/>
              <a:headEnd/>
              <a:tailEnd type="none" w="lg" len="lg"/>
            </a:ln>
          </p:spPr>
        </p:cxnSp>
        <p:cxnSp>
          <p:nvCxnSpPr>
            <p:cNvPr id="49" name="Straight Connector 47"/>
            <p:cNvCxnSpPr>
              <a:cxnSpLocks noChangeShapeType="1"/>
            </p:cNvCxnSpPr>
            <p:nvPr/>
          </p:nvCxnSpPr>
          <p:spPr bwMode="auto">
            <a:xfrm rot="10800000" flipV="1">
              <a:off x="3384699" y="2480307"/>
              <a:ext cx="132836" cy="103188"/>
            </a:xfrm>
            <a:prstGeom prst="line">
              <a:avLst/>
            </a:prstGeom>
            <a:noFill/>
            <a:ln w="19050" algn="ctr">
              <a:solidFill>
                <a:schemeClr val="tx1"/>
              </a:solidFill>
              <a:round/>
              <a:headEnd/>
              <a:tailEnd type="none" w="lg" len="lg"/>
            </a:ln>
          </p:spPr>
        </p:cxnSp>
        <p:cxnSp>
          <p:nvCxnSpPr>
            <p:cNvPr id="50" name="Straight Connector 48"/>
            <p:cNvCxnSpPr>
              <a:cxnSpLocks noChangeShapeType="1"/>
            </p:cNvCxnSpPr>
            <p:nvPr/>
          </p:nvCxnSpPr>
          <p:spPr bwMode="auto">
            <a:xfrm rot="10800000" flipV="1">
              <a:off x="3515343" y="2480307"/>
              <a:ext cx="132836" cy="103188"/>
            </a:xfrm>
            <a:prstGeom prst="line">
              <a:avLst/>
            </a:prstGeom>
            <a:noFill/>
            <a:ln w="19050" algn="ctr">
              <a:solidFill>
                <a:schemeClr val="tx1"/>
              </a:solidFill>
              <a:round/>
              <a:headEnd/>
              <a:tailEnd type="none" w="lg" len="lg"/>
            </a:ln>
          </p:spPr>
        </p:cxnSp>
        <p:cxnSp>
          <p:nvCxnSpPr>
            <p:cNvPr id="52" name="Straight Connector 49"/>
            <p:cNvCxnSpPr>
              <a:cxnSpLocks noChangeShapeType="1"/>
            </p:cNvCxnSpPr>
            <p:nvPr/>
          </p:nvCxnSpPr>
          <p:spPr bwMode="auto">
            <a:xfrm rot="10800000" flipV="1">
              <a:off x="3645987" y="2480307"/>
              <a:ext cx="132836" cy="103188"/>
            </a:xfrm>
            <a:prstGeom prst="line">
              <a:avLst/>
            </a:prstGeom>
            <a:noFill/>
            <a:ln w="19050" algn="ctr">
              <a:solidFill>
                <a:schemeClr val="tx1"/>
              </a:solidFill>
              <a:round/>
              <a:headEnd/>
              <a:tailEnd type="none" w="lg" len="lg"/>
            </a:ln>
          </p:spPr>
        </p:cxnSp>
        <p:cxnSp>
          <p:nvCxnSpPr>
            <p:cNvPr id="53" name="Straight Connector 49"/>
            <p:cNvCxnSpPr>
              <a:cxnSpLocks noChangeShapeType="1"/>
            </p:cNvCxnSpPr>
            <p:nvPr/>
          </p:nvCxnSpPr>
          <p:spPr bwMode="auto">
            <a:xfrm rot="10800000" flipV="1">
              <a:off x="5866935" y="2480307"/>
              <a:ext cx="132836" cy="103188"/>
            </a:xfrm>
            <a:prstGeom prst="line">
              <a:avLst/>
            </a:prstGeom>
            <a:noFill/>
            <a:ln w="19050" algn="ctr">
              <a:solidFill>
                <a:schemeClr val="tx1"/>
              </a:solidFill>
              <a:round/>
              <a:headEnd/>
              <a:tailEnd type="none" w="lg" len="lg"/>
            </a:ln>
          </p:spPr>
        </p:cxnSp>
        <p:cxnSp>
          <p:nvCxnSpPr>
            <p:cNvPr id="54" name="Straight Connector 49"/>
            <p:cNvCxnSpPr>
              <a:cxnSpLocks noChangeShapeType="1"/>
            </p:cNvCxnSpPr>
            <p:nvPr/>
          </p:nvCxnSpPr>
          <p:spPr bwMode="auto">
            <a:xfrm rot="10800000" flipV="1">
              <a:off x="2600835" y="2480307"/>
              <a:ext cx="132836" cy="103188"/>
            </a:xfrm>
            <a:prstGeom prst="line">
              <a:avLst/>
            </a:prstGeom>
            <a:noFill/>
            <a:ln w="19050" algn="ctr">
              <a:solidFill>
                <a:schemeClr val="tx1"/>
              </a:solidFill>
              <a:round/>
              <a:headEnd/>
              <a:tailEnd type="none" w="lg" len="lg"/>
            </a:ln>
          </p:spPr>
        </p:cxnSp>
        <p:cxnSp>
          <p:nvCxnSpPr>
            <p:cNvPr id="92" name="Straight Connector 43"/>
            <p:cNvCxnSpPr>
              <a:cxnSpLocks noChangeShapeType="1"/>
            </p:cNvCxnSpPr>
            <p:nvPr/>
          </p:nvCxnSpPr>
          <p:spPr bwMode="auto">
            <a:xfrm rot="10800000" flipV="1">
              <a:off x="5997579" y="2480307"/>
              <a:ext cx="132836" cy="103188"/>
            </a:xfrm>
            <a:prstGeom prst="line">
              <a:avLst/>
            </a:prstGeom>
            <a:noFill/>
            <a:ln w="19050" algn="ctr">
              <a:solidFill>
                <a:schemeClr val="tx1"/>
              </a:solidFill>
              <a:round/>
              <a:headEnd/>
              <a:tailEnd type="none" w="lg" len="lg"/>
            </a:ln>
          </p:spPr>
        </p:cxnSp>
        <p:cxnSp>
          <p:nvCxnSpPr>
            <p:cNvPr id="93" name="Straight Connector 44"/>
            <p:cNvCxnSpPr>
              <a:cxnSpLocks noChangeShapeType="1"/>
            </p:cNvCxnSpPr>
            <p:nvPr/>
          </p:nvCxnSpPr>
          <p:spPr bwMode="auto">
            <a:xfrm rot="10800000" flipV="1">
              <a:off x="6128223" y="2480307"/>
              <a:ext cx="132836" cy="103188"/>
            </a:xfrm>
            <a:prstGeom prst="line">
              <a:avLst/>
            </a:prstGeom>
            <a:noFill/>
            <a:ln w="19050" algn="ctr">
              <a:solidFill>
                <a:schemeClr val="tx1"/>
              </a:solidFill>
              <a:round/>
              <a:headEnd/>
              <a:tailEnd type="none" w="lg" len="lg"/>
            </a:ln>
          </p:spPr>
        </p:cxnSp>
        <p:cxnSp>
          <p:nvCxnSpPr>
            <p:cNvPr id="105" name="Straight Connector 104"/>
            <p:cNvCxnSpPr>
              <a:cxnSpLocks noChangeShapeType="1"/>
            </p:cNvCxnSpPr>
            <p:nvPr/>
          </p:nvCxnSpPr>
          <p:spPr bwMode="auto">
            <a:xfrm rot="10800000" flipV="1">
              <a:off x="1947615" y="2480307"/>
              <a:ext cx="132836" cy="103188"/>
            </a:xfrm>
            <a:prstGeom prst="line">
              <a:avLst/>
            </a:prstGeom>
            <a:noFill/>
            <a:ln w="19050" algn="ctr">
              <a:solidFill>
                <a:schemeClr val="tx1"/>
              </a:solidFill>
              <a:round/>
              <a:headEnd/>
              <a:tailEnd type="none" w="lg" len="lg"/>
            </a:ln>
          </p:spPr>
        </p:cxnSp>
        <p:cxnSp>
          <p:nvCxnSpPr>
            <p:cNvPr id="106" name="Straight Connector 105"/>
            <p:cNvCxnSpPr>
              <a:cxnSpLocks noChangeShapeType="1"/>
            </p:cNvCxnSpPr>
            <p:nvPr/>
          </p:nvCxnSpPr>
          <p:spPr bwMode="auto">
            <a:xfrm rot="10800000" flipV="1">
              <a:off x="2078259" y="2480307"/>
              <a:ext cx="132836" cy="103188"/>
            </a:xfrm>
            <a:prstGeom prst="line">
              <a:avLst/>
            </a:prstGeom>
            <a:noFill/>
            <a:ln w="19050" algn="ctr">
              <a:solidFill>
                <a:schemeClr val="tx1"/>
              </a:solidFill>
              <a:round/>
              <a:headEnd/>
              <a:tailEnd type="none" w="lg" len="lg"/>
            </a:ln>
          </p:spPr>
        </p:cxnSp>
        <p:cxnSp>
          <p:nvCxnSpPr>
            <p:cNvPr id="107" name="Straight Connector 106"/>
            <p:cNvCxnSpPr>
              <a:cxnSpLocks noChangeShapeType="1"/>
            </p:cNvCxnSpPr>
            <p:nvPr/>
          </p:nvCxnSpPr>
          <p:spPr bwMode="auto">
            <a:xfrm rot="10800000" flipV="1">
              <a:off x="2208903" y="2480307"/>
              <a:ext cx="132836" cy="103188"/>
            </a:xfrm>
            <a:prstGeom prst="line">
              <a:avLst/>
            </a:prstGeom>
            <a:noFill/>
            <a:ln w="19050" algn="ctr">
              <a:solidFill>
                <a:schemeClr val="tx1"/>
              </a:solidFill>
              <a:round/>
              <a:headEnd/>
              <a:tailEnd type="none" w="lg" len="lg"/>
            </a:ln>
          </p:spPr>
        </p:cxnSp>
        <p:cxnSp>
          <p:nvCxnSpPr>
            <p:cNvPr id="108" name="Straight Connector 46"/>
            <p:cNvCxnSpPr>
              <a:cxnSpLocks noChangeShapeType="1"/>
            </p:cNvCxnSpPr>
            <p:nvPr/>
          </p:nvCxnSpPr>
          <p:spPr bwMode="auto">
            <a:xfrm rot="10800000" flipV="1">
              <a:off x="2339547" y="2480307"/>
              <a:ext cx="132836" cy="103188"/>
            </a:xfrm>
            <a:prstGeom prst="line">
              <a:avLst/>
            </a:prstGeom>
            <a:noFill/>
            <a:ln w="19050" algn="ctr">
              <a:solidFill>
                <a:schemeClr val="tx1"/>
              </a:solidFill>
              <a:round/>
              <a:headEnd/>
              <a:tailEnd type="none" w="lg" len="lg"/>
            </a:ln>
          </p:spPr>
        </p:cxnSp>
        <p:cxnSp>
          <p:nvCxnSpPr>
            <p:cNvPr id="109" name="Straight Connector 47"/>
            <p:cNvCxnSpPr>
              <a:cxnSpLocks noChangeShapeType="1"/>
            </p:cNvCxnSpPr>
            <p:nvPr/>
          </p:nvCxnSpPr>
          <p:spPr bwMode="auto">
            <a:xfrm rot="10800000" flipV="1">
              <a:off x="2470191" y="2480307"/>
              <a:ext cx="132836" cy="103188"/>
            </a:xfrm>
            <a:prstGeom prst="line">
              <a:avLst/>
            </a:prstGeom>
            <a:noFill/>
            <a:ln w="19050" algn="ctr">
              <a:solidFill>
                <a:schemeClr val="tx1"/>
              </a:solidFill>
              <a:round/>
              <a:headEnd/>
              <a:tailEnd type="none" w="lg" len="lg"/>
            </a:ln>
          </p:spPr>
        </p:cxnSp>
        <p:cxnSp>
          <p:nvCxnSpPr>
            <p:cNvPr id="111" name="Straight Connector 110"/>
            <p:cNvCxnSpPr>
              <a:cxnSpLocks noChangeShapeType="1"/>
            </p:cNvCxnSpPr>
            <p:nvPr/>
          </p:nvCxnSpPr>
          <p:spPr bwMode="auto">
            <a:xfrm rot="10800000" flipV="1">
              <a:off x="6389511" y="2480307"/>
              <a:ext cx="132836" cy="103188"/>
            </a:xfrm>
            <a:prstGeom prst="line">
              <a:avLst/>
            </a:prstGeom>
            <a:noFill/>
            <a:ln w="19050" algn="ctr">
              <a:solidFill>
                <a:schemeClr val="tx1"/>
              </a:solidFill>
              <a:round/>
              <a:headEnd/>
              <a:tailEnd type="none" w="lg" len="lg"/>
            </a:ln>
          </p:spPr>
        </p:cxnSp>
        <p:cxnSp>
          <p:nvCxnSpPr>
            <p:cNvPr id="112" name="Straight Connector 111"/>
            <p:cNvCxnSpPr>
              <a:cxnSpLocks noChangeShapeType="1"/>
            </p:cNvCxnSpPr>
            <p:nvPr/>
          </p:nvCxnSpPr>
          <p:spPr bwMode="auto">
            <a:xfrm rot="10800000" flipV="1">
              <a:off x="6520155" y="2480307"/>
              <a:ext cx="132836" cy="103188"/>
            </a:xfrm>
            <a:prstGeom prst="line">
              <a:avLst/>
            </a:prstGeom>
            <a:noFill/>
            <a:ln w="19050" algn="ctr">
              <a:solidFill>
                <a:schemeClr val="tx1"/>
              </a:solidFill>
              <a:round/>
              <a:headEnd/>
              <a:tailEnd type="none" w="lg" len="lg"/>
            </a:ln>
          </p:spPr>
        </p:cxnSp>
        <p:cxnSp>
          <p:nvCxnSpPr>
            <p:cNvPr id="113" name="Straight Connector 112"/>
            <p:cNvCxnSpPr>
              <a:cxnSpLocks noChangeShapeType="1"/>
            </p:cNvCxnSpPr>
            <p:nvPr/>
          </p:nvCxnSpPr>
          <p:spPr bwMode="auto">
            <a:xfrm rot="10800000" flipV="1">
              <a:off x="6650799" y="2480307"/>
              <a:ext cx="132836" cy="103188"/>
            </a:xfrm>
            <a:prstGeom prst="line">
              <a:avLst/>
            </a:prstGeom>
            <a:noFill/>
            <a:ln w="19050" algn="ctr">
              <a:solidFill>
                <a:schemeClr val="tx1"/>
              </a:solidFill>
              <a:round/>
              <a:headEnd/>
              <a:tailEnd type="none" w="lg" len="lg"/>
            </a:ln>
          </p:spPr>
        </p:cxnSp>
        <p:cxnSp>
          <p:nvCxnSpPr>
            <p:cNvPr id="114" name="Straight Connector 113"/>
            <p:cNvCxnSpPr>
              <a:cxnSpLocks noChangeShapeType="1"/>
            </p:cNvCxnSpPr>
            <p:nvPr/>
          </p:nvCxnSpPr>
          <p:spPr bwMode="auto">
            <a:xfrm rot="10800000" flipV="1">
              <a:off x="6781443" y="2480307"/>
              <a:ext cx="132836" cy="103188"/>
            </a:xfrm>
            <a:prstGeom prst="line">
              <a:avLst/>
            </a:prstGeom>
            <a:noFill/>
            <a:ln w="19050" algn="ctr">
              <a:solidFill>
                <a:schemeClr val="tx1"/>
              </a:solidFill>
              <a:round/>
              <a:headEnd/>
              <a:tailEnd type="none" w="lg" len="lg"/>
            </a:ln>
          </p:spPr>
        </p:cxnSp>
        <p:cxnSp>
          <p:nvCxnSpPr>
            <p:cNvPr id="117" name="Straight Connector 49"/>
            <p:cNvCxnSpPr>
              <a:cxnSpLocks noChangeShapeType="1"/>
            </p:cNvCxnSpPr>
            <p:nvPr/>
          </p:nvCxnSpPr>
          <p:spPr bwMode="auto">
            <a:xfrm rot="10800000" flipV="1">
              <a:off x="6258867" y="2480307"/>
              <a:ext cx="132836" cy="103188"/>
            </a:xfrm>
            <a:prstGeom prst="line">
              <a:avLst/>
            </a:prstGeom>
            <a:noFill/>
            <a:ln w="19050" algn="ctr">
              <a:solidFill>
                <a:schemeClr val="tx1"/>
              </a:solidFill>
              <a:round/>
              <a:headEnd/>
              <a:tailEnd type="none" w="lg" len="lg"/>
            </a:ln>
          </p:spPr>
        </p:cxnSp>
      </p:grpSp>
      <p:sp>
        <p:nvSpPr>
          <p:cNvPr id="119" name="Rectangle 118"/>
          <p:cNvSpPr/>
          <p:nvPr/>
        </p:nvSpPr>
        <p:spPr bwMode="auto">
          <a:xfrm>
            <a:off x="2096429" y="944136"/>
            <a:ext cx="1204332" cy="1531435"/>
          </a:xfrm>
          <a:prstGeom prst="rect">
            <a:avLst/>
          </a:prstGeom>
          <a:noFill/>
          <a:ln w="12700" cap="flat" cmpd="sng" algn="ctr">
            <a:solidFill>
              <a:schemeClr val="bg1">
                <a:lumMod val="65000"/>
              </a:schemeClr>
            </a:solidFill>
            <a:prstDash val="sysDash"/>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20" name="Rectangle 119"/>
          <p:cNvSpPr/>
          <p:nvPr/>
        </p:nvSpPr>
        <p:spPr bwMode="auto">
          <a:xfrm>
            <a:off x="5564458" y="940419"/>
            <a:ext cx="1204332" cy="1531435"/>
          </a:xfrm>
          <a:prstGeom prst="rect">
            <a:avLst/>
          </a:prstGeom>
          <a:noFill/>
          <a:ln w="12700" cap="flat" cmpd="sng" algn="ctr">
            <a:solidFill>
              <a:schemeClr val="bg1">
                <a:lumMod val="65000"/>
              </a:schemeClr>
            </a:solidFill>
            <a:prstDash val="sysDash"/>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21" name="TextBox 120"/>
          <p:cNvSpPr txBox="1"/>
          <p:nvPr/>
        </p:nvSpPr>
        <p:spPr>
          <a:xfrm>
            <a:off x="2230358" y="880947"/>
            <a:ext cx="936475" cy="276999"/>
          </a:xfrm>
          <a:prstGeom prst="rect">
            <a:avLst/>
          </a:prstGeom>
          <a:noFill/>
        </p:spPr>
        <p:txBody>
          <a:bodyPr wrap="none" rtlCol="0">
            <a:spAutoFit/>
          </a:bodyPr>
          <a:lstStyle/>
          <a:p>
            <a:r>
              <a:rPr lang="en-US" sz="1200" dirty="0" smtClean="0"/>
              <a:t>CIRCUIT 1</a:t>
            </a:r>
            <a:endParaRPr lang="en-US" sz="1200" dirty="0"/>
          </a:p>
        </p:txBody>
      </p:sp>
      <p:sp>
        <p:nvSpPr>
          <p:cNvPr id="122" name="TextBox 121"/>
          <p:cNvSpPr txBox="1"/>
          <p:nvPr/>
        </p:nvSpPr>
        <p:spPr>
          <a:xfrm>
            <a:off x="5698387" y="880947"/>
            <a:ext cx="936475" cy="276999"/>
          </a:xfrm>
          <a:prstGeom prst="rect">
            <a:avLst/>
          </a:prstGeom>
          <a:noFill/>
        </p:spPr>
        <p:txBody>
          <a:bodyPr wrap="none" rtlCol="0">
            <a:spAutoFit/>
          </a:bodyPr>
          <a:lstStyle/>
          <a:p>
            <a:r>
              <a:rPr lang="en-US" sz="1200" dirty="0" smtClean="0"/>
              <a:t>CIRCUIT 2</a:t>
            </a:r>
            <a:endParaRPr lang="en-US" sz="12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Remember Nothing Else From Today…</a:t>
            </a:r>
            <a:endParaRPr lang="en-US" dirty="0"/>
          </a:p>
        </p:txBody>
      </p:sp>
      <p:sp>
        <p:nvSpPr>
          <p:cNvPr id="4" name="TextBox 3"/>
          <p:cNvSpPr txBox="1"/>
          <p:nvPr/>
        </p:nvSpPr>
        <p:spPr>
          <a:xfrm>
            <a:off x="852875" y="1394858"/>
            <a:ext cx="7438251" cy="4524315"/>
          </a:xfrm>
          <a:prstGeom prst="rect">
            <a:avLst/>
          </a:prstGeom>
          <a:noFill/>
        </p:spPr>
        <p:txBody>
          <a:bodyPr wrap="square" rtlCol="0">
            <a:spAutoFit/>
          </a:bodyPr>
          <a:lstStyle/>
          <a:p>
            <a:pPr algn="ctr"/>
            <a:r>
              <a:rPr lang="en-US" sz="7200" dirty="0" smtClean="0">
                <a:solidFill>
                  <a:srgbClr val="FF0000"/>
                </a:solidFill>
              </a:rPr>
              <a:t>DO YOU KNOW WHERE YOUR CURRENTS ARE FLOWING?</a:t>
            </a:r>
            <a:endParaRPr lang="en-US" sz="7200" dirty="0">
              <a:solidFill>
                <a:srgbClr val="FF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Reasons for “Grounding”</a:t>
            </a:r>
          </a:p>
          <a:p>
            <a:r>
              <a:rPr lang="en-US" dirty="0" smtClean="0"/>
              <a:t>“Grounding” in the “Real World” (and in “Real Space”)</a:t>
            </a:r>
          </a:p>
          <a:p>
            <a:r>
              <a:rPr lang="en-US" dirty="0" smtClean="0">
                <a:solidFill>
                  <a:srgbClr val="FF0000"/>
                </a:solidFill>
              </a:rPr>
              <a:t>Bonding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Origin of the Term “GROUND”</a:t>
            </a:r>
            <a:endParaRPr lang="en-US" dirty="0"/>
          </a:p>
        </p:txBody>
      </p:sp>
      <p:grpSp>
        <p:nvGrpSpPr>
          <p:cNvPr id="31" name="Group 30"/>
          <p:cNvGrpSpPr/>
          <p:nvPr/>
        </p:nvGrpSpPr>
        <p:grpSpPr>
          <a:xfrm>
            <a:off x="571500" y="937010"/>
            <a:ext cx="8001000" cy="5140325"/>
            <a:chOff x="457200" y="989048"/>
            <a:chExt cx="8001000" cy="5140325"/>
          </a:xfrm>
        </p:grpSpPr>
        <p:pic>
          <p:nvPicPr>
            <p:cNvPr id="18" name="Picture 2"/>
            <p:cNvPicPr>
              <a:picLocks noChangeAspect="1" noChangeArrowheads="1"/>
            </p:cNvPicPr>
            <p:nvPr/>
          </p:nvPicPr>
          <p:blipFill>
            <a:blip r:embed="rId3" cstate="print"/>
            <a:srcRect/>
            <a:stretch>
              <a:fillRect/>
            </a:stretch>
          </p:blipFill>
          <p:spPr bwMode="auto">
            <a:xfrm>
              <a:off x="533400" y="989048"/>
              <a:ext cx="7924800" cy="5140325"/>
            </a:xfrm>
            <a:prstGeom prst="rect">
              <a:avLst/>
            </a:prstGeom>
            <a:noFill/>
            <a:ln w="9525">
              <a:noFill/>
              <a:miter lim="800000"/>
              <a:headEnd/>
              <a:tailEnd/>
            </a:ln>
          </p:spPr>
        </p:pic>
        <p:sp>
          <p:nvSpPr>
            <p:cNvPr id="19" name="Arc 3"/>
            <p:cNvSpPr>
              <a:spLocks/>
            </p:cNvSpPr>
            <p:nvPr/>
          </p:nvSpPr>
          <p:spPr bwMode="auto">
            <a:xfrm>
              <a:off x="1752600" y="3592548"/>
              <a:ext cx="4724400" cy="1524000"/>
            </a:xfrm>
            <a:custGeom>
              <a:avLst/>
              <a:gdLst>
                <a:gd name="T0" fmla="*/ 0 w 21600"/>
                <a:gd name="T1" fmla="*/ 0 h 21600"/>
                <a:gd name="T2" fmla="*/ 4724400 w 21600"/>
                <a:gd name="T3" fmla="*/ 1524000 h 21600"/>
                <a:gd name="T4" fmla="*/ 0 w 21600"/>
                <a:gd name="T5" fmla="*/ 15240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prstDash val="dash"/>
              <a:round/>
              <a:headEnd/>
              <a:tailEnd type="triangle" w="med" len="med"/>
            </a:ln>
          </p:spPr>
          <p:txBody>
            <a:bodyPr wrap="none" anchor="ctr"/>
            <a:lstStyle/>
            <a:p>
              <a:endParaRPr lang="en-US"/>
            </a:p>
          </p:txBody>
        </p:sp>
        <p:sp>
          <p:nvSpPr>
            <p:cNvPr id="20" name="Freeform 4"/>
            <p:cNvSpPr>
              <a:spLocks/>
            </p:cNvSpPr>
            <p:nvPr/>
          </p:nvSpPr>
          <p:spPr bwMode="auto">
            <a:xfrm>
              <a:off x="5410200" y="3440148"/>
              <a:ext cx="1143000" cy="1066800"/>
            </a:xfrm>
            <a:custGeom>
              <a:avLst/>
              <a:gdLst>
                <a:gd name="T0" fmla="*/ 720 w 720"/>
                <a:gd name="T1" fmla="*/ 720 h 720"/>
                <a:gd name="T2" fmla="*/ 384 w 720"/>
                <a:gd name="T3" fmla="*/ 480 h 720"/>
                <a:gd name="T4" fmla="*/ 0 w 720"/>
                <a:gd name="T5" fmla="*/ 0 h 720"/>
                <a:gd name="T6" fmla="*/ 0 60000 65536"/>
                <a:gd name="T7" fmla="*/ 0 60000 65536"/>
                <a:gd name="T8" fmla="*/ 0 60000 65536"/>
                <a:gd name="T9" fmla="*/ 0 w 720"/>
                <a:gd name="T10" fmla="*/ 0 h 720"/>
                <a:gd name="T11" fmla="*/ 720 w 720"/>
                <a:gd name="T12" fmla="*/ 720 h 720"/>
              </a:gdLst>
              <a:ahLst/>
              <a:cxnLst>
                <a:cxn ang="T6">
                  <a:pos x="T0" y="T1"/>
                </a:cxn>
                <a:cxn ang="T7">
                  <a:pos x="T2" y="T3"/>
                </a:cxn>
                <a:cxn ang="T8">
                  <a:pos x="T4" y="T5"/>
                </a:cxn>
              </a:cxnLst>
              <a:rect l="T9" t="T10" r="T11" b="T12"/>
              <a:pathLst>
                <a:path w="720" h="720">
                  <a:moveTo>
                    <a:pt x="720" y="720"/>
                  </a:moveTo>
                  <a:cubicBezTo>
                    <a:pt x="612" y="660"/>
                    <a:pt x="504" y="600"/>
                    <a:pt x="384" y="480"/>
                  </a:cubicBezTo>
                  <a:cubicBezTo>
                    <a:pt x="264" y="360"/>
                    <a:pt x="132" y="180"/>
                    <a:pt x="0" y="0"/>
                  </a:cubicBezTo>
                </a:path>
              </a:pathLst>
            </a:custGeom>
            <a:noFill/>
            <a:ln w="22225" cap="flat" cmpd="sng">
              <a:solidFill>
                <a:srgbClr val="111111"/>
              </a:solidFill>
              <a:prstDash val="solid"/>
              <a:round/>
              <a:headEnd type="none" w="med" len="med"/>
              <a:tailEnd type="triangle" w="med" len="med"/>
            </a:ln>
          </p:spPr>
          <p:txBody>
            <a:bodyPr>
              <a:spAutoFit/>
            </a:bodyPr>
            <a:lstStyle/>
            <a:p>
              <a:endParaRPr lang="en-US"/>
            </a:p>
          </p:txBody>
        </p:sp>
        <p:sp>
          <p:nvSpPr>
            <p:cNvPr id="21" name="Freeform 5"/>
            <p:cNvSpPr>
              <a:spLocks/>
            </p:cNvSpPr>
            <p:nvPr/>
          </p:nvSpPr>
          <p:spPr bwMode="auto">
            <a:xfrm>
              <a:off x="3200400" y="2906748"/>
              <a:ext cx="1295400" cy="381000"/>
            </a:xfrm>
            <a:custGeom>
              <a:avLst/>
              <a:gdLst>
                <a:gd name="T0" fmla="*/ 864 w 864"/>
                <a:gd name="T1" fmla="*/ 288 h 288"/>
                <a:gd name="T2" fmla="*/ 384 w 864"/>
                <a:gd name="T3" fmla="*/ 240 h 288"/>
                <a:gd name="T4" fmla="*/ 0 w 864"/>
                <a:gd name="T5" fmla="*/ 0 h 288"/>
                <a:gd name="T6" fmla="*/ 0 60000 65536"/>
                <a:gd name="T7" fmla="*/ 0 60000 65536"/>
                <a:gd name="T8" fmla="*/ 0 60000 65536"/>
                <a:gd name="T9" fmla="*/ 0 w 864"/>
                <a:gd name="T10" fmla="*/ 0 h 288"/>
                <a:gd name="T11" fmla="*/ 864 w 864"/>
                <a:gd name="T12" fmla="*/ 288 h 288"/>
              </a:gdLst>
              <a:ahLst/>
              <a:cxnLst>
                <a:cxn ang="T6">
                  <a:pos x="T0" y="T1"/>
                </a:cxn>
                <a:cxn ang="T7">
                  <a:pos x="T2" y="T3"/>
                </a:cxn>
                <a:cxn ang="T8">
                  <a:pos x="T4" y="T5"/>
                </a:cxn>
              </a:cxnLst>
              <a:rect l="T9" t="T10" r="T11" b="T12"/>
              <a:pathLst>
                <a:path w="864" h="288">
                  <a:moveTo>
                    <a:pt x="864" y="288"/>
                  </a:moveTo>
                  <a:cubicBezTo>
                    <a:pt x="696" y="288"/>
                    <a:pt x="528" y="288"/>
                    <a:pt x="384" y="240"/>
                  </a:cubicBezTo>
                  <a:cubicBezTo>
                    <a:pt x="240" y="192"/>
                    <a:pt x="120" y="96"/>
                    <a:pt x="0" y="0"/>
                  </a:cubicBezTo>
                </a:path>
              </a:pathLst>
            </a:custGeom>
            <a:noFill/>
            <a:ln w="22225" cap="flat" cmpd="sng">
              <a:solidFill>
                <a:srgbClr val="111111"/>
              </a:solidFill>
              <a:prstDash val="solid"/>
              <a:round/>
              <a:headEnd type="none" w="med" len="med"/>
              <a:tailEnd type="triangle" w="med" len="med"/>
            </a:ln>
          </p:spPr>
          <p:txBody>
            <a:bodyPr>
              <a:spAutoFit/>
            </a:bodyPr>
            <a:lstStyle/>
            <a:p>
              <a:endParaRPr lang="en-US"/>
            </a:p>
          </p:txBody>
        </p:sp>
        <p:sp>
          <p:nvSpPr>
            <p:cNvPr id="22" name="Freeform 6"/>
            <p:cNvSpPr>
              <a:spLocks/>
            </p:cNvSpPr>
            <p:nvPr/>
          </p:nvSpPr>
          <p:spPr bwMode="auto">
            <a:xfrm>
              <a:off x="1676400" y="2373348"/>
              <a:ext cx="914400" cy="342900"/>
            </a:xfrm>
            <a:custGeom>
              <a:avLst/>
              <a:gdLst>
                <a:gd name="T0" fmla="*/ 576 w 576"/>
                <a:gd name="T1" fmla="*/ 144 h 216"/>
                <a:gd name="T2" fmla="*/ 288 w 576"/>
                <a:gd name="T3" fmla="*/ 192 h 216"/>
                <a:gd name="T4" fmla="*/ 0 w 576"/>
                <a:gd name="T5" fmla="*/ 0 h 216"/>
                <a:gd name="T6" fmla="*/ 0 60000 65536"/>
                <a:gd name="T7" fmla="*/ 0 60000 65536"/>
                <a:gd name="T8" fmla="*/ 0 60000 65536"/>
                <a:gd name="T9" fmla="*/ 0 w 576"/>
                <a:gd name="T10" fmla="*/ 0 h 216"/>
                <a:gd name="T11" fmla="*/ 576 w 576"/>
                <a:gd name="T12" fmla="*/ 216 h 216"/>
              </a:gdLst>
              <a:ahLst/>
              <a:cxnLst>
                <a:cxn ang="T6">
                  <a:pos x="T0" y="T1"/>
                </a:cxn>
                <a:cxn ang="T7">
                  <a:pos x="T2" y="T3"/>
                </a:cxn>
                <a:cxn ang="T8">
                  <a:pos x="T4" y="T5"/>
                </a:cxn>
              </a:cxnLst>
              <a:rect l="T9" t="T10" r="T11" b="T12"/>
              <a:pathLst>
                <a:path w="576" h="216">
                  <a:moveTo>
                    <a:pt x="576" y="144"/>
                  </a:moveTo>
                  <a:cubicBezTo>
                    <a:pt x="480" y="180"/>
                    <a:pt x="384" y="216"/>
                    <a:pt x="288" y="192"/>
                  </a:cubicBezTo>
                  <a:cubicBezTo>
                    <a:pt x="192" y="168"/>
                    <a:pt x="96" y="84"/>
                    <a:pt x="0" y="0"/>
                  </a:cubicBezTo>
                </a:path>
              </a:pathLst>
            </a:custGeom>
            <a:noFill/>
            <a:ln w="22225" cap="flat" cmpd="sng">
              <a:solidFill>
                <a:srgbClr val="111111"/>
              </a:solidFill>
              <a:prstDash val="solid"/>
              <a:round/>
              <a:headEnd type="none" w="med" len="med"/>
              <a:tailEnd type="triangle" w="med" len="med"/>
            </a:ln>
          </p:spPr>
          <p:txBody>
            <a:bodyPr wrap="none">
              <a:spAutoFit/>
            </a:bodyPr>
            <a:lstStyle/>
            <a:p>
              <a:endParaRPr lang="en-US"/>
            </a:p>
          </p:txBody>
        </p:sp>
        <p:sp>
          <p:nvSpPr>
            <p:cNvPr id="23" name="Freeform 7"/>
            <p:cNvSpPr>
              <a:spLocks/>
            </p:cNvSpPr>
            <p:nvPr/>
          </p:nvSpPr>
          <p:spPr bwMode="auto">
            <a:xfrm>
              <a:off x="990600" y="2297148"/>
              <a:ext cx="381000" cy="457200"/>
            </a:xfrm>
            <a:custGeom>
              <a:avLst/>
              <a:gdLst>
                <a:gd name="T0" fmla="*/ 240 w 240"/>
                <a:gd name="T1" fmla="*/ 0 h 288"/>
                <a:gd name="T2" fmla="*/ 0 w 240"/>
                <a:gd name="T3" fmla="*/ 288 h 288"/>
                <a:gd name="T4" fmla="*/ 0 60000 65536"/>
                <a:gd name="T5" fmla="*/ 0 60000 65536"/>
                <a:gd name="T6" fmla="*/ 0 w 240"/>
                <a:gd name="T7" fmla="*/ 0 h 288"/>
                <a:gd name="T8" fmla="*/ 240 w 240"/>
                <a:gd name="T9" fmla="*/ 288 h 288"/>
              </a:gdLst>
              <a:ahLst/>
              <a:cxnLst>
                <a:cxn ang="T4">
                  <a:pos x="T0" y="T1"/>
                </a:cxn>
                <a:cxn ang="T5">
                  <a:pos x="T2" y="T3"/>
                </a:cxn>
              </a:cxnLst>
              <a:rect l="T6" t="T7" r="T8" b="T9"/>
              <a:pathLst>
                <a:path w="240" h="288">
                  <a:moveTo>
                    <a:pt x="240" y="0"/>
                  </a:moveTo>
                  <a:cubicBezTo>
                    <a:pt x="240" y="0"/>
                    <a:pt x="120" y="144"/>
                    <a:pt x="0" y="288"/>
                  </a:cubicBezTo>
                </a:path>
              </a:pathLst>
            </a:custGeom>
            <a:noFill/>
            <a:ln w="22225" cap="flat" cmpd="sng">
              <a:solidFill>
                <a:srgbClr val="111111"/>
              </a:solidFill>
              <a:prstDash val="solid"/>
              <a:round/>
              <a:headEnd type="none" w="med" len="med"/>
              <a:tailEnd type="triangle" w="med" len="med"/>
            </a:ln>
          </p:spPr>
          <p:txBody>
            <a:bodyPr>
              <a:spAutoFit/>
            </a:bodyPr>
            <a:lstStyle/>
            <a:p>
              <a:endParaRPr lang="en-US"/>
            </a:p>
          </p:txBody>
        </p:sp>
        <p:sp>
          <p:nvSpPr>
            <p:cNvPr id="24" name="Text Box 8"/>
            <p:cNvSpPr txBox="1">
              <a:spLocks noChangeArrowheads="1"/>
            </p:cNvSpPr>
            <p:nvPr/>
          </p:nvSpPr>
          <p:spPr bwMode="auto">
            <a:xfrm>
              <a:off x="3743325" y="1382748"/>
              <a:ext cx="1438275" cy="336550"/>
            </a:xfrm>
            <a:prstGeom prst="rect">
              <a:avLst/>
            </a:prstGeom>
            <a:noFill/>
            <a:ln w="9525">
              <a:noFill/>
              <a:miter lim="800000"/>
              <a:headEnd/>
              <a:tailEnd/>
            </a:ln>
          </p:spPr>
          <p:txBody>
            <a:bodyPr wrap="none">
              <a:spAutoFit/>
            </a:bodyPr>
            <a:lstStyle/>
            <a:p>
              <a:pPr eaLnBrk="1" hangingPunct="1"/>
              <a:r>
                <a:rPr lang="en-US" sz="1600" b="1">
                  <a:latin typeface="Times New Roman" pitchFamily="18" charset="0"/>
                  <a:cs typeface="Arial" charset="0"/>
                </a:rPr>
                <a:t>Ground/Earth</a:t>
              </a:r>
            </a:p>
          </p:txBody>
        </p:sp>
        <p:sp>
          <p:nvSpPr>
            <p:cNvPr id="25" name="Text Box 9"/>
            <p:cNvSpPr txBox="1">
              <a:spLocks noChangeArrowheads="1"/>
            </p:cNvSpPr>
            <p:nvPr/>
          </p:nvSpPr>
          <p:spPr bwMode="auto">
            <a:xfrm>
              <a:off x="457200" y="2020923"/>
              <a:ext cx="941388" cy="581025"/>
            </a:xfrm>
            <a:prstGeom prst="rect">
              <a:avLst/>
            </a:prstGeom>
            <a:noFill/>
            <a:ln w="9525">
              <a:noFill/>
              <a:miter lim="800000"/>
              <a:headEnd/>
              <a:tailEnd/>
            </a:ln>
          </p:spPr>
          <p:txBody>
            <a:bodyPr wrap="none">
              <a:spAutoFit/>
            </a:bodyPr>
            <a:lstStyle/>
            <a:p>
              <a:pPr eaLnBrk="1" hangingPunct="1"/>
              <a:r>
                <a:rPr lang="en-US" sz="1600" b="1">
                  <a:latin typeface="Times New Roman" pitchFamily="18" charset="0"/>
                  <a:cs typeface="Arial" charset="0"/>
                </a:rPr>
                <a:t>Teletype</a:t>
              </a:r>
            </a:p>
            <a:p>
              <a:pPr eaLnBrk="1" hangingPunct="1"/>
              <a:r>
                <a:rPr lang="en-US" sz="1600" b="1">
                  <a:latin typeface="Times New Roman" pitchFamily="18" charset="0"/>
                  <a:cs typeface="Arial" charset="0"/>
                </a:rPr>
                <a:t>Receiver</a:t>
              </a:r>
            </a:p>
          </p:txBody>
        </p:sp>
        <p:sp>
          <p:nvSpPr>
            <p:cNvPr id="26" name="Text Box 10"/>
            <p:cNvSpPr txBox="1">
              <a:spLocks noChangeArrowheads="1"/>
            </p:cNvSpPr>
            <p:nvPr/>
          </p:nvSpPr>
          <p:spPr bwMode="auto">
            <a:xfrm>
              <a:off x="6629400" y="4916523"/>
              <a:ext cx="1247775" cy="581025"/>
            </a:xfrm>
            <a:prstGeom prst="rect">
              <a:avLst/>
            </a:prstGeom>
            <a:noFill/>
            <a:ln w="9525">
              <a:noFill/>
              <a:miter lim="800000"/>
              <a:headEnd/>
              <a:tailEnd/>
            </a:ln>
          </p:spPr>
          <p:txBody>
            <a:bodyPr wrap="none">
              <a:spAutoFit/>
            </a:bodyPr>
            <a:lstStyle/>
            <a:p>
              <a:pPr eaLnBrk="1" hangingPunct="1"/>
              <a:r>
                <a:rPr lang="en-US" sz="1600" b="1">
                  <a:latin typeface="Times New Roman" pitchFamily="18" charset="0"/>
                  <a:cs typeface="Arial" charset="0"/>
                </a:rPr>
                <a:t>Teletype</a:t>
              </a:r>
            </a:p>
            <a:p>
              <a:pPr eaLnBrk="1" hangingPunct="1"/>
              <a:r>
                <a:rPr lang="en-US" sz="1600" b="1">
                  <a:latin typeface="Times New Roman" pitchFamily="18" charset="0"/>
                  <a:cs typeface="Arial" charset="0"/>
                </a:rPr>
                <a:t>Transmitter</a:t>
              </a:r>
            </a:p>
          </p:txBody>
        </p:sp>
        <p:sp>
          <p:nvSpPr>
            <p:cNvPr id="27" name="Arc 11"/>
            <p:cNvSpPr>
              <a:spLocks/>
            </p:cNvSpPr>
            <p:nvPr/>
          </p:nvSpPr>
          <p:spPr bwMode="auto">
            <a:xfrm flipV="1">
              <a:off x="1371600" y="3287748"/>
              <a:ext cx="5181600" cy="2514600"/>
            </a:xfrm>
            <a:custGeom>
              <a:avLst/>
              <a:gdLst>
                <a:gd name="T0" fmla="*/ 0 w 35178"/>
                <a:gd name="T1" fmla="*/ 2081414 h 21600"/>
                <a:gd name="T2" fmla="*/ 5181600 w 35178"/>
                <a:gd name="T3" fmla="*/ 590000 h 21600"/>
                <a:gd name="T4" fmla="*/ 3134030 w 35178"/>
                <a:gd name="T5" fmla="*/ 2514600 h 21600"/>
                <a:gd name="T6" fmla="*/ 0 60000 65536"/>
                <a:gd name="T7" fmla="*/ 0 60000 65536"/>
                <a:gd name="T8" fmla="*/ 0 60000 65536"/>
                <a:gd name="T9" fmla="*/ 0 w 35178"/>
                <a:gd name="T10" fmla="*/ 0 h 21600"/>
                <a:gd name="T11" fmla="*/ 35178 w 35178"/>
                <a:gd name="T12" fmla="*/ 21600 h 21600"/>
              </a:gdLst>
              <a:ahLst/>
              <a:cxnLst>
                <a:cxn ang="T6">
                  <a:pos x="T0" y="T1"/>
                </a:cxn>
                <a:cxn ang="T7">
                  <a:pos x="T2" y="T3"/>
                </a:cxn>
                <a:cxn ang="T8">
                  <a:pos x="T4" y="T5"/>
                </a:cxn>
              </a:cxnLst>
              <a:rect l="T9" t="T10" r="T11" b="T12"/>
              <a:pathLst>
                <a:path w="35178" h="21600" fill="none" extrusionOk="0">
                  <a:moveTo>
                    <a:pt x="-1" y="17878"/>
                  </a:moveTo>
                  <a:cubicBezTo>
                    <a:pt x="1807" y="7542"/>
                    <a:pt x="10783" y="-1"/>
                    <a:pt x="21277" y="0"/>
                  </a:cubicBezTo>
                  <a:cubicBezTo>
                    <a:pt x="26362" y="0"/>
                    <a:pt x="31285" y="1794"/>
                    <a:pt x="35178" y="5067"/>
                  </a:cubicBezTo>
                </a:path>
                <a:path w="35178" h="21600" stroke="0" extrusionOk="0">
                  <a:moveTo>
                    <a:pt x="-1" y="17878"/>
                  </a:moveTo>
                  <a:cubicBezTo>
                    <a:pt x="1807" y="7542"/>
                    <a:pt x="10783" y="-1"/>
                    <a:pt x="21277" y="0"/>
                  </a:cubicBezTo>
                  <a:cubicBezTo>
                    <a:pt x="26362" y="0"/>
                    <a:pt x="31285" y="1794"/>
                    <a:pt x="35178" y="5067"/>
                  </a:cubicBezTo>
                  <a:lnTo>
                    <a:pt x="21277" y="21600"/>
                  </a:lnTo>
                  <a:close/>
                </a:path>
              </a:pathLst>
            </a:custGeom>
            <a:noFill/>
            <a:ln w="19050">
              <a:solidFill>
                <a:schemeClr val="tx1"/>
              </a:solidFill>
              <a:prstDash val="dash"/>
              <a:round/>
              <a:headEnd/>
              <a:tailEnd type="triangle" w="med" len="med"/>
            </a:ln>
          </p:spPr>
          <p:txBody>
            <a:bodyPr wrap="none" anchor="ctr"/>
            <a:lstStyle/>
            <a:p>
              <a:endParaRPr lang="en-US"/>
            </a:p>
          </p:txBody>
        </p:sp>
        <p:sp>
          <p:nvSpPr>
            <p:cNvPr id="28" name="Line 12"/>
            <p:cNvSpPr>
              <a:spLocks noChangeShapeType="1"/>
            </p:cNvSpPr>
            <p:nvPr/>
          </p:nvSpPr>
          <p:spPr bwMode="auto">
            <a:xfrm>
              <a:off x="1676400" y="3668748"/>
              <a:ext cx="4495800" cy="1600200"/>
            </a:xfrm>
            <a:prstGeom prst="line">
              <a:avLst/>
            </a:prstGeom>
            <a:noFill/>
            <a:ln w="28575">
              <a:solidFill>
                <a:schemeClr val="tx1"/>
              </a:solidFill>
              <a:prstDash val="dash"/>
              <a:round/>
              <a:headEnd/>
              <a:tailEnd type="triangle" w="med" len="med"/>
            </a:ln>
          </p:spPr>
          <p:txBody>
            <a:bodyPr/>
            <a:lstStyle/>
            <a:p>
              <a:endParaRPr lang="en-US"/>
            </a:p>
          </p:txBody>
        </p:sp>
      </p:grpSp>
      <p:sp>
        <p:nvSpPr>
          <p:cNvPr id="29" name="Footer Placeholder 4"/>
          <p:cNvSpPr txBox="1">
            <a:spLocks/>
          </p:cNvSpPr>
          <p:nvPr/>
        </p:nvSpPr>
        <p:spPr>
          <a:xfrm>
            <a:off x="5466735" y="6506497"/>
            <a:ext cx="3106995" cy="351503"/>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1" u="none" strike="noStrike" kern="1200" cap="none" spc="0" normalizeH="0" baseline="0" noProof="0" dirty="0" smtClean="0">
                <a:ln>
                  <a:noFill/>
                </a:ln>
                <a:solidFill>
                  <a:schemeClr val="tx1"/>
                </a:solidFill>
                <a:effectLst/>
                <a:uLnTx/>
                <a:uFillTx/>
                <a:latin typeface="Arial" charset="0"/>
                <a:ea typeface="+mn-ea"/>
                <a:cs typeface="+mn-cs"/>
              </a:rPr>
              <a:t>Courtesy of Dr. Bruce Archambeault</a:t>
            </a:r>
            <a:endParaRPr kumimoji="0" lang="en-US" sz="1200" b="1" i="1" u="none" strike="noStrike" kern="1200" cap="none" spc="0" normalizeH="0" baseline="0" noProof="0" dirty="0">
              <a:ln>
                <a:noFill/>
              </a:ln>
              <a:solidFill>
                <a:schemeClr val="tx1"/>
              </a:solidFill>
              <a:effectLst/>
              <a:uLnTx/>
              <a:uFillTx/>
              <a:latin typeface="Arial" charset="0"/>
              <a:ea typeface="+mn-ea"/>
              <a:cs typeface="+mn-cs"/>
            </a:endParaRPr>
          </a:p>
        </p:txBody>
      </p:sp>
      <p:sp>
        <p:nvSpPr>
          <p:cNvPr id="30" name="TextBox 29"/>
          <p:cNvSpPr txBox="1"/>
          <p:nvPr/>
        </p:nvSpPr>
        <p:spPr>
          <a:xfrm>
            <a:off x="2241395" y="6043963"/>
            <a:ext cx="4661210" cy="338554"/>
          </a:xfrm>
          <a:prstGeom prst="rect">
            <a:avLst/>
          </a:prstGeom>
          <a:noFill/>
        </p:spPr>
        <p:txBody>
          <a:bodyPr wrap="square" rtlCol="0">
            <a:spAutoFit/>
          </a:bodyPr>
          <a:lstStyle/>
          <a:p>
            <a:pPr algn="ctr"/>
            <a:r>
              <a:rPr lang="en-US" dirty="0" smtClean="0">
                <a:solidFill>
                  <a:srgbClr val="FF0000"/>
                </a:solidFill>
              </a:rPr>
              <a:t>EARTH USED AS CURRENT RETURN PATH</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157163" y="1066799"/>
            <a:ext cx="8796337" cy="1571297"/>
          </a:xfrm>
        </p:spPr>
        <p:txBody>
          <a:bodyPr/>
          <a:lstStyle/>
          <a:p>
            <a:r>
              <a:rPr lang="en-US" dirty="0" smtClean="0"/>
              <a:t>Remember…</a:t>
            </a:r>
          </a:p>
          <a:p>
            <a:pPr lvl="1"/>
            <a:r>
              <a:rPr lang="en-US" dirty="0" smtClean="0"/>
              <a:t>A poor (high impedance) bond will limit fault current</a:t>
            </a:r>
          </a:p>
          <a:p>
            <a:pPr lvl="1"/>
            <a:r>
              <a:rPr lang="en-US" dirty="0" smtClean="0"/>
              <a:t>Hardware can be damaged without blowing fuse (bad)</a:t>
            </a:r>
          </a:p>
        </p:txBody>
      </p:sp>
      <p:sp>
        <p:nvSpPr>
          <p:cNvPr id="56323" name="Rectangle 2"/>
          <p:cNvSpPr>
            <a:spLocks noGrp="1" noChangeArrowheads="1"/>
          </p:cNvSpPr>
          <p:nvPr>
            <p:ph type="title"/>
          </p:nvPr>
        </p:nvSpPr>
        <p:spPr/>
        <p:txBody>
          <a:bodyPr/>
          <a:lstStyle/>
          <a:p>
            <a:r>
              <a:rPr lang="en-US" dirty="0" smtClean="0"/>
              <a:t>Bonding</a:t>
            </a:r>
          </a:p>
        </p:txBody>
      </p:sp>
      <p:grpSp>
        <p:nvGrpSpPr>
          <p:cNvPr id="2" name="Group 113"/>
          <p:cNvGrpSpPr>
            <a:grpSpLocks/>
          </p:cNvGrpSpPr>
          <p:nvPr/>
        </p:nvGrpSpPr>
        <p:grpSpPr bwMode="auto">
          <a:xfrm rot="5400000">
            <a:off x="5295900" y="3552606"/>
            <a:ext cx="228600" cy="152400"/>
            <a:chOff x="1066800" y="2438400"/>
            <a:chExt cx="1447800" cy="685802"/>
          </a:xfrm>
        </p:grpSpPr>
        <p:cxnSp>
          <p:nvCxnSpPr>
            <p:cNvPr id="56381" name="Straight Connector 114"/>
            <p:cNvCxnSpPr>
              <a:cxnSpLocks noChangeShapeType="1"/>
            </p:cNvCxnSpPr>
            <p:nvPr/>
          </p:nvCxnSpPr>
          <p:spPr bwMode="auto">
            <a:xfrm rot="5400000" flipH="1" flipV="1">
              <a:off x="952500" y="2552700"/>
              <a:ext cx="381000" cy="152400"/>
            </a:xfrm>
            <a:prstGeom prst="line">
              <a:avLst/>
            </a:prstGeom>
            <a:noFill/>
            <a:ln w="6350" algn="ctr">
              <a:solidFill>
                <a:schemeClr val="tx1"/>
              </a:solidFill>
              <a:round/>
              <a:headEnd/>
              <a:tailEnd type="none" w="lg" len="lg"/>
            </a:ln>
          </p:spPr>
        </p:cxnSp>
        <p:cxnSp>
          <p:nvCxnSpPr>
            <p:cNvPr id="56382" name="Straight Connector 115"/>
            <p:cNvCxnSpPr>
              <a:cxnSpLocks noChangeShapeType="1"/>
            </p:cNvCxnSpPr>
            <p:nvPr/>
          </p:nvCxnSpPr>
          <p:spPr bwMode="auto">
            <a:xfrm rot="16200000" flipH="1">
              <a:off x="990600" y="2667000"/>
              <a:ext cx="685800" cy="228600"/>
            </a:xfrm>
            <a:prstGeom prst="line">
              <a:avLst/>
            </a:prstGeom>
            <a:noFill/>
            <a:ln w="6350" algn="ctr">
              <a:solidFill>
                <a:schemeClr val="tx1"/>
              </a:solidFill>
              <a:round/>
              <a:headEnd/>
              <a:tailEnd type="none" w="lg" len="lg"/>
            </a:ln>
          </p:spPr>
        </p:cxnSp>
        <p:cxnSp>
          <p:nvCxnSpPr>
            <p:cNvPr id="56383" name="Straight Connector 116"/>
            <p:cNvCxnSpPr>
              <a:cxnSpLocks noChangeShapeType="1"/>
            </p:cNvCxnSpPr>
            <p:nvPr/>
          </p:nvCxnSpPr>
          <p:spPr bwMode="auto">
            <a:xfrm rot="16200000" flipH="1">
              <a:off x="1447800" y="2667000"/>
              <a:ext cx="685800" cy="228600"/>
            </a:xfrm>
            <a:prstGeom prst="line">
              <a:avLst/>
            </a:prstGeom>
            <a:noFill/>
            <a:ln w="6350" algn="ctr">
              <a:solidFill>
                <a:schemeClr val="tx1"/>
              </a:solidFill>
              <a:round/>
              <a:headEnd/>
              <a:tailEnd type="none" w="lg" len="lg"/>
            </a:ln>
          </p:spPr>
        </p:cxnSp>
        <p:cxnSp>
          <p:nvCxnSpPr>
            <p:cNvPr id="56384" name="Straight Connector 117"/>
            <p:cNvCxnSpPr>
              <a:cxnSpLocks noChangeShapeType="1"/>
            </p:cNvCxnSpPr>
            <p:nvPr/>
          </p:nvCxnSpPr>
          <p:spPr bwMode="auto">
            <a:xfrm rot="16200000" flipH="1">
              <a:off x="1905000" y="2667000"/>
              <a:ext cx="685800" cy="228600"/>
            </a:xfrm>
            <a:prstGeom prst="line">
              <a:avLst/>
            </a:prstGeom>
            <a:noFill/>
            <a:ln w="6350" algn="ctr">
              <a:solidFill>
                <a:schemeClr val="tx1"/>
              </a:solidFill>
              <a:round/>
              <a:headEnd/>
              <a:tailEnd type="none" w="lg" len="lg"/>
            </a:ln>
          </p:spPr>
        </p:cxnSp>
        <p:cxnSp>
          <p:nvCxnSpPr>
            <p:cNvPr id="56385" name="Straight Connector 118"/>
            <p:cNvCxnSpPr>
              <a:cxnSpLocks noChangeShapeType="1"/>
            </p:cNvCxnSpPr>
            <p:nvPr/>
          </p:nvCxnSpPr>
          <p:spPr bwMode="auto">
            <a:xfrm rot="5400000" flipH="1" flipV="1">
              <a:off x="2247900" y="2857500"/>
              <a:ext cx="381000" cy="152400"/>
            </a:xfrm>
            <a:prstGeom prst="line">
              <a:avLst/>
            </a:prstGeom>
            <a:noFill/>
            <a:ln w="6350" algn="ctr">
              <a:solidFill>
                <a:schemeClr val="tx1"/>
              </a:solidFill>
              <a:round/>
              <a:headEnd/>
              <a:tailEnd type="none" w="lg" len="lg"/>
            </a:ln>
          </p:spPr>
        </p:cxnSp>
        <p:cxnSp>
          <p:nvCxnSpPr>
            <p:cNvPr id="56386" name="Straight Connector 119"/>
            <p:cNvCxnSpPr>
              <a:cxnSpLocks noChangeShapeType="1"/>
            </p:cNvCxnSpPr>
            <p:nvPr/>
          </p:nvCxnSpPr>
          <p:spPr bwMode="auto">
            <a:xfrm rot="5400000" flipH="1" flipV="1">
              <a:off x="1219200" y="2667000"/>
              <a:ext cx="685800" cy="228600"/>
            </a:xfrm>
            <a:prstGeom prst="line">
              <a:avLst/>
            </a:prstGeom>
            <a:noFill/>
            <a:ln w="6350" algn="ctr">
              <a:solidFill>
                <a:schemeClr val="tx1"/>
              </a:solidFill>
              <a:round/>
              <a:headEnd/>
              <a:tailEnd type="none" w="lg" len="lg"/>
            </a:ln>
          </p:spPr>
        </p:cxnSp>
        <p:cxnSp>
          <p:nvCxnSpPr>
            <p:cNvPr id="56387" name="Straight Connector 120"/>
            <p:cNvCxnSpPr>
              <a:cxnSpLocks noChangeShapeType="1"/>
            </p:cNvCxnSpPr>
            <p:nvPr/>
          </p:nvCxnSpPr>
          <p:spPr bwMode="auto">
            <a:xfrm rot="5400000" flipH="1" flipV="1">
              <a:off x="1676402" y="2667001"/>
              <a:ext cx="685800" cy="228602"/>
            </a:xfrm>
            <a:prstGeom prst="line">
              <a:avLst/>
            </a:prstGeom>
            <a:noFill/>
            <a:ln w="6350" algn="ctr">
              <a:solidFill>
                <a:schemeClr val="tx1"/>
              </a:solidFill>
              <a:round/>
              <a:headEnd/>
              <a:tailEnd type="none" w="lg" len="lg"/>
            </a:ln>
          </p:spPr>
        </p:cxnSp>
      </p:grpSp>
      <p:cxnSp>
        <p:nvCxnSpPr>
          <p:cNvPr id="56325" name="Straight Connector 130"/>
          <p:cNvCxnSpPr>
            <a:cxnSpLocks noChangeShapeType="1"/>
          </p:cNvCxnSpPr>
          <p:nvPr/>
        </p:nvCxnSpPr>
        <p:spPr bwMode="auto">
          <a:xfrm>
            <a:off x="3270250" y="3362106"/>
            <a:ext cx="2133600" cy="0"/>
          </a:xfrm>
          <a:prstGeom prst="line">
            <a:avLst/>
          </a:prstGeom>
          <a:noFill/>
          <a:ln w="12700" algn="ctr">
            <a:solidFill>
              <a:schemeClr val="tx1"/>
            </a:solidFill>
            <a:round/>
            <a:headEnd/>
            <a:tailEnd type="none" w="lg" len="lg"/>
          </a:ln>
        </p:spPr>
      </p:cxnSp>
      <p:cxnSp>
        <p:nvCxnSpPr>
          <p:cNvPr id="56326" name="Straight Connector 131"/>
          <p:cNvCxnSpPr>
            <a:cxnSpLocks noChangeShapeType="1"/>
          </p:cNvCxnSpPr>
          <p:nvPr/>
        </p:nvCxnSpPr>
        <p:spPr bwMode="auto">
          <a:xfrm rot="5400000">
            <a:off x="5334000" y="3438306"/>
            <a:ext cx="152400" cy="0"/>
          </a:xfrm>
          <a:prstGeom prst="line">
            <a:avLst/>
          </a:prstGeom>
          <a:noFill/>
          <a:ln w="12700" algn="ctr">
            <a:solidFill>
              <a:schemeClr val="tx1"/>
            </a:solidFill>
            <a:round/>
            <a:headEnd/>
            <a:tailEnd type="none" w="lg" len="lg"/>
          </a:ln>
        </p:spPr>
      </p:cxnSp>
      <p:cxnSp>
        <p:nvCxnSpPr>
          <p:cNvPr id="56327" name="Straight Connector 132"/>
          <p:cNvCxnSpPr>
            <a:cxnSpLocks noChangeShapeType="1"/>
          </p:cNvCxnSpPr>
          <p:nvPr/>
        </p:nvCxnSpPr>
        <p:spPr bwMode="auto">
          <a:xfrm rot="5400000">
            <a:off x="2537619" y="3639125"/>
            <a:ext cx="550862" cy="0"/>
          </a:xfrm>
          <a:prstGeom prst="line">
            <a:avLst/>
          </a:prstGeom>
          <a:noFill/>
          <a:ln w="12700" algn="ctr">
            <a:solidFill>
              <a:schemeClr val="tx1"/>
            </a:solidFill>
            <a:round/>
            <a:headEnd/>
            <a:tailEnd type="none" w="lg" len="lg"/>
          </a:ln>
        </p:spPr>
      </p:cxnSp>
      <p:cxnSp>
        <p:nvCxnSpPr>
          <p:cNvPr id="56328" name="Straight Connector 133"/>
          <p:cNvCxnSpPr>
            <a:cxnSpLocks noChangeShapeType="1"/>
          </p:cNvCxnSpPr>
          <p:nvPr/>
        </p:nvCxnSpPr>
        <p:spPr bwMode="auto">
          <a:xfrm rot="5400000">
            <a:off x="5320506" y="3832800"/>
            <a:ext cx="179388" cy="0"/>
          </a:xfrm>
          <a:prstGeom prst="line">
            <a:avLst/>
          </a:prstGeom>
          <a:noFill/>
          <a:ln w="12700" algn="ctr">
            <a:solidFill>
              <a:schemeClr val="tx1"/>
            </a:solidFill>
            <a:round/>
            <a:headEnd/>
            <a:tailEnd type="none" w="lg" len="lg"/>
          </a:ln>
        </p:spPr>
      </p:cxnSp>
      <p:pic>
        <p:nvPicPr>
          <p:cNvPr id="56329" name="Picture 2"/>
          <p:cNvPicPr>
            <a:picLocks noChangeAspect="1" noChangeArrowheads="1"/>
          </p:cNvPicPr>
          <p:nvPr/>
        </p:nvPicPr>
        <p:blipFill>
          <a:blip r:embed="rId2" cstate="print"/>
          <a:srcRect t="8360" b="8858"/>
          <a:stretch>
            <a:fillRect/>
          </a:stretch>
        </p:blipFill>
        <p:spPr bwMode="auto">
          <a:xfrm>
            <a:off x="2660650" y="3452594"/>
            <a:ext cx="306388" cy="304800"/>
          </a:xfrm>
          <a:prstGeom prst="rect">
            <a:avLst/>
          </a:prstGeom>
          <a:solidFill>
            <a:schemeClr val="bg1"/>
          </a:solidFill>
          <a:ln w="38100">
            <a:noFill/>
            <a:miter lim="800000"/>
            <a:headEnd/>
            <a:tailEnd type="none" w="lg" len="lg"/>
          </a:ln>
        </p:spPr>
      </p:pic>
      <p:sp>
        <p:nvSpPr>
          <p:cNvPr id="56330" name="TextBox 153"/>
          <p:cNvSpPr txBox="1">
            <a:spLocks noChangeArrowheads="1"/>
          </p:cNvSpPr>
          <p:nvPr/>
        </p:nvSpPr>
        <p:spPr bwMode="auto">
          <a:xfrm>
            <a:off x="2355850" y="3470056"/>
            <a:ext cx="355600" cy="276225"/>
          </a:xfrm>
          <a:prstGeom prst="rect">
            <a:avLst/>
          </a:prstGeom>
          <a:noFill/>
          <a:ln w="9525">
            <a:noFill/>
            <a:miter lim="800000"/>
            <a:headEnd/>
            <a:tailEnd/>
          </a:ln>
        </p:spPr>
        <p:txBody>
          <a:bodyPr wrap="none">
            <a:spAutoFit/>
          </a:bodyPr>
          <a:lstStyle/>
          <a:p>
            <a:r>
              <a:rPr lang="en-US" sz="1200" b="0"/>
              <a:t>V</a:t>
            </a:r>
            <a:r>
              <a:rPr lang="en-US" sz="1200" b="0" baseline="-25000"/>
              <a:t>S</a:t>
            </a:r>
          </a:p>
        </p:txBody>
      </p:sp>
      <p:sp>
        <p:nvSpPr>
          <p:cNvPr id="56331" name="TextBox 154"/>
          <p:cNvSpPr txBox="1">
            <a:spLocks noChangeArrowheads="1"/>
          </p:cNvSpPr>
          <p:nvPr/>
        </p:nvSpPr>
        <p:spPr bwMode="auto">
          <a:xfrm>
            <a:off x="5440363" y="3490694"/>
            <a:ext cx="354012" cy="276225"/>
          </a:xfrm>
          <a:prstGeom prst="rect">
            <a:avLst/>
          </a:prstGeom>
          <a:noFill/>
          <a:ln w="9525">
            <a:noFill/>
            <a:miter lim="800000"/>
            <a:headEnd/>
            <a:tailEnd/>
          </a:ln>
        </p:spPr>
        <p:txBody>
          <a:bodyPr wrap="none">
            <a:spAutoFit/>
          </a:bodyPr>
          <a:lstStyle/>
          <a:p>
            <a:r>
              <a:rPr lang="en-US" sz="1200" b="0"/>
              <a:t>R</a:t>
            </a:r>
            <a:r>
              <a:rPr lang="en-US" sz="1200" b="0" baseline="-25000"/>
              <a:t>L</a:t>
            </a:r>
          </a:p>
        </p:txBody>
      </p:sp>
      <p:cxnSp>
        <p:nvCxnSpPr>
          <p:cNvPr id="56332" name="Straight Connector 19"/>
          <p:cNvCxnSpPr>
            <a:cxnSpLocks noChangeShapeType="1"/>
          </p:cNvCxnSpPr>
          <p:nvPr/>
        </p:nvCxnSpPr>
        <p:spPr bwMode="auto">
          <a:xfrm>
            <a:off x="2805113" y="3914556"/>
            <a:ext cx="2603500" cy="0"/>
          </a:xfrm>
          <a:prstGeom prst="line">
            <a:avLst/>
          </a:prstGeom>
          <a:noFill/>
          <a:ln w="12700" algn="ctr">
            <a:solidFill>
              <a:schemeClr val="tx1"/>
            </a:solidFill>
            <a:round/>
            <a:headEnd/>
            <a:tailEnd type="none" w="lg" len="lg"/>
          </a:ln>
        </p:spPr>
      </p:cxnSp>
      <p:sp>
        <p:nvSpPr>
          <p:cNvPr id="56333" name="Rectangle 20"/>
          <p:cNvSpPr>
            <a:spLocks noChangeArrowheads="1"/>
          </p:cNvSpPr>
          <p:nvPr/>
        </p:nvSpPr>
        <p:spPr bwMode="auto">
          <a:xfrm>
            <a:off x="4906963" y="3089056"/>
            <a:ext cx="1541462" cy="1135063"/>
          </a:xfrm>
          <a:prstGeom prst="rect">
            <a:avLst/>
          </a:prstGeom>
          <a:noFill/>
          <a:ln w="19050" algn="ctr">
            <a:solidFill>
              <a:schemeClr val="tx1"/>
            </a:solidFill>
            <a:round/>
            <a:headEnd/>
            <a:tailEnd type="triangle" w="lg" len="lg"/>
          </a:ln>
        </p:spPr>
        <p:txBody>
          <a:bodyPr/>
          <a:lstStyle/>
          <a:p>
            <a:endParaRPr lang="en-US"/>
          </a:p>
        </p:txBody>
      </p:sp>
      <p:grpSp>
        <p:nvGrpSpPr>
          <p:cNvPr id="3" name="Group 23"/>
          <p:cNvGrpSpPr>
            <a:grpSpLocks/>
          </p:cNvGrpSpPr>
          <p:nvPr/>
        </p:nvGrpSpPr>
        <p:grpSpPr bwMode="auto">
          <a:xfrm>
            <a:off x="3036888" y="3287494"/>
            <a:ext cx="241300" cy="139700"/>
            <a:chOff x="2045110" y="6066503"/>
            <a:chExt cx="762000" cy="381000"/>
          </a:xfrm>
        </p:grpSpPr>
        <p:grpSp>
          <p:nvGrpSpPr>
            <p:cNvPr id="4" name="Group 88"/>
            <p:cNvGrpSpPr>
              <a:grpSpLocks/>
            </p:cNvGrpSpPr>
            <p:nvPr/>
          </p:nvGrpSpPr>
          <p:grpSpPr bwMode="auto">
            <a:xfrm>
              <a:off x="2045110" y="6066503"/>
              <a:ext cx="381000" cy="381000"/>
              <a:chOff x="2895600" y="2743200"/>
              <a:chExt cx="381000" cy="381000"/>
            </a:xfrm>
          </p:grpSpPr>
          <p:sp>
            <p:nvSpPr>
              <p:cNvPr id="29" name="Arc 28"/>
              <p:cNvSpPr/>
              <p:nvPr/>
            </p:nvSpPr>
            <p:spPr bwMode="auto">
              <a:xfrm>
                <a:off x="2895600" y="2743200"/>
                <a:ext cx="381000" cy="381000"/>
              </a:xfrm>
              <a:prstGeom prst="arc">
                <a:avLst/>
              </a:prstGeom>
              <a:noFill/>
              <a:ln w="12700" cap="flat" cmpd="sng" algn="ctr">
                <a:solidFill>
                  <a:schemeClr val="tx1"/>
                </a:solidFill>
                <a:prstDash val="solid"/>
                <a:round/>
                <a:headEnd type="none" w="med" len="med"/>
                <a:tailEnd type="none" w="lg" len="lg"/>
              </a:ln>
              <a:effectLst/>
            </p:spPr>
            <p:txBody>
              <a:bodyPr anchor="ctr"/>
              <a:lstStyle/>
              <a:p>
                <a:pPr algn="ctr">
                  <a:defRPr/>
                </a:pPr>
                <a:endParaRPr lang="en-US"/>
              </a:p>
            </p:txBody>
          </p:sp>
          <p:sp>
            <p:nvSpPr>
              <p:cNvPr id="30" name="Arc 29"/>
              <p:cNvSpPr/>
              <p:nvPr/>
            </p:nvSpPr>
            <p:spPr bwMode="auto">
              <a:xfrm flipH="1">
                <a:off x="2895600" y="2743200"/>
                <a:ext cx="381000" cy="381000"/>
              </a:xfrm>
              <a:prstGeom prst="arc">
                <a:avLst/>
              </a:prstGeom>
              <a:noFill/>
              <a:ln w="12700" cap="flat" cmpd="sng" algn="ctr">
                <a:solidFill>
                  <a:schemeClr val="tx1"/>
                </a:solidFill>
                <a:prstDash val="solid"/>
                <a:round/>
                <a:headEnd type="none" w="med" len="med"/>
                <a:tailEnd type="none" w="lg" len="lg"/>
              </a:ln>
              <a:effectLst/>
            </p:spPr>
            <p:txBody>
              <a:bodyPr anchor="ctr"/>
              <a:lstStyle/>
              <a:p>
                <a:pPr algn="ctr">
                  <a:defRPr/>
                </a:pPr>
                <a:endParaRPr lang="en-US"/>
              </a:p>
            </p:txBody>
          </p:sp>
        </p:grpSp>
        <p:grpSp>
          <p:nvGrpSpPr>
            <p:cNvPr id="5" name="Group 90"/>
            <p:cNvGrpSpPr>
              <a:grpSpLocks/>
            </p:cNvGrpSpPr>
            <p:nvPr/>
          </p:nvGrpSpPr>
          <p:grpSpPr bwMode="auto">
            <a:xfrm flipV="1">
              <a:off x="2426110" y="6066503"/>
              <a:ext cx="381000" cy="381000"/>
              <a:chOff x="2895600" y="2743200"/>
              <a:chExt cx="381000" cy="381000"/>
            </a:xfrm>
          </p:grpSpPr>
          <p:sp>
            <p:nvSpPr>
              <p:cNvPr id="27" name="Arc 26"/>
              <p:cNvSpPr/>
              <p:nvPr/>
            </p:nvSpPr>
            <p:spPr bwMode="auto">
              <a:xfrm>
                <a:off x="2895600" y="2743200"/>
                <a:ext cx="381000" cy="381000"/>
              </a:xfrm>
              <a:prstGeom prst="arc">
                <a:avLst/>
              </a:prstGeom>
              <a:noFill/>
              <a:ln w="12700" cap="flat" cmpd="sng" algn="ctr">
                <a:solidFill>
                  <a:schemeClr val="tx1"/>
                </a:solidFill>
                <a:prstDash val="solid"/>
                <a:round/>
                <a:headEnd type="none" w="med" len="med"/>
                <a:tailEnd type="none" w="lg" len="lg"/>
              </a:ln>
              <a:effectLst/>
            </p:spPr>
            <p:txBody>
              <a:bodyPr anchor="ctr"/>
              <a:lstStyle/>
              <a:p>
                <a:pPr algn="ctr">
                  <a:defRPr/>
                </a:pPr>
                <a:endParaRPr lang="en-US"/>
              </a:p>
            </p:txBody>
          </p:sp>
          <p:sp>
            <p:nvSpPr>
              <p:cNvPr id="28" name="Arc 27"/>
              <p:cNvSpPr/>
              <p:nvPr/>
            </p:nvSpPr>
            <p:spPr bwMode="auto">
              <a:xfrm flipH="1">
                <a:off x="2895600" y="2743200"/>
                <a:ext cx="381000" cy="381000"/>
              </a:xfrm>
              <a:prstGeom prst="arc">
                <a:avLst/>
              </a:prstGeom>
              <a:noFill/>
              <a:ln w="12700" cap="flat" cmpd="sng" algn="ctr">
                <a:solidFill>
                  <a:schemeClr val="tx1"/>
                </a:solidFill>
                <a:prstDash val="solid"/>
                <a:round/>
                <a:headEnd type="none" w="med" len="med"/>
                <a:tailEnd type="none" w="lg" len="lg"/>
              </a:ln>
              <a:effectLst/>
            </p:spPr>
            <p:txBody>
              <a:bodyPr anchor="ctr"/>
              <a:lstStyle/>
              <a:p>
                <a:pPr algn="ctr">
                  <a:defRPr/>
                </a:pPr>
                <a:endParaRPr lang="en-US"/>
              </a:p>
            </p:txBody>
          </p:sp>
        </p:grpSp>
      </p:grpSp>
      <p:cxnSp>
        <p:nvCxnSpPr>
          <p:cNvPr id="56335" name="Straight Connector 32"/>
          <p:cNvCxnSpPr>
            <a:cxnSpLocks noChangeShapeType="1"/>
          </p:cNvCxnSpPr>
          <p:nvPr/>
        </p:nvCxnSpPr>
        <p:spPr bwMode="auto">
          <a:xfrm rot="5400000" flipH="1">
            <a:off x="2924969" y="3245425"/>
            <a:ext cx="0" cy="223838"/>
          </a:xfrm>
          <a:prstGeom prst="line">
            <a:avLst/>
          </a:prstGeom>
          <a:noFill/>
          <a:ln w="12700" algn="ctr">
            <a:solidFill>
              <a:schemeClr val="tx1"/>
            </a:solidFill>
            <a:round/>
            <a:headEnd/>
            <a:tailEnd type="none" w="lg" len="lg"/>
          </a:ln>
        </p:spPr>
      </p:cxnSp>
      <p:grpSp>
        <p:nvGrpSpPr>
          <p:cNvPr id="6" name="Group 75"/>
          <p:cNvGrpSpPr>
            <a:grpSpLocks/>
          </p:cNvGrpSpPr>
          <p:nvPr/>
        </p:nvGrpSpPr>
        <p:grpSpPr bwMode="auto">
          <a:xfrm>
            <a:off x="2570163" y="4826273"/>
            <a:ext cx="4056062" cy="103187"/>
            <a:chOff x="3104535" y="4033683"/>
            <a:chExt cx="4055807" cy="103240"/>
          </a:xfrm>
        </p:grpSpPr>
        <p:cxnSp>
          <p:nvCxnSpPr>
            <p:cNvPr id="56344" name="Straight Connector 40"/>
            <p:cNvCxnSpPr>
              <a:cxnSpLocks noChangeShapeType="1"/>
            </p:cNvCxnSpPr>
            <p:nvPr/>
          </p:nvCxnSpPr>
          <p:spPr bwMode="auto">
            <a:xfrm>
              <a:off x="3104535" y="4033683"/>
              <a:ext cx="4055807" cy="0"/>
            </a:xfrm>
            <a:prstGeom prst="line">
              <a:avLst/>
            </a:prstGeom>
            <a:noFill/>
            <a:ln w="28575" algn="ctr">
              <a:solidFill>
                <a:schemeClr val="tx1"/>
              </a:solidFill>
              <a:round/>
              <a:headEnd/>
              <a:tailEnd type="none" w="lg" len="lg"/>
            </a:ln>
          </p:spPr>
        </p:cxnSp>
        <p:cxnSp>
          <p:nvCxnSpPr>
            <p:cNvPr id="56345" name="Straight Connector 42"/>
            <p:cNvCxnSpPr>
              <a:cxnSpLocks noChangeShapeType="1"/>
            </p:cNvCxnSpPr>
            <p:nvPr/>
          </p:nvCxnSpPr>
          <p:spPr bwMode="auto">
            <a:xfrm rot="10800000" flipV="1">
              <a:off x="3104536" y="4033683"/>
              <a:ext cx="132735" cy="103239"/>
            </a:xfrm>
            <a:prstGeom prst="line">
              <a:avLst/>
            </a:prstGeom>
            <a:noFill/>
            <a:ln w="19050" algn="ctr">
              <a:solidFill>
                <a:schemeClr val="tx1"/>
              </a:solidFill>
              <a:round/>
              <a:headEnd/>
              <a:tailEnd type="none" w="lg" len="lg"/>
            </a:ln>
          </p:spPr>
        </p:cxnSp>
        <p:cxnSp>
          <p:nvCxnSpPr>
            <p:cNvPr id="56346" name="Straight Connector 43"/>
            <p:cNvCxnSpPr>
              <a:cxnSpLocks noChangeShapeType="1"/>
            </p:cNvCxnSpPr>
            <p:nvPr/>
          </p:nvCxnSpPr>
          <p:spPr bwMode="auto">
            <a:xfrm rot="10800000" flipV="1">
              <a:off x="3236000" y="4033683"/>
              <a:ext cx="132735" cy="103239"/>
            </a:xfrm>
            <a:prstGeom prst="line">
              <a:avLst/>
            </a:prstGeom>
            <a:noFill/>
            <a:ln w="19050" algn="ctr">
              <a:solidFill>
                <a:schemeClr val="tx1"/>
              </a:solidFill>
              <a:round/>
              <a:headEnd/>
              <a:tailEnd type="none" w="lg" len="lg"/>
            </a:ln>
          </p:spPr>
        </p:cxnSp>
        <p:cxnSp>
          <p:nvCxnSpPr>
            <p:cNvPr id="56347" name="Straight Connector 44"/>
            <p:cNvCxnSpPr>
              <a:cxnSpLocks noChangeShapeType="1"/>
            </p:cNvCxnSpPr>
            <p:nvPr/>
          </p:nvCxnSpPr>
          <p:spPr bwMode="auto">
            <a:xfrm rot="10800000" flipV="1">
              <a:off x="3367464" y="4033683"/>
              <a:ext cx="132735" cy="103239"/>
            </a:xfrm>
            <a:prstGeom prst="line">
              <a:avLst/>
            </a:prstGeom>
            <a:noFill/>
            <a:ln w="19050" algn="ctr">
              <a:solidFill>
                <a:schemeClr val="tx1"/>
              </a:solidFill>
              <a:round/>
              <a:headEnd/>
              <a:tailEnd type="none" w="lg" len="lg"/>
            </a:ln>
          </p:spPr>
        </p:cxnSp>
        <p:cxnSp>
          <p:nvCxnSpPr>
            <p:cNvPr id="56348" name="Straight Connector 45"/>
            <p:cNvCxnSpPr>
              <a:cxnSpLocks noChangeShapeType="1"/>
            </p:cNvCxnSpPr>
            <p:nvPr/>
          </p:nvCxnSpPr>
          <p:spPr bwMode="auto">
            <a:xfrm rot="10800000" flipV="1">
              <a:off x="3498928" y="4033683"/>
              <a:ext cx="132735" cy="103239"/>
            </a:xfrm>
            <a:prstGeom prst="line">
              <a:avLst/>
            </a:prstGeom>
            <a:noFill/>
            <a:ln w="19050" algn="ctr">
              <a:solidFill>
                <a:schemeClr val="tx1"/>
              </a:solidFill>
              <a:round/>
              <a:headEnd/>
              <a:tailEnd type="none" w="lg" len="lg"/>
            </a:ln>
          </p:spPr>
        </p:cxnSp>
        <p:cxnSp>
          <p:nvCxnSpPr>
            <p:cNvPr id="56349" name="Straight Connector 46"/>
            <p:cNvCxnSpPr>
              <a:cxnSpLocks noChangeShapeType="1"/>
            </p:cNvCxnSpPr>
            <p:nvPr/>
          </p:nvCxnSpPr>
          <p:spPr bwMode="auto">
            <a:xfrm rot="10800000" flipV="1">
              <a:off x="3630392" y="4033683"/>
              <a:ext cx="132735" cy="103239"/>
            </a:xfrm>
            <a:prstGeom prst="line">
              <a:avLst/>
            </a:prstGeom>
            <a:noFill/>
            <a:ln w="19050" algn="ctr">
              <a:solidFill>
                <a:schemeClr val="tx1"/>
              </a:solidFill>
              <a:round/>
              <a:headEnd/>
              <a:tailEnd type="none" w="lg" len="lg"/>
            </a:ln>
          </p:spPr>
        </p:cxnSp>
        <p:cxnSp>
          <p:nvCxnSpPr>
            <p:cNvPr id="56350" name="Straight Connector 47"/>
            <p:cNvCxnSpPr>
              <a:cxnSpLocks noChangeShapeType="1"/>
            </p:cNvCxnSpPr>
            <p:nvPr/>
          </p:nvCxnSpPr>
          <p:spPr bwMode="auto">
            <a:xfrm rot="10800000" flipV="1">
              <a:off x="3761856" y="4033683"/>
              <a:ext cx="132735" cy="103239"/>
            </a:xfrm>
            <a:prstGeom prst="line">
              <a:avLst/>
            </a:prstGeom>
            <a:noFill/>
            <a:ln w="19050" algn="ctr">
              <a:solidFill>
                <a:schemeClr val="tx1"/>
              </a:solidFill>
              <a:round/>
              <a:headEnd/>
              <a:tailEnd type="none" w="lg" len="lg"/>
            </a:ln>
          </p:spPr>
        </p:cxnSp>
        <p:cxnSp>
          <p:nvCxnSpPr>
            <p:cNvPr id="56351" name="Straight Connector 48"/>
            <p:cNvCxnSpPr>
              <a:cxnSpLocks noChangeShapeType="1"/>
            </p:cNvCxnSpPr>
            <p:nvPr/>
          </p:nvCxnSpPr>
          <p:spPr bwMode="auto">
            <a:xfrm rot="10800000" flipV="1">
              <a:off x="3893320" y="4033683"/>
              <a:ext cx="132735" cy="103239"/>
            </a:xfrm>
            <a:prstGeom prst="line">
              <a:avLst/>
            </a:prstGeom>
            <a:noFill/>
            <a:ln w="19050" algn="ctr">
              <a:solidFill>
                <a:schemeClr val="tx1"/>
              </a:solidFill>
              <a:round/>
              <a:headEnd/>
              <a:tailEnd type="none" w="lg" len="lg"/>
            </a:ln>
          </p:spPr>
        </p:cxnSp>
        <p:cxnSp>
          <p:nvCxnSpPr>
            <p:cNvPr id="56352" name="Straight Connector 49"/>
            <p:cNvCxnSpPr>
              <a:cxnSpLocks noChangeShapeType="1"/>
            </p:cNvCxnSpPr>
            <p:nvPr/>
          </p:nvCxnSpPr>
          <p:spPr bwMode="auto">
            <a:xfrm rot="10800000" flipV="1">
              <a:off x="4024784" y="4033683"/>
              <a:ext cx="132735" cy="103239"/>
            </a:xfrm>
            <a:prstGeom prst="line">
              <a:avLst/>
            </a:prstGeom>
            <a:noFill/>
            <a:ln w="19050" algn="ctr">
              <a:solidFill>
                <a:schemeClr val="tx1"/>
              </a:solidFill>
              <a:round/>
              <a:headEnd/>
              <a:tailEnd type="none" w="lg" len="lg"/>
            </a:ln>
          </p:spPr>
        </p:cxnSp>
        <p:cxnSp>
          <p:nvCxnSpPr>
            <p:cNvPr id="56353" name="Straight Connector 50"/>
            <p:cNvCxnSpPr>
              <a:cxnSpLocks noChangeShapeType="1"/>
            </p:cNvCxnSpPr>
            <p:nvPr/>
          </p:nvCxnSpPr>
          <p:spPr bwMode="auto">
            <a:xfrm rot="10800000" flipV="1">
              <a:off x="4156248" y="4033683"/>
              <a:ext cx="132735" cy="103239"/>
            </a:xfrm>
            <a:prstGeom prst="line">
              <a:avLst/>
            </a:prstGeom>
            <a:noFill/>
            <a:ln w="19050" algn="ctr">
              <a:solidFill>
                <a:schemeClr val="tx1"/>
              </a:solidFill>
              <a:round/>
              <a:headEnd/>
              <a:tailEnd type="none" w="lg" len="lg"/>
            </a:ln>
          </p:spPr>
        </p:cxnSp>
        <p:cxnSp>
          <p:nvCxnSpPr>
            <p:cNvPr id="56354" name="Straight Connector 51"/>
            <p:cNvCxnSpPr>
              <a:cxnSpLocks noChangeShapeType="1"/>
            </p:cNvCxnSpPr>
            <p:nvPr/>
          </p:nvCxnSpPr>
          <p:spPr bwMode="auto">
            <a:xfrm rot="10800000" flipV="1">
              <a:off x="4287712" y="4033683"/>
              <a:ext cx="132735" cy="103239"/>
            </a:xfrm>
            <a:prstGeom prst="line">
              <a:avLst/>
            </a:prstGeom>
            <a:noFill/>
            <a:ln w="19050" algn="ctr">
              <a:solidFill>
                <a:schemeClr val="tx1"/>
              </a:solidFill>
              <a:round/>
              <a:headEnd/>
              <a:tailEnd type="none" w="lg" len="lg"/>
            </a:ln>
          </p:spPr>
        </p:cxnSp>
        <p:cxnSp>
          <p:nvCxnSpPr>
            <p:cNvPr id="56355" name="Straight Connector 52"/>
            <p:cNvCxnSpPr>
              <a:cxnSpLocks noChangeShapeType="1"/>
            </p:cNvCxnSpPr>
            <p:nvPr/>
          </p:nvCxnSpPr>
          <p:spPr bwMode="auto">
            <a:xfrm rot="10800000" flipV="1">
              <a:off x="4419176" y="4033683"/>
              <a:ext cx="132735" cy="103239"/>
            </a:xfrm>
            <a:prstGeom prst="line">
              <a:avLst/>
            </a:prstGeom>
            <a:noFill/>
            <a:ln w="19050" algn="ctr">
              <a:solidFill>
                <a:schemeClr val="tx1"/>
              </a:solidFill>
              <a:round/>
              <a:headEnd/>
              <a:tailEnd type="none" w="lg" len="lg"/>
            </a:ln>
          </p:spPr>
        </p:cxnSp>
        <p:cxnSp>
          <p:nvCxnSpPr>
            <p:cNvPr id="56356" name="Straight Connector 53"/>
            <p:cNvCxnSpPr>
              <a:cxnSpLocks noChangeShapeType="1"/>
            </p:cNvCxnSpPr>
            <p:nvPr/>
          </p:nvCxnSpPr>
          <p:spPr bwMode="auto">
            <a:xfrm rot="10800000" flipV="1">
              <a:off x="4550640" y="4033683"/>
              <a:ext cx="132735" cy="103239"/>
            </a:xfrm>
            <a:prstGeom prst="line">
              <a:avLst/>
            </a:prstGeom>
            <a:noFill/>
            <a:ln w="19050" algn="ctr">
              <a:solidFill>
                <a:schemeClr val="tx1"/>
              </a:solidFill>
              <a:round/>
              <a:headEnd/>
              <a:tailEnd type="none" w="lg" len="lg"/>
            </a:ln>
          </p:spPr>
        </p:cxnSp>
        <p:cxnSp>
          <p:nvCxnSpPr>
            <p:cNvPr id="56357" name="Straight Connector 54"/>
            <p:cNvCxnSpPr>
              <a:cxnSpLocks noChangeShapeType="1"/>
            </p:cNvCxnSpPr>
            <p:nvPr/>
          </p:nvCxnSpPr>
          <p:spPr bwMode="auto">
            <a:xfrm rot="10800000" flipV="1">
              <a:off x="4682104" y="4033683"/>
              <a:ext cx="132735" cy="103239"/>
            </a:xfrm>
            <a:prstGeom prst="line">
              <a:avLst/>
            </a:prstGeom>
            <a:noFill/>
            <a:ln w="19050" algn="ctr">
              <a:solidFill>
                <a:schemeClr val="tx1"/>
              </a:solidFill>
              <a:round/>
              <a:headEnd/>
              <a:tailEnd type="none" w="lg" len="lg"/>
            </a:ln>
          </p:spPr>
        </p:cxnSp>
        <p:cxnSp>
          <p:nvCxnSpPr>
            <p:cNvPr id="56358" name="Straight Connector 55"/>
            <p:cNvCxnSpPr>
              <a:cxnSpLocks noChangeShapeType="1"/>
            </p:cNvCxnSpPr>
            <p:nvPr/>
          </p:nvCxnSpPr>
          <p:spPr bwMode="auto">
            <a:xfrm rot="10800000" flipV="1">
              <a:off x="4813568" y="4033683"/>
              <a:ext cx="132735" cy="103239"/>
            </a:xfrm>
            <a:prstGeom prst="line">
              <a:avLst/>
            </a:prstGeom>
            <a:noFill/>
            <a:ln w="19050" algn="ctr">
              <a:solidFill>
                <a:schemeClr val="tx1"/>
              </a:solidFill>
              <a:round/>
              <a:headEnd/>
              <a:tailEnd type="none" w="lg" len="lg"/>
            </a:ln>
          </p:spPr>
        </p:cxnSp>
        <p:cxnSp>
          <p:nvCxnSpPr>
            <p:cNvPr id="56359" name="Straight Connector 56"/>
            <p:cNvCxnSpPr>
              <a:cxnSpLocks noChangeShapeType="1"/>
            </p:cNvCxnSpPr>
            <p:nvPr/>
          </p:nvCxnSpPr>
          <p:spPr bwMode="auto">
            <a:xfrm rot="10800000" flipV="1">
              <a:off x="4945032" y="4033683"/>
              <a:ext cx="132735" cy="103239"/>
            </a:xfrm>
            <a:prstGeom prst="line">
              <a:avLst/>
            </a:prstGeom>
            <a:noFill/>
            <a:ln w="19050" algn="ctr">
              <a:solidFill>
                <a:schemeClr val="tx1"/>
              </a:solidFill>
              <a:round/>
              <a:headEnd/>
              <a:tailEnd type="none" w="lg" len="lg"/>
            </a:ln>
          </p:spPr>
        </p:cxnSp>
        <p:cxnSp>
          <p:nvCxnSpPr>
            <p:cNvPr id="56360" name="Straight Connector 57"/>
            <p:cNvCxnSpPr>
              <a:cxnSpLocks noChangeShapeType="1"/>
            </p:cNvCxnSpPr>
            <p:nvPr/>
          </p:nvCxnSpPr>
          <p:spPr bwMode="auto">
            <a:xfrm rot="10800000" flipV="1">
              <a:off x="5076496" y="4033683"/>
              <a:ext cx="132735" cy="103239"/>
            </a:xfrm>
            <a:prstGeom prst="line">
              <a:avLst/>
            </a:prstGeom>
            <a:noFill/>
            <a:ln w="19050" algn="ctr">
              <a:solidFill>
                <a:schemeClr val="tx1"/>
              </a:solidFill>
              <a:round/>
              <a:headEnd/>
              <a:tailEnd type="none" w="lg" len="lg"/>
            </a:ln>
          </p:spPr>
        </p:cxnSp>
        <p:cxnSp>
          <p:nvCxnSpPr>
            <p:cNvPr id="56361" name="Straight Connector 58"/>
            <p:cNvCxnSpPr>
              <a:cxnSpLocks noChangeShapeType="1"/>
            </p:cNvCxnSpPr>
            <p:nvPr/>
          </p:nvCxnSpPr>
          <p:spPr bwMode="auto">
            <a:xfrm rot="10800000" flipV="1">
              <a:off x="5207960" y="4033683"/>
              <a:ext cx="132735" cy="103239"/>
            </a:xfrm>
            <a:prstGeom prst="line">
              <a:avLst/>
            </a:prstGeom>
            <a:noFill/>
            <a:ln w="19050" algn="ctr">
              <a:solidFill>
                <a:schemeClr val="tx1"/>
              </a:solidFill>
              <a:round/>
              <a:headEnd/>
              <a:tailEnd type="none" w="lg" len="lg"/>
            </a:ln>
          </p:spPr>
        </p:cxnSp>
        <p:cxnSp>
          <p:nvCxnSpPr>
            <p:cNvPr id="56362" name="Straight Connector 59"/>
            <p:cNvCxnSpPr>
              <a:cxnSpLocks noChangeShapeType="1"/>
            </p:cNvCxnSpPr>
            <p:nvPr/>
          </p:nvCxnSpPr>
          <p:spPr bwMode="auto">
            <a:xfrm rot="10800000" flipV="1">
              <a:off x="5339424" y="4033683"/>
              <a:ext cx="132735" cy="103239"/>
            </a:xfrm>
            <a:prstGeom prst="line">
              <a:avLst/>
            </a:prstGeom>
            <a:noFill/>
            <a:ln w="19050" algn="ctr">
              <a:solidFill>
                <a:schemeClr val="tx1"/>
              </a:solidFill>
              <a:round/>
              <a:headEnd/>
              <a:tailEnd type="none" w="lg" len="lg"/>
            </a:ln>
          </p:spPr>
        </p:cxnSp>
        <p:cxnSp>
          <p:nvCxnSpPr>
            <p:cNvPr id="56363" name="Straight Connector 60"/>
            <p:cNvCxnSpPr>
              <a:cxnSpLocks noChangeShapeType="1"/>
            </p:cNvCxnSpPr>
            <p:nvPr/>
          </p:nvCxnSpPr>
          <p:spPr bwMode="auto">
            <a:xfrm rot="10800000" flipV="1">
              <a:off x="5470888" y="4033683"/>
              <a:ext cx="132735" cy="103239"/>
            </a:xfrm>
            <a:prstGeom prst="line">
              <a:avLst/>
            </a:prstGeom>
            <a:noFill/>
            <a:ln w="19050" algn="ctr">
              <a:solidFill>
                <a:schemeClr val="tx1"/>
              </a:solidFill>
              <a:round/>
              <a:headEnd/>
              <a:tailEnd type="none" w="lg" len="lg"/>
            </a:ln>
          </p:spPr>
        </p:cxnSp>
        <p:cxnSp>
          <p:nvCxnSpPr>
            <p:cNvPr id="56364" name="Straight Connector 61"/>
            <p:cNvCxnSpPr>
              <a:cxnSpLocks noChangeShapeType="1"/>
            </p:cNvCxnSpPr>
            <p:nvPr/>
          </p:nvCxnSpPr>
          <p:spPr bwMode="auto">
            <a:xfrm rot="10800000" flipV="1">
              <a:off x="5602352" y="4033683"/>
              <a:ext cx="132735" cy="103239"/>
            </a:xfrm>
            <a:prstGeom prst="line">
              <a:avLst/>
            </a:prstGeom>
            <a:noFill/>
            <a:ln w="19050" algn="ctr">
              <a:solidFill>
                <a:schemeClr val="tx1"/>
              </a:solidFill>
              <a:round/>
              <a:headEnd/>
              <a:tailEnd type="none" w="lg" len="lg"/>
            </a:ln>
          </p:spPr>
        </p:cxnSp>
        <p:cxnSp>
          <p:nvCxnSpPr>
            <p:cNvPr id="56365" name="Straight Connector 62"/>
            <p:cNvCxnSpPr>
              <a:cxnSpLocks noChangeShapeType="1"/>
            </p:cNvCxnSpPr>
            <p:nvPr/>
          </p:nvCxnSpPr>
          <p:spPr bwMode="auto">
            <a:xfrm rot="10800000" flipV="1">
              <a:off x="5733816" y="4033684"/>
              <a:ext cx="132735" cy="103239"/>
            </a:xfrm>
            <a:prstGeom prst="line">
              <a:avLst/>
            </a:prstGeom>
            <a:noFill/>
            <a:ln w="19050" algn="ctr">
              <a:solidFill>
                <a:schemeClr val="tx1"/>
              </a:solidFill>
              <a:round/>
              <a:headEnd/>
              <a:tailEnd type="none" w="lg" len="lg"/>
            </a:ln>
          </p:spPr>
        </p:cxnSp>
        <p:cxnSp>
          <p:nvCxnSpPr>
            <p:cNvPr id="56366" name="Straight Connector 63"/>
            <p:cNvCxnSpPr>
              <a:cxnSpLocks noChangeShapeType="1"/>
            </p:cNvCxnSpPr>
            <p:nvPr/>
          </p:nvCxnSpPr>
          <p:spPr bwMode="auto">
            <a:xfrm rot="10800000" flipV="1">
              <a:off x="5865280" y="4033683"/>
              <a:ext cx="132735" cy="103239"/>
            </a:xfrm>
            <a:prstGeom prst="line">
              <a:avLst/>
            </a:prstGeom>
            <a:noFill/>
            <a:ln w="19050" algn="ctr">
              <a:solidFill>
                <a:schemeClr val="tx1"/>
              </a:solidFill>
              <a:round/>
              <a:headEnd/>
              <a:tailEnd type="none" w="lg" len="lg"/>
            </a:ln>
          </p:spPr>
        </p:cxnSp>
        <p:cxnSp>
          <p:nvCxnSpPr>
            <p:cNvPr id="56367" name="Straight Connector 64"/>
            <p:cNvCxnSpPr>
              <a:cxnSpLocks noChangeShapeType="1"/>
            </p:cNvCxnSpPr>
            <p:nvPr/>
          </p:nvCxnSpPr>
          <p:spPr bwMode="auto">
            <a:xfrm rot="10800000" flipV="1">
              <a:off x="5996744" y="4033683"/>
              <a:ext cx="132735" cy="103239"/>
            </a:xfrm>
            <a:prstGeom prst="line">
              <a:avLst/>
            </a:prstGeom>
            <a:noFill/>
            <a:ln w="19050" algn="ctr">
              <a:solidFill>
                <a:schemeClr val="tx1"/>
              </a:solidFill>
              <a:round/>
              <a:headEnd/>
              <a:tailEnd type="none" w="lg" len="lg"/>
            </a:ln>
          </p:spPr>
        </p:cxnSp>
        <p:cxnSp>
          <p:nvCxnSpPr>
            <p:cNvPr id="56368" name="Straight Connector 65"/>
            <p:cNvCxnSpPr>
              <a:cxnSpLocks noChangeShapeType="1"/>
            </p:cNvCxnSpPr>
            <p:nvPr/>
          </p:nvCxnSpPr>
          <p:spPr bwMode="auto">
            <a:xfrm rot="10800000" flipV="1">
              <a:off x="6128208" y="4033683"/>
              <a:ext cx="132735" cy="103239"/>
            </a:xfrm>
            <a:prstGeom prst="line">
              <a:avLst/>
            </a:prstGeom>
            <a:noFill/>
            <a:ln w="19050" algn="ctr">
              <a:solidFill>
                <a:schemeClr val="tx1"/>
              </a:solidFill>
              <a:round/>
              <a:headEnd/>
              <a:tailEnd type="none" w="lg" len="lg"/>
            </a:ln>
          </p:spPr>
        </p:cxnSp>
        <p:cxnSp>
          <p:nvCxnSpPr>
            <p:cNvPr id="56369" name="Straight Connector 66"/>
            <p:cNvCxnSpPr>
              <a:cxnSpLocks noChangeShapeType="1"/>
            </p:cNvCxnSpPr>
            <p:nvPr/>
          </p:nvCxnSpPr>
          <p:spPr bwMode="auto">
            <a:xfrm rot="10800000" flipV="1">
              <a:off x="6259672" y="4033683"/>
              <a:ext cx="132735" cy="103239"/>
            </a:xfrm>
            <a:prstGeom prst="line">
              <a:avLst/>
            </a:prstGeom>
            <a:noFill/>
            <a:ln w="19050" algn="ctr">
              <a:solidFill>
                <a:schemeClr val="tx1"/>
              </a:solidFill>
              <a:round/>
              <a:headEnd/>
              <a:tailEnd type="none" w="lg" len="lg"/>
            </a:ln>
          </p:spPr>
        </p:cxnSp>
        <p:cxnSp>
          <p:nvCxnSpPr>
            <p:cNvPr id="56370" name="Straight Connector 67"/>
            <p:cNvCxnSpPr>
              <a:cxnSpLocks noChangeShapeType="1"/>
            </p:cNvCxnSpPr>
            <p:nvPr/>
          </p:nvCxnSpPr>
          <p:spPr bwMode="auto">
            <a:xfrm rot="10800000" flipV="1">
              <a:off x="6391136" y="4033683"/>
              <a:ext cx="132735" cy="103239"/>
            </a:xfrm>
            <a:prstGeom prst="line">
              <a:avLst/>
            </a:prstGeom>
            <a:noFill/>
            <a:ln w="19050" algn="ctr">
              <a:solidFill>
                <a:schemeClr val="tx1"/>
              </a:solidFill>
              <a:round/>
              <a:headEnd/>
              <a:tailEnd type="none" w="lg" len="lg"/>
            </a:ln>
          </p:spPr>
        </p:cxnSp>
        <p:cxnSp>
          <p:nvCxnSpPr>
            <p:cNvPr id="56371" name="Straight Connector 68"/>
            <p:cNvCxnSpPr>
              <a:cxnSpLocks noChangeShapeType="1"/>
            </p:cNvCxnSpPr>
            <p:nvPr/>
          </p:nvCxnSpPr>
          <p:spPr bwMode="auto">
            <a:xfrm rot="10800000" flipV="1">
              <a:off x="6522600" y="4033683"/>
              <a:ext cx="132735" cy="103239"/>
            </a:xfrm>
            <a:prstGeom prst="line">
              <a:avLst/>
            </a:prstGeom>
            <a:noFill/>
            <a:ln w="19050" algn="ctr">
              <a:solidFill>
                <a:schemeClr val="tx1"/>
              </a:solidFill>
              <a:round/>
              <a:headEnd/>
              <a:tailEnd type="none" w="lg" len="lg"/>
            </a:ln>
          </p:spPr>
        </p:cxnSp>
        <p:cxnSp>
          <p:nvCxnSpPr>
            <p:cNvPr id="56372" name="Straight Connector 69"/>
            <p:cNvCxnSpPr>
              <a:cxnSpLocks noChangeShapeType="1"/>
            </p:cNvCxnSpPr>
            <p:nvPr/>
          </p:nvCxnSpPr>
          <p:spPr bwMode="auto">
            <a:xfrm rot="10800000" flipV="1">
              <a:off x="6654064" y="4033683"/>
              <a:ext cx="132735" cy="103239"/>
            </a:xfrm>
            <a:prstGeom prst="line">
              <a:avLst/>
            </a:prstGeom>
            <a:noFill/>
            <a:ln w="19050" algn="ctr">
              <a:solidFill>
                <a:schemeClr val="tx1"/>
              </a:solidFill>
              <a:round/>
              <a:headEnd/>
              <a:tailEnd type="none" w="lg" len="lg"/>
            </a:ln>
          </p:spPr>
        </p:cxnSp>
        <p:cxnSp>
          <p:nvCxnSpPr>
            <p:cNvPr id="56373" name="Straight Connector 70"/>
            <p:cNvCxnSpPr>
              <a:cxnSpLocks noChangeShapeType="1"/>
            </p:cNvCxnSpPr>
            <p:nvPr/>
          </p:nvCxnSpPr>
          <p:spPr bwMode="auto">
            <a:xfrm rot="10800000" flipV="1">
              <a:off x="6785528" y="4033683"/>
              <a:ext cx="132735" cy="103239"/>
            </a:xfrm>
            <a:prstGeom prst="line">
              <a:avLst/>
            </a:prstGeom>
            <a:noFill/>
            <a:ln w="19050" algn="ctr">
              <a:solidFill>
                <a:schemeClr val="tx1"/>
              </a:solidFill>
              <a:round/>
              <a:headEnd/>
              <a:tailEnd type="none" w="lg" len="lg"/>
            </a:ln>
          </p:spPr>
        </p:cxnSp>
        <p:cxnSp>
          <p:nvCxnSpPr>
            <p:cNvPr id="56374" name="Straight Connector 71"/>
            <p:cNvCxnSpPr>
              <a:cxnSpLocks noChangeShapeType="1"/>
            </p:cNvCxnSpPr>
            <p:nvPr/>
          </p:nvCxnSpPr>
          <p:spPr bwMode="auto">
            <a:xfrm rot="10800000" flipV="1">
              <a:off x="6916993" y="4033683"/>
              <a:ext cx="132735" cy="103239"/>
            </a:xfrm>
            <a:prstGeom prst="line">
              <a:avLst/>
            </a:prstGeom>
            <a:noFill/>
            <a:ln w="19050" algn="ctr">
              <a:solidFill>
                <a:schemeClr val="tx1"/>
              </a:solidFill>
              <a:round/>
              <a:headEnd/>
              <a:tailEnd type="none" w="lg" len="lg"/>
            </a:ln>
          </p:spPr>
        </p:cxnSp>
      </p:grpSp>
      <p:cxnSp>
        <p:nvCxnSpPr>
          <p:cNvPr id="56337" name="Straight Connector 77"/>
          <p:cNvCxnSpPr>
            <a:cxnSpLocks noChangeShapeType="1"/>
          </p:cNvCxnSpPr>
          <p:nvPr/>
        </p:nvCxnSpPr>
        <p:spPr bwMode="auto">
          <a:xfrm>
            <a:off x="2813050" y="3914556"/>
            <a:ext cx="0" cy="910208"/>
          </a:xfrm>
          <a:prstGeom prst="line">
            <a:avLst/>
          </a:prstGeom>
          <a:noFill/>
          <a:ln w="12700" algn="ctr">
            <a:solidFill>
              <a:schemeClr val="tx1"/>
            </a:solidFill>
            <a:round/>
            <a:headEnd/>
            <a:tailEnd type="none" w="lg" len="lg"/>
          </a:ln>
        </p:spPr>
      </p:cxnSp>
      <p:cxnSp>
        <p:nvCxnSpPr>
          <p:cNvPr id="56338" name="Straight Connector 79"/>
          <p:cNvCxnSpPr>
            <a:cxnSpLocks noChangeShapeType="1"/>
            <a:endCxn id="56333" idx="0"/>
          </p:cNvCxnSpPr>
          <p:nvPr/>
        </p:nvCxnSpPr>
        <p:spPr bwMode="auto">
          <a:xfrm flipV="1">
            <a:off x="5400675" y="3089056"/>
            <a:ext cx="277813" cy="257175"/>
          </a:xfrm>
          <a:prstGeom prst="line">
            <a:avLst/>
          </a:prstGeom>
          <a:noFill/>
          <a:ln w="19050" algn="ctr">
            <a:solidFill>
              <a:srgbClr val="0000FF"/>
            </a:solidFill>
            <a:prstDash val="dash"/>
            <a:round/>
            <a:headEnd/>
            <a:tailEnd type="none" w="lg" len="lg"/>
          </a:ln>
        </p:spPr>
      </p:cxnSp>
      <p:sp>
        <p:nvSpPr>
          <p:cNvPr id="56341" name="TextBox 83"/>
          <p:cNvSpPr txBox="1">
            <a:spLocks noChangeArrowheads="1"/>
          </p:cNvSpPr>
          <p:nvPr/>
        </p:nvSpPr>
        <p:spPr bwMode="auto">
          <a:xfrm>
            <a:off x="3656013" y="5037865"/>
            <a:ext cx="1981200" cy="430213"/>
          </a:xfrm>
          <a:prstGeom prst="rect">
            <a:avLst/>
          </a:prstGeom>
          <a:noFill/>
          <a:ln w="9525">
            <a:noFill/>
            <a:miter lim="800000"/>
            <a:headEnd/>
            <a:tailEnd/>
          </a:ln>
        </p:spPr>
        <p:txBody>
          <a:bodyPr>
            <a:spAutoFit/>
          </a:bodyPr>
          <a:lstStyle/>
          <a:p>
            <a:pPr algn="ctr"/>
            <a:r>
              <a:rPr lang="en-US" sz="1100">
                <a:solidFill>
                  <a:srgbClr val="FF0000"/>
                </a:solidFill>
              </a:rPr>
              <a:t>FAULT CURRENT RETURN PATH</a:t>
            </a:r>
          </a:p>
        </p:txBody>
      </p:sp>
      <p:pic>
        <p:nvPicPr>
          <p:cNvPr id="56342" name="Picture 6" descr="C:\Documents and Settings\jmccloskey\Local Settings\Temporary Internet Files\Content.IE5\FSSE9PL6\MM900047044[1].gif"/>
          <p:cNvPicPr>
            <a:picLocks noChangeAspect="1" noChangeArrowheads="1" noCrop="1"/>
          </p:cNvPicPr>
          <p:nvPr/>
        </p:nvPicPr>
        <p:blipFill>
          <a:blip r:embed="rId3" cstate="print"/>
          <a:srcRect/>
          <a:stretch>
            <a:fillRect/>
          </a:stretch>
        </p:blipFill>
        <p:spPr bwMode="auto">
          <a:xfrm>
            <a:off x="5407218" y="3084023"/>
            <a:ext cx="892175" cy="552450"/>
          </a:xfrm>
          <a:prstGeom prst="rect">
            <a:avLst/>
          </a:prstGeom>
          <a:noFill/>
          <a:ln w="9525">
            <a:noFill/>
            <a:miter lim="800000"/>
            <a:headEnd/>
            <a:tailEnd/>
          </a:ln>
        </p:spPr>
      </p:pic>
      <p:sp>
        <p:nvSpPr>
          <p:cNvPr id="56343" name="TextBox 89"/>
          <p:cNvSpPr txBox="1">
            <a:spLocks noChangeArrowheads="1"/>
          </p:cNvSpPr>
          <p:nvPr/>
        </p:nvSpPr>
        <p:spPr bwMode="auto">
          <a:xfrm>
            <a:off x="2623029" y="2750919"/>
            <a:ext cx="1153533" cy="400110"/>
          </a:xfrm>
          <a:prstGeom prst="rect">
            <a:avLst/>
          </a:prstGeom>
          <a:noFill/>
          <a:ln w="9525">
            <a:noFill/>
            <a:miter lim="800000"/>
            <a:headEnd/>
            <a:tailEnd/>
          </a:ln>
        </p:spPr>
        <p:txBody>
          <a:bodyPr wrap="square">
            <a:spAutoFit/>
          </a:bodyPr>
          <a:lstStyle/>
          <a:p>
            <a:pPr algn="ctr"/>
            <a:r>
              <a:rPr lang="en-US" sz="1000" dirty="0">
                <a:solidFill>
                  <a:srgbClr val="0000FF"/>
                </a:solidFill>
              </a:rPr>
              <a:t>FUSE </a:t>
            </a:r>
            <a:r>
              <a:rPr lang="en-US" sz="1000" dirty="0" smtClean="0">
                <a:solidFill>
                  <a:srgbClr val="0000FF"/>
                </a:solidFill>
              </a:rPr>
              <a:t>MAY NOT CLEAR (BAD)</a:t>
            </a:r>
            <a:endParaRPr lang="en-US" sz="1000" dirty="0">
              <a:solidFill>
                <a:srgbClr val="0000FF"/>
              </a:solidFill>
            </a:endParaRPr>
          </a:p>
        </p:txBody>
      </p:sp>
      <p:sp>
        <p:nvSpPr>
          <p:cNvPr id="70" name="TextBox 69"/>
          <p:cNvSpPr txBox="1"/>
          <p:nvPr/>
        </p:nvSpPr>
        <p:spPr>
          <a:xfrm>
            <a:off x="6727372" y="3997977"/>
            <a:ext cx="1524000" cy="830997"/>
          </a:xfrm>
          <a:prstGeom prst="rect">
            <a:avLst/>
          </a:prstGeom>
          <a:noFill/>
        </p:spPr>
        <p:txBody>
          <a:bodyPr wrap="square" rtlCol="0">
            <a:spAutoFit/>
          </a:bodyPr>
          <a:lstStyle/>
          <a:p>
            <a:r>
              <a:rPr lang="en-US" dirty="0" smtClean="0">
                <a:solidFill>
                  <a:srgbClr val="0000FF"/>
                </a:solidFill>
              </a:rPr>
              <a:t>HIGH IMPEDANCE BOND</a:t>
            </a:r>
            <a:endParaRPr lang="en-US" dirty="0">
              <a:solidFill>
                <a:srgbClr val="0000FF"/>
              </a:solidFill>
            </a:endParaRPr>
          </a:p>
        </p:txBody>
      </p:sp>
      <p:sp>
        <p:nvSpPr>
          <p:cNvPr id="71" name="Freeform 82"/>
          <p:cNvSpPr>
            <a:spLocks/>
          </p:cNvSpPr>
          <p:nvPr/>
        </p:nvSpPr>
        <p:spPr bwMode="auto">
          <a:xfrm>
            <a:off x="2729139" y="3014444"/>
            <a:ext cx="3624104" cy="1957181"/>
          </a:xfrm>
          <a:custGeom>
            <a:avLst/>
            <a:gdLst>
              <a:gd name="T0" fmla="*/ 670064 w 3613355"/>
              <a:gd name="T1" fmla="*/ 260383 h 1356852"/>
              <a:gd name="T2" fmla="*/ 2547726 w 3613355"/>
              <a:gd name="T3" fmla="*/ 260383 h 1356852"/>
              <a:gd name="T4" fmla="*/ 2856975 w 3613355"/>
              <a:gd name="T5" fmla="*/ 0 h 1356852"/>
              <a:gd name="T6" fmla="*/ 3608050 w 3613355"/>
              <a:gd name="T7" fmla="*/ 0 h 1356852"/>
              <a:gd name="T8" fmla="*/ 3608050 w 3613355"/>
              <a:gd name="T9" fmla="*/ 1368862 h 1356852"/>
              <a:gd name="T10" fmla="*/ 0 w 3613355"/>
              <a:gd name="T11" fmla="*/ 1368862 h 1356852"/>
              <a:gd name="T12" fmla="*/ 0 w 3613355"/>
              <a:gd name="T13" fmla="*/ 810901 h 1356852"/>
              <a:gd name="T14" fmla="*/ 0 60000 65536"/>
              <a:gd name="T15" fmla="*/ 0 60000 65536"/>
              <a:gd name="T16" fmla="*/ 0 60000 65536"/>
              <a:gd name="T17" fmla="*/ 0 60000 65536"/>
              <a:gd name="T18" fmla="*/ 0 60000 65536"/>
              <a:gd name="T19" fmla="*/ 0 60000 65536"/>
              <a:gd name="T20" fmla="*/ 0 60000 65536"/>
              <a:gd name="T21" fmla="*/ 0 w 3613355"/>
              <a:gd name="T22" fmla="*/ 0 h 1356852"/>
              <a:gd name="T23" fmla="*/ 3613355 w 3613355"/>
              <a:gd name="T24" fmla="*/ 1356852 h 1356852"/>
              <a:gd name="connsiteX0" fmla="*/ 671052 w 3613560"/>
              <a:gd name="connsiteY0" fmla="*/ 258097 h 1356852"/>
              <a:gd name="connsiteX1" fmla="*/ 2551471 w 3613560"/>
              <a:gd name="connsiteY1" fmla="*/ 258097 h 1356852"/>
              <a:gd name="connsiteX2" fmla="*/ 2861187 w 3613560"/>
              <a:gd name="connsiteY2" fmla="*/ 0 h 1356852"/>
              <a:gd name="connsiteX3" fmla="*/ 3613355 w 3613560"/>
              <a:gd name="connsiteY3" fmla="*/ 0 h 1356852"/>
              <a:gd name="connsiteX4" fmla="*/ 3613560 w 3613560"/>
              <a:gd name="connsiteY4" fmla="*/ 1163170 h 1356852"/>
              <a:gd name="connsiteX5" fmla="*/ 0 w 3613560"/>
              <a:gd name="connsiteY5" fmla="*/ 1356852 h 1356852"/>
              <a:gd name="connsiteX6" fmla="*/ 0 w 3613560"/>
              <a:gd name="connsiteY6" fmla="*/ 803787 h 1356852"/>
              <a:gd name="connsiteX0" fmla="*/ 671052 w 3613560"/>
              <a:gd name="connsiteY0" fmla="*/ 258097 h 1163170"/>
              <a:gd name="connsiteX1" fmla="*/ 2551471 w 3613560"/>
              <a:gd name="connsiteY1" fmla="*/ 258097 h 1163170"/>
              <a:gd name="connsiteX2" fmla="*/ 2861187 w 3613560"/>
              <a:gd name="connsiteY2" fmla="*/ 0 h 1163170"/>
              <a:gd name="connsiteX3" fmla="*/ 3613355 w 3613560"/>
              <a:gd name="connsiteY3" fmla="*/ 0 h 1163170"/>
              <a:gd name="connsiteX4" fmla="*/ 3613560 w 3613560"/>
              <a:gd name="connsiteY4" fmla="*/ 1163170 h 1163170"/>
              <a:gd name="connsiteX5" fmla="*/ 0 w 3613560"/>
              <a:gd name="connsiteY5" fmla="*/ 984810 h 1163170"/>
              <a:gd name="connsiteX6" fmla="*/ 0 w 3613560"/>
              <a:gd name="connsiteY6" fmla="*/ 803787 h 1163170"/>
              <a:gd name="connsiteX0" fmla="*/ 671052 w 3613560"/>
              <a:gd name="connsiteY0" fmla="*/ 258097 h 1163170"/>
              <a:gd name="connsiteX1" fmla="*/ 2551471 w 3613560"/>
              <a:gd name="connsiteY1" fmla="*/ 258097 h 1163170"/>
              <a:gd name="connsiteX2" fmla="*/ 2861187 w 3613560"/>
              <a:gd name="connsiteY2" fmla="*/ 0 h 1163170"/>
              <a:gd name="connsiteX3" fmla="*/ 3613355 w 3613560"/>
              <a:gd name="connsiteY3" fmla="*/ 0 h 1163170"/>
              <a:gd name="connsiteX4" fmla="*/ 3613560 w 3613560"/>
              <a:gd name="connsiteY4" fmla="*/ 1163170 h 1163170"/>
              <a:gd name="connsiteX5" fmla="*/ 2605274 w 3613560"/>
              <a:gd name="connsiteY5" fmla="*/ 1111131 h 1163170"/>
              <a:gd name="connsiteX6" fmla="*/ 0 w 3613560"/>
              <a:gd name="connsiteY6" fmla="*/ 984810 h 1163170"/>
              <a:gd name="connsiteX7" fmla="*/ 0 w 3613560"/>
              <a:gd name="connsiteY7" fmla="*/ 803787 h 1163170"/>
              <a:gd name="connsiteX0" fmla="*/ 671052 w 3613560"/>
              <a:gd name="connsiteY0" fmla="*/ 258097 h 1163170"/>
              <a:gd name="connsiteX1" fmla="*/ 2551471 w 3613560"/>
              <a:gd name="connsiteY1" fmla="*/ 258097 h 1163170"/>
              <a:gd name="connsiteX2" fmla="*/ 2861187 w 3613560"/>
              <a:gd name="connsiteY2" fmla="*/ 0 h 1163170"/>
              <a:gd name="connsiteX3" fmla="*/ 3613355 w 3613560"/>
              <a:gd name="connsiteY3" fmla="*/ 0 h 1163170"/>
              <a:gd name="connsiteX4" fmla="*/ 3613560 w 3613560"/>
              <a:gd name="connsiteY4" fmla="*/ 1163170 h 1163170"/>
              <a:gd name="connsiteX5" fmla="*/ 2642595 w 3613560"/>
              <a:gd name="connsiteY5" fmla="*/ 962122 h 1163170"/>
              <a:gd name="connsiteX6" fmla="*/ 0 w 3613560"/>
              <a:gd name="connsiteY6" fmla="*/ 984810 h 1163170"/>
              <a:gd name="connsiteX7" fmla="*/ 0 w 3613560"/>
              <a:gd name="connsiteY7" fmla="*/ 803787 h 1163170"/>
              <a:gd name="connsiteX0" fmla="*/ 671052 w 3613560"/>
              <a:gd name="connsiteY0" fmla="*/ 258097 h 1163170"/>
              <a:gd name="connsiteX1" fmla="*/ 2551471 w 3613560"/>
              <a:gd name="connsiteY1" fmla="*/ 258097 h 1163170"/>
              <a:gd name="connsiteX2" fmla="*/ 2861187 w 3613560"/>
              <a:gd name="connsiteY2" fmla="*/ 0 h 1163170"/>
              <a:gd name="connsiteX3" fmla="*/ 3613355 w 3613560"/>
              <a:gd name="connsiteY3" fmla="*/ 0 h 1163170"/>
              <a:gd name="connsiteX4" fmla="*/ 3613560 w 3613560"/>
              <a:gd name="connsiteY4" fmla="*/ 1163170 h 1163170"/>
              <a:gd name="connsiteX5" fmla="*/ 2887788 w 3613560"/>
              <a:gd name="connsiteY5" fmla="*/ 1007088 h 1163170"/>
              <a:gd name="connsiteX6" fmla="*/ 2642595 w 3613560"/>
              <a:gd name="connsiteY6" fmla="*/ 962122 h 1163170"/>
              <a:gd name="connsiteX7" fmla="*/ 0 w 3613560"/>
              <a:gd name="connsiteY7" fmla="*/ 984810 h 1163170"/>
              <a:gd name="connsiteX8" fmla="*/ 0 w 3613560"/>
              <a:gd name="connsiteY8" fmla="*/ 803787 h 1163170"/>
              <a:gd name="connsiteX0" fmla="*/ 671052 w 3613560"/>
              <a:gd name="connsiteY0" fmla="*/ 258097 h 1163170"/>
              <a:gd name="connsiteX1" fmla="*/ 2551471 w 3613560"/>
              <a:gd name="connsiteY1" fmla="*/ 258097 h 1163170"/>
              <a:gd name="connsiteX2" fmla="*/ 2861187 w 3613560"/>
              <a:gd name="connsiteY2" fmla="*/ 0 h 1163170"/>
              <a:gd name="connsiteX3" fmla="*/ 3613355 w 3613560"/>
              <a:gd name="connsiteY3" fmla="*/ 0 h 1163170"/>
              <a:gd name="connsiteX4" fmla="*/ 3613560 w 3613560"/>
              <a:gd name="connsiteY4" fmla="*/ 1163170 h 1163170"/>
              <a:gd name="connsiteX5" fmla="*/ 2642611 w 3613560"/>
              <a:gd name="connsiteY5" fmla="*/ 1155380 h 1163170"/>
              <a:gd name="connsiteX6" fmla="*/ 2642595 w 3613560"/>
              <a:gd name="connsiteY6" fmla="*/ 962122 h 1163170"/>
              <a:gd name="connsiteX7" fmla="*/ 0 w 3613560"/>
              <a:gd name="connsiteY7" fmla="*/ 984810 h 1163170"/>
              <a:gd name="connsiteX8" fmla="*/ 0 w 3613560"/>
              <a:gd name="connsiteY8" fmla="*/ 803787 h 1163170"/>
              <a:gd name="connsiteX0" fmla="*/ 671052 w 3613560"/>
              <a:gd name="connsiteY0" fmla="*/ 258097 h 1163170"/>
              <a:gd name="connsiteX1" fmla="*/ 2551471 w 3613560"/>
              <a:gd name="connsiteY1" fmla="*/ 258097 h 1163170"/>
              <a:gd name="connsiteX2" fmla="*/ 2861187 w 3613560"/>
              <a:gd name="connsiteY2" fmla="*/ 0 h 1163170"/>
              <a:gd name="connsiteX3" fmla="*/ 3613355 w 3613560"/>
              <a:gd name="connsiteY3" fmla="*/ 0 h 1163170"/>
              <a:gd name="connsiteX4" fmla="*/ 3613560 w 3613560"/>
              <a:gd name="connsiteY4" fmla="*/ 1163170 h 1163170"/>
              <a:gd name="connsiteX5" fmla="*/ 2642611 w 3613560"/>
              <a:gd name="connsiteY5" fmla="*/ 1155380 h 1163170"/>
              <a:gd name="connsiteX6" fmla="*/ 2642745 w 3613560"/>
              <a:gd name="connsiteY6" fmla="*/ 984092 h 1163170"/>
              <a:gd name="connsiteX7" fmla="*/ 0 w 3613560"/>
              <a:gd name="connsiteY7" fmla="*/ 984810 h 1163170"/>
              <a:gd name="connsiteX8" fmla="*/ 0 w 3613560"/>
              <a:gd name="connsiteY8" fmla="*/ 803787 h 1163170"/>
              <a:gd name="connsiteX0" fmla="*/ 671052 w 3613423"/>
              <a:gd name="connsiteY0" fmla="*/ 258097 h 1902753"/>
              <a:gd name="connsiteX1" fmla="*/ 2551471 w 3613423"/>
              <a:gd name="connsiteY1" fmla="*/ 258097 h 1902753"/>
              <a:gd name="connsiteX2" fmla="*/ 2861187 w 3613423"/>
              <a:gd name="connsiteY2" fmla="*/ 0 h 1902753"/>
              <a:gd name="connsiteX3" fmla="*/ 3613355 w 3613423"/>
              <a:gd name="connsiteY3" fmla="*/ 0 h 1902753"/>
              <a:gd name="connsiteX4" fmla="*/ 3591992 w 3613423"/>
              <a:gd name="connsiteY4" fmla="*/ 1902753 h 1902753"/>
              <a:gd name="connsiteX5" fmla="*/ 2642611 w 3613423"/>
              <a:gd name="connsiteY5" fmla="*/ 1155380 h 1902753"/>
              <a:gd name="connsiteX6" fmla="*/ 2642745 w 3613423"/>
              <a:gd name="connsiteY6" fmla="*/ 984092 h 1902753"/>
              <a:gd name="connsiteX7" fmla="*/ 0 w 3613423"/>
              <a:gd name="connsiteY7" fmla="*/ 984810 h 1902753"/>
              <a:gd name="connsiteX8" fmla="*/ 0 w 3613423"/>
              <a:gd name="connsiteY8" fmla="*/ 803787 h 1902753"/>
              <a:gd name="connsiteX0" fmla="*/ 671052 w 3613423"/>
              <a:gd name="connsiteY0" fmla="*/ 258097 h 1920330"/>
              <a:gd name="connsiteX1" fmla="*/ 2551471 w 3613423"/>
              <a:gd name="connsiteY1" fmla="*/ 258097 h 1920330"/>
              <a:gd name="connsiteX2" fmla="*/ 2861187 w 3613423"/>
              <a:gd name="connsiteY2" fmla="*/ 0 h 1920330"/>
              <a:gd name="connsiteX3" fmla="*/ 3613355 w 3613423"/>
              <a:gd name="connsiteY3" fmla="*/ 0 h 1920330"/>
              <a:gd name="connsiteX4" fmla="*/ 3591992 w 3613423"/>
              <a:gd name="connsiteY4" fmla="*/ 1902753 h 1920330"/>
              <a:gd name="connsiteX5" fmla="*/ 2642611 w 3613423"/>
              <a:gd name="connsiteY5" fmla="*/ 1155380 h 1920330"/>
              <a:gd name="connsiteX6" fmla="*/ 2642745 w 3613423"/>
              <a:gd name="connsiteY6" fmla="*/ 984092 h 1920330"/>
              <a:gd name="connsiteX7" fmla="*/ 0 w 3613423"/>
              <a:gd name="connsiteY7" fmla="*/ 1920330 h 1920330"/>
              <a:gd name="connsiteX8" fmla="*/ 0 w 3613423"/>
              <a:gd name="connsiteY8" fmla="*/ 803787 h 1920330"/>
              <a:gd name="connsiteX0" fmla="*/ 671052 w 3613423"/>
              <a:gd name="connsiteY0" fmla="*/ 258097 h 1920330"/>
              <a:gd name="connsiteX1" fmla="*/ 2551471 w 3613423"/>
              <a:gd name="connsiteY1" fmla="*/ 258097 h 1920330"/>
              <a:gd name="connsiteX2" fmla="*/ 2861187 w 3613423"/>
              <a:gd name="connsiteY2" fmla="*/ 0 h 1920330"/>
              <a:gd name="connsiteX3" fmla="*/ 3613355 w 3613423"/>
              <a:gd name="connsiteY3" fmla="*/ 0 h 1920330"/>
              <a:gd name="connsiteX4" fmla="*/ 3591992 w 3613423"/>
              <a:gd name="connsiteY4" fmla="*/ 1902753 h 1920330"/>
              <a:gd name="connsiteX5" fmla="*/ 2642745 w 3613423"/>
              <a:gd name="connsiteY5" fmla="*/ 984092 h 1920330"/>
              <a:gd name="connsiteX6" fmla="*/ 0 w 3613423"/>
              <a:gd name="connsiteY6" fmla="*/ 1920330 h 1920330"/>
              <a:gd name="connsiteX7" fmla="*/ 0 w 3613423"/>
              <a:gd name="connsiteY7" fmla="*/ 803787 h 1920330"/>
              <a:gd name="connsiteX0" fmla="*/ 671052 w 3613423"/>
              <a:gd name="connsiteY0" fmla="*/ 258097 h 1920330"/>
              <a:gd name="connsiteX1" fmla="*/ 2551471 w 3613423"/>
              <a:gd name="connsiteY1" fmla="*/ 258097 h 1920330"/>
              <a:gd name="connsiteX2" fmla="*/ 2861187 w 3613423"/>
              <a:gd name="connsiteY2" fmla="*/ 0 h 1920330"/>
              <a:gd name="connsiteX3" fmla="*/ 3613355 w 3613423"/>
              <a:gd name="connsiteY3" fmla="*/ 0 h 1920330"/>
              <a:gd name="connsiteX4" fmla="*/ 3591992 w 3613423"/>
              <a:gd name="connsiteY4" fmla="*/ 1902753 h 1920330"/>
              <a:gd name="connsiteX5" fmla="*/ 0 w 3613423"/>
              <a:gd name="connsiteY5" fmla="*/ 1920330 h 1920330"/>
              <a:gd name="connsiteX6" fmla="*/ 0 w 3613423"/>
              <a:gd name="connsiteY6" fmla="*/ 803787 h 1920330"/>
              <a:gd name="connsiteX0" fmla="*/ 671052 w 3613423"/>
              <a:gd name="connsiteY0" fmla="*/ 258097 h 1956518"/>
              <a:gd name="connsiteX1" fmla="*/ 2551471 w 3613423"/>
              <a:gd name="connsiteY1" fmla="*/ 258097 h 1956518"/>
              <a:gd name="connsiteX2" fmla="*/ 2861187 w 3613423"/>
              <a:gd name="connsiteY2" fmla="*/ 0 h 1956518"/>
              <a:gd name="connsiteX3" fmla="*/ 3613355 w 3613423"/>
              <a:gd name="connsiteY3" fmla="*/ 0 h 1956518"/>
              <a:gd name="connsiteX4" fmla="*/ 3581309 w 3613423"/>
              <a:gd name="connsiteY4" fmla="*/ 1956518 h 1956518"/>
              <a:gd name="connsiteX5" fmla="*/ 0 w 3613423"/>
              <a:gd name="connsiteY5" fmla="*/ 1920330 h 1956518"/>
              <a:gd name="connsiteX6" fmla="*/ 0 w 3613423"/>
              <a:gd name="connsiteY6" fmla="*/ 803787 h 1956518"/>
              <a:gd name="connsiteX0" fmla="*/ 692825 w 3635196"/>
              <a:gd name="connsiteY0" fmla="*/ 258097 h 1956518"/>
              <a:gd name="connsiteX1" fmla="*/ 2573244 w 3635196"/>
              <a:gd name="connsiteY1" fmla="*/ 258097 h 1956518"/>
              <a:gd name="connsiteX2" fmla="*/ 2882960 w 3635196"/>
              <a:gd name="connsiteY2" fmla="*/ 0 h 1956518"/>
              <a:gd name="connsiteX3" fmla="*/ 3635128 w 3635196"/>
              <a:gd name="connsiteY3" fmla="*/ 0 h 1956518"/>
              <a:gd name="connsiteX4" fmla="*/ 3603082 w 3635196"/>
              <a:gd name="connsiteY4" fmla="*/ 1956518 h 1956518"/>
              <a:gd name="connsiteX5" fmla="*/ 0 w 3635196"/>
              <a:gd name="connsiteY5" fmla="*/ 1941443 h 1956518"/>
              <a:gd name="connsiteX6" fmla="*/ 21773 w 3635196"/>
              <a:gd name="connsiteY6" fmla="*/ 803787 h 1956518"/>
              <a:gd name="connsiteX0" fmla="*/ 671052 w 3613423"/>
              <a:gd name="connsiteY0" fmla="*/ 258097 h 1956518"/>
              <a:gd name="connsiteX1" fmla="*/ 2551471 w 3613423"/>
              <a:gd name="connsiteY1" fmla="*/ 258097 h 1956518"/>
              <a:gd name="connsiteX2" fmla="*/ 2861187 w 3613423"/>
              <a:gd name="connsiteY2" fmla="*/ 0 h 1956518"/>
              <a:gd name="connsiteX3" fmla="*/ 3613355 w 3613423"/>
              <a:gd name="connsiteY3" fmla="*/ 0 h 1956518"/>
              <a:gd name="connsiteX4" fmla="*/ 3581309 w 3613423"/>
              <a:gd name="connsiteY4" fmla="*/ 1956518 h 1956518"/>
              <a:gd name="connsiteX5" fmla="*/ 10886 w 3613423"/>
              <a:gd name="connsiteY5" fmla="*/ 1929904 h 1956518"/>
              <a:gd name="connsiteX6" fmla="*/ 0 w 3613423"/>
              <a:gd name="connsiteY6" fmla="*/ 803787 h 1956518"/>
              <a:gd name="connsiteX0" fmla="*/ 681939 w 3624310"/>
              <a:gd name="connsiteY0" fmla="*/ 258097 h 1956518"/>
              <a:gd name="connsiteX1" fmla="*/ 2562358 w 3624310"/>
              <a:gd name="connsiteY1" fmla="*/ 258097 h 1956518"/>
              <a:gd name="connsiteX2" fmla="*/ 2872074 w 3624310"/>
              <a:gd name="connsiteY2" fmla="*/ 0 h 1956518"/>
              <a:gd name="connsiteX3" fmla="*/ 3624242 w 3624310"/>
              <a:gd name="connsiteY3" fmla="*/ 0 h 1956518"/>
              <a:gd name="connsiteX4" fmla="*/ 3592196 w 3624310"/>
              <a:gd name="connsiteY4" fmla="*/ 1956518 h 1956518"/>
              <a:gd name="connsiteX5" fmla="*/ 0 w 3624310"/>
              <a:gd name="connsiteY5" fmla="*/ 1940132 h 1956518"/>
              <a:gd name="connsiteX6" fmla="*/ 10887 w 3624310"/>
              <a:gd name="connsiteY6" fmla="*/ 803787 h 195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4310" h="1956518">
                <a:moveTo>
                  <a:pt x="681939" y="258097"/>
                </a:moveTo>
                <a:lnTo>
                  <a:pt x="2562358" y="258097"/>
                </a:lnTo>
                <a:lnTo>
                  <a:pt x="2872074" y="0"/>
                </a:lnTo>
                <a:lnTo>
                  <a:pt x="3624242" y="0"/>
                </a:lnTo>
                <a:cubicBezTo>
                  <a:pt x="3624310" y="387723"/>
                  <a:pt x="3592128" y="1568795"/>
                  <a:pt x="3592196" y="1956518"/>
                </a:cubicBezTo>
                <a:lnTo>
                  <a:pt x="0" y="1940132"/>
                </a:lnTo>
                <a:lnTo>
                  <a:pt x="10887" y="803787"/>
                </a:lnTo>
              </a:path>
            </a:pathLst>
          </a:custGeom>
          <a:noFill/>
          <a:ln w="28575" cap="flat" cmpd="sng" algn="ctr">
            <a:solidFill>
              <a:srgbClr val="FF0000"/>
            </a:solidFill>
            <a:prstDash val="solid"/>
            <a:round/>
            <a:headEnd type="none" w="med" len="med"/>
            <a:tailEnd type="triangle" w="med" len="med"/>
          </a:ln>
        </p:spPr>
        <p:txBody>
          <a:bodyPr anchor="ctr"/>
          <a:lstStyle/>
          <a:p>
            <a:endParaRPr lang="en-US"/>
          </a:p>
        </p:txBody>
      </p:sp>
      <p:grpSp>
        <p:nvGrpSpPr>
          <p:cNvPr id="7" name="Group 113"/>
          <p:cNvGrpSpPr>
            <a:grpSpLocks/>
          </p:cNvGrpSpPr>
          <p:nvPr/>
        </p:nvGrpSpPr>
        <p:grpSpPr bwMode="auto">
          <a:xfrm rot="5400000">
            <a:off x="5980908" y="4424251"/>
            <a:ext cx="349923" cy="185059"/>
            <a:chOff x="1066800" y="2438400"/>
            <a:chExt cx="1447800" cy="685802"/>
          </a:xfrm>
        </p:grpSpPr>
        <p:cxnSp>
          <p:nvCxnSpPr>
            <p:cNvPr id="69" name="Straight Connector 114"/>
            <p:cNvCxnSpPr>
              <a:cxnSpLocks noChangeShapeType="1"/>
            </p:cNvCxnSpPr>
            <p:nvPr/>
          </p:nvCxnSpPr>
          <p:spPr bwMode="auto">
            <a:xfrm rot="5400000" flipH="1" flipV="1">
              <a:off x="952500" y="2552700"/>
              <a:ext cx="381000" cy="152400"/>
            </a:xfrm>
            <a:prstGeom prst="line">
              <a:avLst/>
            </a:prstGeom>
            <a:noFill/>
            <a:ln w="19050" algn="ctr">
              <a:solidFill>
                <a:schemeClr val="tx1"/>
              </a:solidFill>
              <a:round/>
              <a:headEnd/>
              <a:tailEnd type="none" w="lg" len="lg"/>
            </a:ln>
          </p:spPr>
        </p:cxnSp>
        <p:cxnSp>
          <p:nvCxnSpPr>
            <p:cNvPr id="72" name="Straight Connector 115"/>
            <p:cNvCxnSpPr>
              <a:cxnSpLocks noChangeShapeType="1"/>
            </p:cNvCxnSpPr>
            <p:nvPr/>
          </p:nvCxnSpPr>
          <p:spPr bwMode="auto">
            <a:xfrm rot="16200000" flipH="1">
              <a:off x="990600" y="2667000"/>
              <a:ext cx="685800" cy="228600"/>
            </a:xfrm>
            <a:prstGeom prst="line">
              <a:avLst/>
            </a:prstGeom>
            <a:noFill/>
            <a:ln w="19050" algn="ctr">
              <a:solidFill>
                <a:schemeClr val="tx1"/>
              </a:solidFill>
              <a:round/>
              <a:headEnd/>
              <a:tailEnd type="none" w="lg" len="lg"/>
            </a:ln>
          </p:spPr>
        </p:cxnSp>
        <p:cxnSp>
          <p:nvCxnSpPr>
            <p:cNvPr id="73" name="Straight Connector 116"/>
            <p:cNvCxnSpPr>
              <a:cxnSpLocks noChangeShapeType="1"/>
            </p:cNvCxnSpPr>
            <p:nvPr/>
          </p:nvCxnSpPr>
          <p:spPr bwMode="auto">
            <a:xfrm rot="16200000" flipH="1">
              <a:off x="1447800" y="2667000"/>
              <a:ext cx="685800" cy="228600"/>
            </a:xfrm>
            <a:prstGeom prst="line">
              <a:avLst/>
            </a:prstGeom>
            <a:noFill/>
            <a:ln w="19050" algn="ctr">
              <a:solidFill>
                <a:schemeClr val="tx1"/>
              </a:solidFill>
              <a:round/>
              <a:headEnd/>
              <a:tailEnd type="none" w="lg" len="lg"/>
            </a:ln>
          </p:spPr>
        </p:cxnSp>
        <p:cxnSp>
          <p:nvCxnSpPr>
            <p:cNvPr id="74" name="Straight Connector 117"/>
            <p:cNvCxnSpPr>
              <a:cxnSpLocks noChangeShapeType="1"/>
            </p:cNvCxnSpPr>
            <p:nvPr/>
          </p:nvCxnSpPr>
          <p:spPr bwMode="auto">
            <a:xfrm rot="16200000" flipH="1">
              <a:off x="1905000" y="2667000"/>
              <a:ext cx="685800" cy="228600"/>
            </a:xfrm>
            <a:prstGeom prst="line">
              <a:avLst/>
            </a:prstGeom>
            <a:noFill/>
            <a:ln w="19050" algn="ctr">
              <a:solidFill>
                <a:schemeClr val="tx1"/>
              </a:solidFill>
              <a:round/>
              <a:headEnd/>
              <a:tailEnd type="none" w="lg" len="lg"/>
            </a:ln>
          </p:spPr>
        </p:cxnSp>
        <p:cxnSp>
          <p:nvCxnSpPr>
            <p:cNvPr id="75" name="Straight Connector 118"/>
            <p:cNvCxnSpPr>
              <a:cxnSpLocks noChangeShapeType="1"/>
            </p:cNvCxnSpPr>
            <p:nvPr/>
          </p:nvCxnSpPr>
          <p:spPr bwMode="auto">
            <a:xfrm rot="5400000" flipH="1" flipV="1">
              <a:off x="2247900" y="2857500"/>
              <a:ext cx="381000" cy="152400"/>
            </a:xfrm>
            <a:prstGeom prst="line">
              <a:avLst/>
            </a:prstGeom>
            <a:noFill/>
            <a:ln w="19050" algn="ctr">
              <a:solidFill>
                <a:schemeClr val="tx1"/>
              </a:solidFill>
              <a:round/>
              <a:headEnd/>
              <a:tailEnd type="none" w="lg" len="lg"/>
            </a:ln>
          </p:spPr>
        </p:cxnSp>
        <p:cxnSp>
          <p:nvCxnSpPr>
            <p:cNvPr id="76" name="Straight Connector 119"/>
            <p:cNvCxnSpPr>
              <a:cxnSpLocks noChangeShapeType="1"/>
            </p:cNvCxnSpPr>
            <p:nvPr/>
          </p:nvCxnSpPr>
          <p:spPr bwMode="auto">
            <a:xfrm rot="5400000" flipH="1" flipV="1">
              <a:off x="1219200" y="2667000"/>
              <a:ext cx="685800" cy="228600"/>
            </a:xfrm>
            <a:prstGeom prst="line">
              <a:avLst/>
            </a:prstGeom>
            <a:noFill/>
            <a:ln w="19050" algn="ctr">
              <a:solidFill>
                <a:schemeClr val="tx1"/>
              </a:solidFill>
              <a:round/>
              <a:headEnd/>
              <a:tailEnd type="none" w="lg" len="lg"/>
            </a:ln>
          </p:spPr>
        </p:cxnSp>
        <p:cxnSp>
          <p:nvCxnSpPr>
            <p:cNvPr id="77" name="Straight Connector 120"/>
            <p:cNvCxnSpPr>
              <a:cxnSpLocks noChangeShapeType="1"/>
            </p:cNvCxnSpPr>
            <p:nvPr/>
          </p:nvCxnSpPr>
          <p:spPr bwMode="auto">
            <a:xfrm rot="5400000" flipH="1" flipV="1">
              <a:off x="1676402" y="2667001"/>
              <a:ext cx="685800" cy="228602"/>
            </a:xfrm>
            <a:prstGeom prst="line">
              <a:avLst/>
            </a:prstGeom>
            <a:noFill/>
            <a:ln w="19050" algn="ctr">
              <a:solidFill>
                <a:schemeClr val="tx1"/>
              </a:solidFill>
              <a:round/>
              <a:headEnd/>
              <a:tailEnd type="none" w="lg" len="lg"/>
            </a:ln>
          </p:spPr>
        </p:cxnSp>
      </p:grpSp>
      <p:cxnSp>
        <p:nvCxnSpPr>
          <p:cNvPr id="79" name="Straight Connector 78"/>
          <p:cNvCxnSpPr/>
          <p:nvPr/>
        </p:nvCxnSpPr>
        <p:spPr bwMode="auto">
          <a:xfrm flipV="1">
            <a:off x="6161315" y="4234543"/>
            <a:ext cx="0" cy="108857"/>
          </a:xfrm>
          <a:prstGeom prst="line">
            <a:avLst/>
          </a:prstGeom>
          <a:solidFill>
            <a:schemeClr val="accent1"/>
          </a:solidFill>
          <a:ln w="19050" cap="flat" cmpd="sng" algn="ctr">
            <a:solidFill>
              <a:schemeClr val="tx1"/>
            </a:solidFill>
            <a:prstDash val="solid"/>
            <a:round/>
            <a:headEnd type="none" w="med" len="med"/>
            <a:tailEnd type="none" w="lg" len="lg"/>
          </a:ln>
          <a:effectLst/>
        </p:spPr>
      </p:cxnSp>
      <p:cxnSp>
        <p:nvCxnSpPr>
          <p:cNvPr id="81" name="Straight Connector 80"/>
          <p:cNvCxnSpPr/>
          <p:nvPr/>
        </p:nvCxnSpPr>
        <p:spPr bwMode="auto">
          <a:xfrm>
            <a:off x="6161315" y="4702628"/>
            <a:ext cx="0" cy="108857"/>
          </a:xfrm>
          <a:prstGeom prst="line">
            <a:avLst/>
          </a:prstGeom>
          <a:solidFill>
            <a:schemeClr val="accent1"/>
          </a:solidFill>
          <a:ln w="19050" cap="flat" cmpd="sng" algn="ctr">
            <a:solidFill>
              <a:schemeClr val="tx1"/>
            </a:solidFill>
            <a:prstDash val="solid"/>
            <a:round/>
            <a:headEnd type="none" w="med" len="med"/>
            <a:tailEnd type="none" w="lg" len="lg"/>
          </a:ln>
          <a:effectLst/>
        </p:spPr>
      </p:cxnSp>
      <p:cxnSp>
        <p:nvCxnSpPr>
          <p:cNvPr id="80" name="Straight Arrow Connector 79"/>
          <p:cNvCxnSpPr/>
          <p:nvPr/>
        </p:nvCxnSpPr>
        <p:spPr bwMode="auto">
          <a:xfrm flipH="1">
            <a:off x="6400800" y="4408714"/>
            <a:ext cx="293914" cy="10886"/>
          </a:xfrm>
          <a:prstGeom prst="straightConnector1">
            <a:avLst/>
          </a:prstGeom>
          <a:solidFill>
            <a:schemeClr val="accent1"/>
          </a:solidFill>
          <a:ln w="38100" cap="flat" cmpd="sng" algn="ctr">
            <a:solidFill>
              <a:srgbClr val="0000FF"/>
            </a:solidFill>
            <a:prstDash val="solid"/>
            <a:round/>
            <a:headEnd type="none" w="med" len="med"/>
            <a:tailEnd type="triangle" w="med" len="med"/>
          </a:ln>
          <a:effectLst/>
        </p:spPr>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Bonding (cont.)</a:t>
            </a:r>
            <a:endParaRPr lang="en-US" dirty="0"/>
          </a:p>
        </p:txBody>
      </p:sp>
      <p:sp>
        <p:nvSpPr>
          <p:cNvPr id="4" name="Content Placeholder 3"/>
          <p:cNvSpPr>
            <a:spLocks noGrp="1"/>
          </p:cNvSpPr>
          <p:nvPr>
            <p:ph idx="1"/>
          </p:nvPr>
        </p:nvSpPr>
        <p:spPr/>
        <p:txBody>
          <a:bodyPr/>
          <a:lstStyle/>
          <a:p>
            <a:r>
              <a:rPr lang="en-US" sz="1600" dirty="0" smtClean="0"/>
              <a:t>Good metal-to-metal contact is essential to minimize </a:t>
            </a:r>
            <a:r>
              <a:rPr lang="el-GR" sz="1600" dirty="0" smtClean="0"/>
              <a:t>Δ</a:t>
            </a:r>
            <a:r>
              <a:rPr lang="en-US" sz="1600" dirty="0" smtClean="0"/>
              <a:t>V and I</a:t>
            </a:r>
            <a:r>
              <a:rPr lang="en-US" sz="1600" baseline="-25000" dirty="0" smtClean="0"/>
              <a:t>CM</a:t>
            </a:r>
            <a:r>
              <a:rPr lang="en-US" sz="1600" dirty="0" smtClean="0"/>
              <a:t> between surfaces</a:t>
            </a:r>
          </a:p>
          <a:p>
            <a:r>
              <a:rPr lang="en-US" sz="1600" dirty="0" smtClean="0"/>
              <a:t>Non-conductive coatings must be avoided</a:t>
            </a:r>
          </a:p>
          <a:p>
            <a:r>
              <a:rPr lang="en-US" sz="1600" dirty="0" smtClean="0"/>
              <a:t>Must be considered in conjunction with thermal requirements</a:t>
            </a:r>
          </a:p>
        </p:txBody>
      </p:sp>
      <p:sp>
        <p:nvSpPr>
          <p:cNvPr id="5" name="Rectangle 4"/>
          <p:cNvSpPr/>
          <p:nvPr/>
        </p:nvSpPr>
        <p:spPr bwMode="auto">
          <a:xfrm>
            <a:off x="1766213" y="4068339"/>
            <a:ext cx="2470173" cy="1808872"/>
          </a:xfrm>
          <a:prstGeom prst="rect">
            <a:avLst/>
          </a:prstGeom>
          <a:noFill/>
          <a:ln w="190500" cap="flat" cmpd="sng" algn="ctr">
            <a:solidFill>
              <a:schemeClr val="tx1">
                <a:lumMod val="65000"/>
                <a:lumOff val="35000"/>
              </a:schemeClr>
            </a:solidFill>
            <a:prstDash val="solid"/>
            <a:miter lim="800000"/>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1607580" y="3989418"/>
            <a:ext cx="2743200" cy="206486"/>
          </a:xfrm>
          <a:prstGeom prst="rect">
            <a:avLst/>
          </a:prstGeom>
          <a:solidFill>
            <a:schemeClr val="bg1"/>
          </a:solidFill>
          <a:ln w="38100" cap="flat" cmpd="sng" algn="ctr">
            <a:no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cxnSp>
        <p:nvCxnSpPr>
          <p:cNvPr id="11" name="Straight Connector 10"/>
          <p:cNvCxnSpPr/>
          <p:nvPr/>
        </p:nvCxnSpPr>
        <p:spPr bwMode="auto">
          <a:xfrm>
            <a:off x="1592829" y="3937802"/>
            <a:ext cx="2816941" cy="0"/>
          </a:xfrm>
          <a:prstGeom prst="line">
            <a:avLst/>
          </a:prstGeom>
          <a:solidFill>
            <a:schemeClr val="accent1"/>
          </a:solidFill>
          <a:ln w="190500" cap="flat" cmpd="sng" algn="ctr">
            <a:solidFill>
              <a:schemeClr val="tx1">
                <a:lumMod val="65000"/>
                <a:lumOff val="35000"/>
              </a:schemeClr>
            </a:solidFill>
            <a:prstDash val="solid"/>
            <a:round/>
            <a:headEnd type="none" w="med" len="med"/>
            <a:tailEnd type="none" w="lg" len="lg"/>
          </a:ln>
          <a:effectLst/>
        </p:spPr>
      </p:cxnSp>
      <p:sp>
        <p:nvSpPr>
          <p:cNvPr id="13" name="Rectangle 12"/>
          <p:cNvSpPr/>
          <p:nvPr/>
        </p:nvSpPr>
        <p:spPr bwMode="auto">
          <a:xfrm>
            <a:off x="4122180" y="4697348"/>
            <a:ext cx="243347" cy="486697"/>
          </a:xfrm>
          <a:prstGeom prst="rect">
            <a:avLst/>
          </a:prstGeom>
          <a:solidFill>
            <a:schemeClr val="bg1"/>
          </a:solidFill>
          <a:ln w="38100" cap="flat" cmpd="sng" algn="ctr">
            <a:no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cxnSp>
        <p:nvCxnSpPr>
          <p:cNvPr id="19" name="Straight Connector 18"/>
          <p:cNvCxnSpPr/>
          <p:nvPr/>
        </p:nvCxnSpPr>
        <p:spPr bwMode="auto">
          <a:xfrm>
            <a:off x="4559712" y="4712089"/>
            <a:ext cx="2632587" cy="0"/>
          </a:xfrm>
          <a:prstGeom prst="line">
            <a:avLst/>
          </a:prstGeom>
          <a:solidFill>
            <a:schemeClr val="accent1"/>
          </a:solidFill>
          <a:ln w="12700" cap="flat" cmpd="sng" algn="ctr">
            <a:solidFill>
              <a:schemeClr val="tx1"/>
            </a:solidFill>
            <a:prstDash val="solid"/>
            <a:round/>
            <a:headEnd type="none" w="med" len="med"/>
            <a:tailEnd type="none" w="lg" len="lg"/>
          </a:ln>
          <a:effectLst/>
        </p:spPr>
      </p:cxnSp>
      <p:cxnSp>
        <p:nvCxnSpPr>
          <p:cNvPr id="20" name="Straight Connector 19"/>
          <p:cNvCxnSpPr/>
          <p:nvPr/>
        </p:nvCxnSpPr>
        <p:spPr bwMode="auto">
          <a:xfrm>
            <a:off x="4559712" y="5166831"/>
            <a:ext cx="2632587" cy="0"/>
          </a:xfrm>
          <a:prstGeom prst="line">
            <a:avLst/>
          </a:prstGeom>
          <a:solidFill>
            <a:schemeClr val="accent1"/>
          </a:solidFill>
          <a:ln w="12700" cap="flat" cmpd="sng" algn="ctr">
            <a:solidFill>
              <a:schemeClr val="tx1"/>
            </a:solidFill>
            <a:prstDash val="solid"/>
            <a:round/>
            <a:headEnd type="none" w="med" len="med"/>
            <a:tailEnd type="none" w="lg" len="lg"/>
          </a:ln>
          <a:effectLst/>
        </p:spPr>
      </p:cxnSp>
      <p:cxnSp>
        <p:nvCxnSpPr>
          <p:cNvPr id="22" name="Straight Connector 21"/>
          <p:cNvCxnSpPr/>
          <p:nvPr/>
        </p:nvCxnSpPr>
        <p:spPr bwMode="auto">
          <a:xfrm>
            <a:off x="3805089" y="4939460"/>
            <a:ext cx="3392130" cy="0"/>
          </a:xfrm>
          <a:prstGeom prst="line">
            <a:avLst/>
          </a:prstGeom>
          <a:solidFill>
            <a:schemeClr val="accent1"/>
          </a:solidFill>
          <a:ln w="28575" cap="flat" cmpd="sng" algn="ctr">
            <a:solidFill>
              <a:srgbClr val="E6AF00"/>
            </a:solidFill>
            <a:prstDash val="solid"/>
            <a:round/>
            <a:headEnd type="none" w="med" len="med"/>
            <a:tailEnd type="none" w="lg" len="lg"/>
          </a:ln>
          <a:effectLst/>
        </p:spPr>
      </p:cxnSp>
      <p:sp>
        <p:nvSpPr>
          <p:cNvPr id="29" name="TextBox 28"/>
          <p:cNvSpPr txBox="1"/>
          <p:nvPr/>
        </p:nvSpPr>
        <p:spPr>
          <a:xfrm>
            <a:off x="6725269" y="4527752"/>
            <a:ext cx="561372" cy="215444"/>
          </a:xfrm>
          <a:prstGeom prst="rect">
            <a:avLst/>
          </a:prstGeom>
          <a:noFill/>
        </p:spPr>
        <p:txBody>
          <a:bodyPr wrap="none" rtlCol="0">
            <a:spAutoFit/>
          </a:bodyPr>
          <a:lstStyle/>
          <a:p>
            <a:r>
              <a:rPr lang="en-US" sz="800" dirty="0" smtClean="0"/>
              <a:t>SHIELD</a:t>
            </a:r>
            <a:endParaRPr lang="en-US" sz="800" dirty="0"/>
          </a:p>
        </p:txBody>
      </p:sp>
      <p:sp>
        <p:nvSpPr>
          <p:cNvPr id="30" name="TextBox 29"/>
          <p:cNvSpPr txBox="1"/>
          <p:nvPr/>
        </p:nvSpPr>
        <p:spPr>
          <a:xfrm>
            <a:off x="7216885" y="4761269"/>
            <a:ext cx="916857" cy="338554"/>
          </a:xfrm>
          <a:prstGeom prst="rect">
            <a:avLst/>
          </a:prstGeom>
          <a:noFill/>
        </p:spPr>
        <p:txBody>
          <a:bodyPr wrap="square" rtlCol="0">
            <a:spAutoFit/>
          </a:bodyPr>
          <a:lstStyle/>
          <a:p>
            <a:r>
              <a:rPr lang="en-US" sz="800" dirty="0" smtClean="0">
                <a:solidFill>
                  <a:srgbClr val="E6AF00"/>
                </a:solidFill>
              </a:rPr>
              <a:t>SIGNAL CONDUCTOR</a:t>
            </a:r>
            <a:endParaRPr lang="en-US" sz="800" dirty="0">
              <a:solidFill>
                <a:srgbClr val="E6AF00"/>
              </a:solidFill>
            </a:endParaRPr>
          </a:p>
        </p:txBody>
      </p:sp>
      <p:sp>
        <p:nvSpPr>
          <p:cNvPr id="35" name="Oval 34"/>
          <p:cNvSpPr/>
          <p:nvPr/>
        </p:nvSpPr>
        <p:spPr bwMode="auto">
          <a:xfrm>
            <a:off x="1681316" y="4028769"/>
            <a:ext cx="162231" cy="162231"/>
          </a:xfrm>
          <a:prstGeom prst="ellipse">
            <a:avLst/>
          </a:prstGeom>
          <a:solidFill>
            <a:srgbClr val="FF0000"/>
          </a:solidFill>
          <a:ln w="38100" cap="flat" cmpd="sng" algn="ctr">
            <a:solidFill>
              <a:srgbClr val="FF00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6" name="Oval 35"/>
          <p:cNvSpPr/>
          <p:nvPr/>
        </p:nvSpPr>
        <p:spPr bwMode="auto">
          <a:xfrm>
            <a:off x="4141839" y="4028769"/>
            <a:ext cx="162231" cy="162231"/>
          </a:xfrm>
          <a:prstGeom prst="ellipse">
            <a:avLst/>
          </a:prstGeom>
          <a:solidFill>
            <a:srgbClr val="FF0000"/>
          </a:solidFill>
          <a:ln w="38100" cap="flat" cmpd="sng" algn="ctr">
            <a:solidFill>
              <a:srgbClr val="FF00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nvGrpSpPr>
          <p:cNvPr id="2" name="Group 42"/>
          <p:cNvGrpSpPr/>
          <p:nvPr/>
        </p:nvGrpSpPr>
        <p:grpSpPr>
          <a:xfrm>
            <a:off x="3957485" y="4424516"/>
            <a:ext cx="376085" cy="280219"/>
            <a:chOff x="5456903" y="3392129"/>
            <a:chExt cx="162232" cy="280219"/>
          </a:xfrm>
        </p:grpSpPr>
        <p:cxnSp>
          <p:nvCxnSpPr>
            <p:cNvPr id="38" name="Straight Connector 37"/>
            <p:cNvCxnSpPr/>
            <p:nvPr/>
          </p:nvCxnSpPr>
          <p:spPr bwMode="auto">
            <a:xfrm>
              <a:off x="5456903" y="3392129"/>
              <a:ext cx="0" cy="280219"/>
            </a:xfrm>
            <a:prstGeom prst="line">
              <a:avLst/>
            </a:prstGeom>
            <a:solidFill>
              <a:schemeClr val="accent1"/>
            </a:solidFill>
            <a:ln w="19050" cap="flat" cmpd="sng" algn="ctr">
              <a:solidFill>
                <a:schemeClr val="tx1"/>
              </a:solidFill>
              <a:prstDash val="solid"/>
              <a:round/>
              <a:headEnd type="none" w="med" len="med"/>
              <a:tailEnd type="none" w="lg" len="lg"/>
            </a:ln>
            <a:effectLst/>
          </p:spPr>
        </p:cxnSp>
        <p:cxnSp>
          <p:nvCxnSpPr>
            <p:cNvPr id="40" name="Straight Connector 39"/>
            <p:cNvCxnSpPr/>
            <p:nvPr/>
          </p:nvCxnSpPr>
          <p:spPr bwMode="auto">
            <a:xfrm>
              <a:off x="5456903" y="3672348"/>
              <a:ext cx="162232" cy="0"/>
            </a:xfrm>
            <a:prstGeom prst="line">
              <a:avLst/>
            </a:prstGeom>
            <a:solidFill>
              <a:schemeClr val="accent1"/>
            </a:solidFill>
            <a:ln w="19050" cap="flat" cmpd="sng" algn="ctr">
              <a:solidFill>
                <a:schemeClr val="tx1"/>
              </a:solidFill>
              <a:prstDash val="solid"/>
              <a:round/>
              <a:headEnd type="none" w="med" len="med"/>
              <a:tailEnd type="none" w="lg" len="lg"/>
            </a:ln>
            <a:effectLst/>
          </p:spPr>
        </p:cxnSp>
      </p:grpSp>
      <p:grpSp>
        <p:nvGrpSpPr>
          <p:cNvPr id="7" name="Group 46"/>
          <p:cNvGrpSpPr/>
          <p:nvPr/>
        </p:nvGrpSpPr>
        <p:grpSpPr>
          <a:xfrm flipV="1">
            <a:off x="3957485" y="5181600"/>
            <a:ext cx="376085" cy="280219"/>
            <a:chOff x="5456903" y="3392129"/>
            <a:chExt cx="162232" cy="280219"/>
          </a:xfrm>
        </p:grpSpPr>
        <p:cxnSp>
          <p:nvCxnSpPr>
            <p:cNvPr id="48" name="Straight Connector 47"/>
            <p:cNvCxnSpPr/>
            <p:nvPr/>
          </p:nvCxnSpPr>
          <p:spPr bwMode="auto">
            <a:xfrm>
              <a:off x="5456903" y="3392129"/>
              <a:ext cx="0" cy="280219"/>
            </a:xfrm>
            <a:prstGeom prst="line">
              <a:avLst/>
            </a:prstGeom>
            <a:solidFill>
              <a:schemeClr val="accent1"/>
            </a:solidFill>
            <a:ln w="19050" cap="flat" cmpd="sng" algn="ctr">
              <a:solidFill>
                <a:schemeClr val="tx1"/>
              </a:solidFill>
              <a:prstDash val="solid"/>
              <a:round/>
              <a:headEnd type="none" w="med" len="med"/>
              <a:tailEnd type="none" w="lg" len="lg"/>
            </a:ln>
            <a:effectLst/>
          </p:spPr>
        </p:cxnSp>
        <p:cxnSp>
          <p:nvCxnSpPr>
            <p:cNvPr id="49" name="Straight Connector 48"/>
            <p:cNvCxnSpPr/>
            <p:nvPr/>
          </p:nvCxnSpPr>
          <p:spPr bwMode="auto">
            <a:xfrm>
              <a:off x="5456903" y="3672348"/>
              <a:ext cx="162232" cy="0"/>
            </a:xfrm>
            <a:prstGeom prst="line">
              <a:avLst/>
            </a:prstGeom>
            <a:solidFill>
              <a:schemeClr val="accent1"/>
            </a:solidFill>
            <a:ln w="19050" cap="flat" cmpd="sng" algn="ctr">
              <a:solidFill>
                <a:schemeClr val="tx1"/>
              </a:solidFill>
              <a:prstDash val="solid"/>
              <a:round/>
              <a:headEnd type="none" w="med" len="med"/>
              <a:tailEnd type="none" w="lg" len="lg"/>
            </a:ln>
            <a:effectLst/>
          </p:spPr>
        </p:cxnSp>
      </p:grpSp>
      <p:sp>
        <p:nvSpPr>
          <p:cNvPr id="50" name="Oval 49"/>
          <p:cNvSpPr/>
          <p:nvPr/>
        </p:nvSpPr>
        <p:spPr bwMode="auto">
          <a:xfrm>
            <a:off x="3979607" y="4525298"/>
            <a:ext cx="152399" cy="152399"/>
          </a:xfrm>
          <a:prstGeom prst="ellipse">
            <a:avLst/>
          </a:prstGeom>
          <a:solidFill>
            <a:srgbClr val="FF0000"/>
          </a:solidFill>
          <a:ln w="38100" cap="flat" cmpd="sng" algn="ctr">
            <a:solidFill>
              <a:srgbClr val="FF00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52" name="Oval 51"/>
          <p:cNvSpPr/>
          <p:nvPr/>
        </p:nvSpPr>
        <p:spPr bwMode="auto">
          <a:xfrm>
            <a:off x="3979607" y="5208640"/>
            <a:ext cx="152399" cy="152399"/>
          </a:xfrm>
          <a:prstGeom prst="ellipse">
            <a:avLst/>
          </a:prstGeom>
          <a:solidFill>
            <a:srgbClr val="FF0000"/>
          </a:solidFill>
          <a:ln w="38100" cap="flat" cmpd="sng" algn="ctr">
            <a:solidFill>
              <a:srgbClr val="FF00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nvGrpSpPr>
          <p:cNvPr id="8" name="Group 67"/>
          <p:cNvGrpSpPr/>
          <p:nvPr/>
        </p:nvGrpSpPr>
        <p:grpSpPr>
          <a:xfrm>
            <a:off x="4375357" y="4429431"/>
            <a:ext cx="376085" cy="280219"/>
            <a:chOff x="4485967" y="4444179"/>
            <a:chExt cx="376085" cy="280219"/>
          </a:xfrm>
        </p:grpSpPr>
        <p:cxnSp>
          <p:nvCxnSpPr>
            <p:cNvPr id="54" name="Straight Connector 53"/>
            <p:cNvCxnSpPr/>
            <p:nvPr/>
          </p:nvCxnSpPr>
          <p:spPr bwMode="auto">
            <a:xfrm>
              <a:off x="4522837" y="4444179"/>
              <a:ext cx="0" cy="280219"/>
            </a:xfrm>
            <a:prstGeom prst="line">
              <a:avLst/>
            </a:prstGeom>
            <a:solidFill>
              <a:schemeClr val="accent1"/>
            </a:solidFill>
            <a:ln w="127000" cap="flat" cmpd="sng" algn="ctr">
              <a:solidFill>
                <a:schemeClr val="tx1">
                  <a:lumMod val="50000"/>
                  <a:lumOff val="50000"/>
                </a:schemeClr>
              </a:solidFill>
              <a:prstDash val="solid"/>
              <a:round/>
              <a:headEnd type="none" w="med" len="med"/>
              <a:tailEnd type="none" w="lg" len="lg"/>
            </a:ln>
            <a:effectLst/>
          </p:spPr>
        </p:cxnSp>
        <p:cxnSp>
          <p:nvCxnSpPr>
            <p:cNvPr id="55" name="Straight Connector 54"/>
            <p:cNvCxnSpPr/>
            <p:nvPr/>
          </p:nvCxnSpPr>
          <p:spPr bwMode="auto">
            <a:xfrm>
              <a:off x="4485967" y="4665406"/>
              <a:ext cx="376085" cy="0"/>
            </a:xfrm>
            <a:prstGeom prst="line">
              <a:avLst/>
            </a:prstGeom>
            <a:solidFill>
              <a:schemeClr val="accent1"/>
            </a:solidFill>
            <a:ln w="127000" cap="flat" cmpd="sng" algn="ctr">
              <a:solidFill>
                <a:schemeClr val="tx1">
                  <a:lumMod val="50000"/>
                  <a:lumOff val="50000"/>
                </a:schemeClr>
              </a:solidFill>
              <a:prstDash val="solid"/>
              <a:round/>
              <a:headEnd type="none" w="med" len="med"/>
              <a:tailEnd type="none" w="lg" len="lg"/>
            </a:ln>
            <a:effectLst/>
          </p:spPr>
        </p:cxnSp>
      </p:grpSp>
      <p:cxnSp>
        <p:nvCxnSpPr>
          <p:cNvPr id="59" name="Straight Connector 58"/>
          <p:cNvCxnSpPr/>
          <p:nvPr/>
        </p:nvCxnSpPr>
        <p:spPr bwMode="auto">
          <a:xfrm flipV="1">
            <a:off x="4336026" y="4468761"/>
            <a:ext cx="0" cy="235974"/>
          </a:xfrm>
          <a:prstGeom prst="line">
            <a:avLst/>
          </a:prstGeom>
          <a:solidFill>
            <a:schemeClr val="accent1"/>
          </a:solidFill>
          <a:ln w="19050" cap="flat" cmpd="sng" algn="ctr">
            <a:solidFill>
              <a:schemeClr val="tx1"/>
            </a:solidFill>
            <a:prstDash val="solid"/>
            <a:round/>
            <a:headEnd type="none" w="med" len="med"/>
            <a:tailEnd type="none" w="lg" len="lg"/>
          </a:ln>
          <a:effectLst/>
        </p:spPr>
      </p:cxnSp>
      <p:cxnSp>
        <p:nvCxnSpPr>
          <p:cNvPr id="60" name="Straight Connector 59"/>
          <p:cNvCxnSpPr/>
          <p:nvPr/>
        </p:nvCxnSpPr>
        <p:spPr bwMode="auto">
          <a:xfrm flipV="1">
            <a:off x="4333568" y="5181600"/>
            <a:ext cx="0" cy="235974"/>
          </a:xfrm>
          <a:prstGeom prst="line">
            <a:avLst/>
          </a:prstGeom>
          <a:solidFill>
            <a:schemeClr val="accent1"/>
          </a:solidFill>
          <a:ln w="19050" cap="flat" cmpd="sng" algn="ctr">
            <a:solidFill>
              <a:schemeClr val="tx1"/>
            </a:solidFill>
            <a:prstDash val="solid"/>
            <a:round/>
            <a:headEnd type="none" w="med" len="med"/>
            <a:tailEnd type="none" w="lg" len="lg"/>
          </a:ln>
          <a:effectLst/>
        </p:spPr>
      </p:cxnSp>
      <p:grpSp>
        <p:nvGrpSpPr>
          <p:cNvPr id="9" name="Group 68"/>
          <p:cNvGrpSpPr/>
          <p:nvPr/>
        </p:nvGrpSpPr>
        <p:grpSpPr>
          <a:xfrm flipV="1">
            <a:off x="4365529" y="5171751"/>
            <a:ext cx="376085" cy="280219"/>
            <a:chOff x="4485967" y="4444179"/>
            <a:chExt cx="376085" cy="280219"/>
          </a:xfrm>
        </p:grpSpPr>
        <p:cxnSp>
          <p:nvCxnSpPr>
            <p:cNvPr id="70" name="Straight Connector 69"/>
            <p:cNvCxnSpPr/>
            <p:nvPr/>
          </p:nvCxnSpPr>
          <p:spPr bwMode="auto">
            <a:xfrm>
              <a:off x="4522837" y="4444179"/>
              <a:ext cx="0" cy="280219"/>
            </a:xfrm>
            <a:prstGeom prst="line">
              <a:avLst/>
            </a:prstGeom>
            <a:solidFill>
              <a:schemeClr val="accent1"/>
            </a:solidFill>
            <a:ln w="127000" cap="flat" cmpd="sng" algn="ctr">
              <a:solidFill>
                <a:schemeClr val="tx1">
                  <a:lumMod val="50000"/>
                  <a:lumOff val="50000"/>
                </a:schemeClr>
              </a:solidFill>
              <a:prstDash val="solid"/>
              <a:round/>
              <a:headEnd type="none" w="med" len="med"/>
              <a:tailEnd type="none" w="lg" len="lg"/>
            </a:ln>
            <a:effectLst/>
          </p:spPr>
        </p:cxnSp>
        <p:cxnSp>
          <p:nvCxnSpPr>
            <p:cNvPr id="71" name="Straight Connector 70"/>
            <p:cNvCxnSpPr/>
            <p:nvPr/>
          </p:nvCxnSpPr>
          <p:spPr bwMode="auto">
            <a:xfrm>
              <a:off x="4485967" y="4665406"/>
              <a:ext cx="376085" cy="0"/>
            </a:xfrm>
            <a:prstGeom prst="line">
              <a:avLst/>
            </a:prstGeom>
            <a:solidFill>
              <a:schemeClr val="accent1"/>
            </a:solidFill>
            <a:ln w="127000" cap="flat" cmpd="sng" algn="ctr">
              <a:solidFill>
                <a:schemeClr val="tx1">
                  <a:lumMod val="50000"/>
                  <a:lumOff val="50000"/>
                </a:schemeClr>
              </a:solidFill>
              <a:prstDash val="solid"/>
              <a:round/>
              <a:headEnd type="none" w="med" len="med"/>
              <a:tailEnd type="none" w="lg" len="lg"/>
            </a:ln>
            <a:effectLst/>
          </p:spPr>
        </p:cxnSp>
      </p:grpSp>
      <p:grpSp>
        <p:nvGrpSpPr>
          <p:cNvPr id="72" name="Group 71"/>
          <p:cNvGrpSpPr/>
          <p:nvPr/>
        </p:nvGrpSpPr>
        <p:grpSpPr>
          <a:xfrm>
            <a:off x="1401097" y="5985388"/>
            <a:ext cx="4977580" cy="132735"/>
            <a:chOff x="1401097" y="5985388"/>
            <a:chExt cx="4977580" cy="132735"/>
          </a:xfrm>
        </p:grpSpPr>
        <p:cxnSp>
          <p:nvCxnSpPr>
            <p:cNvPr id="42" name="Straight Connector 41"/>
            <p:cNvCxnSpPr/>
            <p:nvPr/>
          </p:nvCxnSpPr>
          <p:spPr bwMode="auto">
            <a:xfrm>
              <a:off x="1401097" y="5985388"/>
              <a:ext cx="4977580" cy="0"/>
            </a:xfrm>
            <a:prstGeom prst="line">
              <a:avLst/>
            </a:prstGeom>
            <a:solidFill>
              <a:schemeClr val="accent1"/>
            </a:solidFill>
            <a:ln w="28575" cap="flat" cmpd="sng" algn="ctr">
              <a:solidFill>
                <a:schemeClr val="tx1"/>
              </a:solidFill>
              <a:prstDash val="solid"/>
              <a:round/>
              <a:headEnd type="none" w="med" len="med"/>
              <a:tailEnd type="none" w="lg" len="lg"/>
            </a:ln>
            <a:effectLst/>
          </p:spPr>
        </p:cxnSp>
        <p:cxnSp>
          <p:nvCxnSpPr>
            <p:cNvPr id="44" name="Straight Connector 43"/>
            <p:cNvCxnSpPr/>
            <p:nvPr/>
          </p:nvCxnSpPr>
          <p:spPr bwMode="auto">
            <a:xfrm flipH="1">
              <a:off x="1452717" y="5985388"/>
              <a:ext cx="132735" cy="132735"/>
            </a:xfrm>
            <a:prstGeom prst="line">
              <a:avLst/>
            </a:prstGeom>
            <a:solidFill>
              <a:schemeClr val="accent1"/>
            </a:solidFill>
            <a:ln w="28575" cap="flat" cmpd="sng" algn="ctr">
              <a:solidFill>
                <a:schemeClr val="tx1"/>
              </a:solidFill>
              <a:prstDash val="solid"/>
              <a:round/>
              <a:headEnd type="none" w="med" len="med"/>
              <a:tailEnd type="none" w="lg" len="lg"/>
            </a:ln>
            <a:effectLst/>
          </p:spPr>
        </p:cxnSp>
        <p:cxnSp>
          <p:nvCxnSpPr>
            <p:cNvPr id="45" name="Straight Connector 44"/>
            <p:cNvCxnSpPr/>
            <p:nvPr/>
          </p:nvCxnSpPr>
          <p:spPr bwMode="auto">
            <a:xfrm flipH="1">
              <a:off x="1603373" y="5985388"/>
              <a:ext cx="132735" cy="132735"/>
            </a:xfrm>
            <a:prstGeom prst="line">
              <a:avLst/>
            </a:prstGeom>
            <a:solidFill>
              <a:schemeClr val="accent1"/>
            </a:solidFill>
            <a:ln w="28575" cap="flat" cmpd="sng" algn="ctr">
              <a:solidFill>
                <a:schemeClr val="tx1"/>
              </a:solidFill>
              <a:prstDash val="solid"/>
              <a:round/>
              <a:headEnd type="none" w="med" len="med"/>
              <a:tailEnd type="none" w="lg" len="lg"/>
            </a:ln>
            <a:effectLst/>
          </p:spPr>
        </p:cxnSp>
        <p:cxnSp>
          <p:nvCxnSpPr>
            <p:cNvPr id="46" name="Straight Connector 45"/>
            <p:cNvCxnSpPr/>
            <p:nvPr/>
          </p:nvCxnSpPr>
          <p:spPr bwMode="auto">
            <a:xfrm flipH="1">
              <a:off x="1754029" y="5985388"/>
              <a:ext cx="132735" cy="132735"/>
            </a:xfrm>
            <a:prstGeom prst="line">
              <a:avLst/>
            </a:prstGeom>
            <a:solidFill>
              <a:schemeClr val="accent1"/>
            </a:solidFill>
            <a:ln w="28575" cap="flat" cmpd="sng" algn="ctr">
              <a:solidFill>
                <a:schemeClr val="tx1"/>
              </a:solidFill>
              <a:prstDash val="solid"/>
              <a:round/>
              <a:headEnd type="none" w="med" len="med"/>
              <a:tailEnd type="none" w="lg" len="lg"/>
            </a:ln>
            <a:effectLst/>
          </p:spPr>
        </p:cxnSp>
        <p:cxnSp>
          <p:nvCxnSpPr>
            <p:cNvPr id="47" name="Straight Connector 46"/>
            <p:cNvCxnSpPr/>
            <p:nvPr/>
          </p:nvCxnSpPr>
          <p:spPr bwMode="auto">
            <a:xfrm flipH="1">
              <a:off x="1904685" y="5985388"/>
              <a:ext cx="132735" cy="132735"/>
            </a:xfrm>
            <a:prstGeom prst="line">
              <a:avLst/>
            </a:prstGeom>
            <a:solidFill>
              <a:schemeClr val="accent1"/>
            </a:solidFill>
            <a:ln w="28575" cap="flat" cmpd="sng" algn="ctr">
              <a:solidFill>
                <a:schemeClr val="tx1"/>
              </a:solidFill>
              <a:prstDash val="solid"/>
              <a:round/>
              <a:headEnd type="none" w="med" len="med"/>
              <a:tailEnd type="none" w="lg" len="lg"/>
            </a:ln>
            <a:effectLst/>
          </p:spPr>
        </p:cxnSp>
        <p:cxnSp>
          <p:nvCxnSpPr>
            <p:cNvPr id="51" name="Straight Connector 50"/>
            <p:cNvCxnSpPr/>
            <p:nvPr/>
          </p:nvCxnSpPr>
          <p:spPr bwMode="auto">
            <a:xfrm flipH="1">
              <a:off x="2055341" y="5985388"/>
              <a:ext cx="132735" cy="132735"/>
            </a:xfrm>
            <a:prstGeom prst="line">
              <a:avLst/>
            </a:prstGeom>
            <a:solidFill>
              <a:schemeClr val="accent1"/>
            </a:solidFill>
            <a:ln w="28575" cap="flat" cmpd="sng" algn="ctr">
              <a:solidFill>
                <a:schemeClr val="tx1"/>
              </a:solidFill>
              <a:prstDash val="solid"/>
              <a:round/>
              <a:headEnd type="none" w="med" len="med"/>
              <a:tailEnd type="none" w="lg" len="lg"/>
            </a:ln>
            <a:effectLst/>
          </p:spPr>
        </p:cxnSp>
        <p:cxnSp>
          <p:nvCxnSpPr>
            <p:cNvPr id="53" name="Straight Connector 52"/>
            <p:cNvCxnSpPr/>
            <p:nvPr/>
          </p:nvCxnSpPr>
          <p:spPr bwMode="auto">
            <a:xfrm flipH="1">
              <a:off x="2205997" y="5985388"/>
              <a:ext cx="132735" cy="132735"/>
            </a:xfrm>
            <a:prstGeom prst="line">
              <a:avLst/>
            </a:prstGeom>
            <a:solidFill>
              <a:schemeClr val="accent1"/>
            </a:solidFill>
            <a:ln w="28575" cap="flat" cmpd="sng" algn="ctr">
              <a:solidFill>
                <a:schemeClr val="tx1"/>
              </a:solidFill>
              <a:prstDash val="solid"/>
              <a:round/>
              <a:headEnd type="none" w="med" len="med"/>
              <a:tailEnd type="none" w="lg" len="lg"/>
            </a:ln>
            <a:effectLst/>
          </p:spPr>
        </p:cxnSp>
        <p:cxnSp>
          <p:nvCxnSpPr>
            <p:cNvPr id="56" name="Straight Connector 55"/>
            <p:cNvCxnSpPr/>
            <p:nvPr/>
          </p:nvCxnSpPr>
          <p:spPr bwMode="auto">
            <a:xfrm flipH="1">
              <a:off x="2356653" y="5985388"/>
              <a:ext cx="132735" cy="132735"/>
            </a:xfrm>
            <a:prstGeom prst="line">
              <a:avLst/>
            </a:prstGeom>
            <a:solidFill>
              <a:schemeClr val="accent1"/>
            </a:solidFill>
            <a:ln w="28575" cap="flat" cmpd="sng" algn="ctr">
              <a:solidFill>
                <a:schemeClr val="tx1"/>
              </a:solidFill>
              <a:prstDash val="solid"/>
              <a:round/>
              <a:headEnd type="none" w="med" len="med"/>
              <a:tailEnd type="none" w="lg" len="lg"/>
            </a:ln>
            <a:effectLst/>
          </p:spPr>
        </p:cxnSp>
        <p:cxnSp>
          <p:nvCxnSpPr>
            <p:cNvPr id="57" name="Straight Connector 56"/>
            <p:cNvCxnSpPr/>
            <p:nvPr/>
          </p:nvCxnSpPr>
          <p:spPr bwMode="auto">
            <a:xfrm flipH="1">
              <a:off x="2507309" y="5985388"/>
              <a:ext cx="132735" cy="132735"/>
            </a:xfrm>
            <a:prstGeom prst="line">
              <a:avLst/>
            </a:prstGeom>
            <a:solidFill>
              <a:schemeClr val="accent1"/>
            </a:solidFill>
            <a:ln w="28575" cap="flat" cmpd="sng" algn="ctr">
              <a:solidFill>
                <a:schemeClr val="tx1"/>
              </a:solidFill>
              <a:prstDash val="solid"/>
              <a:round/>
              <a:headEnd type="none" w="med" len="med"/>
              <a:tailEnd type="none" w="lg" len="lg"/>
            </a:ln>
            <a:effectLst/>
          </p:spPr>
        </p:cxnSp>
        <p:cxnSp>
          <p:nvCxnSpPr>
            <p:cNvPr id="58" name="Straight Connector 57"/>
            <p:cNvCxnSpPr/>
            <p:nvPr/>
          </p:nvCxnSpPr>
          <p:spPr bwMode="auto">
            <a:xfrm flipH="1">
              <a:off x="2657965" y="5985388"/>
              <a:ext cx="132735" cy="132735"/>
            </a:xfrm>
            <a:prstGeom prst="line">
              <a:avLst/>
            </a:prstGeom>
            <a:solidFill>
              <a:schemeClr val="accent1"/>
            </a:solidFill>
            <a:ln w="28575" cap="flat" cmpd="sng" algn="ctr">
              <a:solidFill>
                <a:schemeClr val="tx1"/>
              </a:solidFill>
              <a:prstDash val="solid"/>
              <a:round/>
              <a:headEnd type="none" w="med" len="med"/>
              <a:tailEnd type="none" w="lg" len="lg"/>
            </a:ln>
            <a:effectLst/>
          </p:spPr>
        </p:cxnSp>
        <p:cxnSp>
          <p:nvCxnSpPr>
            <p:cNvPr id="61" name="Straight Connector 60"/>
            <p:cNvCxnSpPr/>
            <p:nvPr/>
          </p:nvCxnSpPr>
          <p:spPr bwMode="auto">
            <a:xfrm flipH="1">
              <a:off x="2808621" y="5985388"/>
              <a:ext cx="132735" cy="132735"/>
            </a:xfrm>
            <a:prstGeom prst="line">
              <a:avLst/>
            </a:prstGeom>
            <a:solidFill>
              <a:schemeClr val="accent1"/>
            </a:solidFill>
            <a:ln w="28575" cap="flat" cmpd="sng" algn="ctr">
              <a:solidFill>
                <a:schemeClr val="tx1"/>
              </a:solidFill>
              <a:prstDash val="solid"/>
              <a:round/>
              <a:headEnd type="none" w="med" len="med"/>
              <a:tailEnd type="none" w="lg" len="lg"/>
            </a:ln>
            <a:effectLst/>
          </p:spPr>
        </p:cxnSp>
        <p:cxnSp>
          <p:nvCxnSpPr>
            <p:cNvPr id="62" name="Straight Connector 61"/>
            <p:cNvCxnSpPr/>
            <p:nvPr/>
          </p:nvCxnSpPr>
          <p:spPr bwMode="auto">
            <a:xfrm flipH="1">
              <a:off x="2959277" y="5985388"/>
              <a:ext cx="132735" cy="132735"/>
            </a:xfrm>
            <a:prstGeom prst="line">
              <a:avLst/>
            </a:prstGeom>
            <a:solidFill>
              <a:schemeClr val="accent1"/>
            </a:solidFill>
            <a:ln w="28575" cap="flat" cmpd="sng" algn="ctr">
              <a:solidFill>
                <a:schemeClr val="tx1"/>
              </a:solidFill>
              <a:prstDash val="solid"/>
              <a:round/>
              <a:headEnd type="none" w="med" len="med"/>
              <a:tailEnd type="none" w="lg" len="lg"/>
            </a:ln>
            <a:effectLst/>
          </p:spPr>
        </p:cxnSp>
        <p:cxnSp>
          <p:nvCxnSpPr>
            <p:cNvPr id="63" name="Straight Connector 62"/>
            <p:cNvCxnSpPr/>
            <p:nvPr/>
          </p:nvCxnSpPr>
          <p:spPr bwMode="auto">
            <a:xfrm flipH="1">
              <a:off x="3109933" y="5985388"/>
              <a:ext cx="132735" cy="132735"/>
            </a:xfrm>
            <a:prstGeom prst="line">
              <a:avLst/>
            </a:prstGeom>
            <a:solidFill>
              <a:schemeClr val="accent1"/>
            </a:solidFill>
            <a:ln w="28575" cap="flat" cmpd="sng" algn="ctr">
              <a:solidFill>
                <a:schemeClr val="tx1"/>
              </a:solidFill>
              <a:prstDash val="solid"/>
              <a:round/>
              <a:headEnd type="none" w="med" len="med"/>
              <a:tailEnd type="none" w="lg" len="lg"/>
            </a:ln>
            <a:effectLst/>
          </p:spPr>
        </p:cxnSp>
        <p:cxnSp>
          <p:nvCxnSpPr>
            <p:cNvPr id="64" name="Straight Connector 63"/>
            <p:cNvCxnSpPr/>
            <p:nvPr/>
          </p:nvCxnSpPr>
          <p:spPr bwMode="auto">
            <a:xfrm flipH="1">
              <a:off x="3260589" y="5985388"/>
              <a:ext cx="132735" cy="132735"/>
            </a:xfrm>
            <a:prstGeom prst="line">
              <a:avLst/>
            </a:prstGeom>
            <a:solidFill>
              <a:schemeClr val="accent1"/>
            </a:solidFill>
            <a:ln w="28575" cap="flat" cmpd="sng" algn="ctr">
              <a:solidFill>
                <a:schemeClr val="tx1"/>
              </a:solidFill>
              <a:prstDash val="solid"/>
              <a:round/>
              <a:headEnd type="none" w="med" len="med"/>
              <a:tailEnd type="none" w="lg" len="lg"/>
            </a:ln>
            <a:effectLst/>
          </p:spPr>
        </p:cxnSp>
        <p:cxnSp>
          <p:nvCxnSpPr>
            <p:cNvPr id="65" name="Straight Connector 64"/>
            <p:cNvCxnSpPr/>
            <p:nvPr/>
          </p:nvCxnSpPr>
          <p:spPr bwMode="auto">
            <a:xfrm flipH="1">
              <a:off x="3411245" y="5985388"/>
              <a:ext cx="132735" cy="132735"/>
            </a:xfrm>
            <a:prstGeom prst="line">
              <a:avLst/>
            </a:prstGeom>
            <a:solidFill>
              <a:schemeClr val="accent1"/>
            </a:solidFill>
            <a:ln w="28575" cap="flat" cmpd="sng" algn="ctr">
              <a:solidFill>
                <a:schemeClr val="tx1"/>
              </a:solidFill>
              <a:prstDash val="solid"/>
              <a:round/>
              <a:headEnd type="none" w="med" len="med"/>
              <a:tailEnd type="none" w="lg" len="lg"/>
            </a:ln>
            <a:effectLst/>
          </p:spPr>
        </p:cxnSp>
        <p:cxnSp>
          <p:nvCxnSpPr>
            <p:cNvPr id="66" name="Straight Connector 65"/>
            <p:cNvCxnSpPr/>
            <p:nvPr/>
          </p:nvCxnSpPr>
          <p:spPr bwMode="auto">
            <a:xfrm flipH="1">
              <a:off x="3561901" y="5985388"/>
              <a:ext cx="132735" cy="132735"/>
            </a:xfrm>
            <a:prstGeom prst="line">
              <a:avLst/>
            </a:prstGeom>
            <a:solidFill>
              <a:schemeClr val="accent1"/>
            </a:solidFill>
            <a:ln w="28575" cap="flat" cmpd="sng" algn="ctr">
              <a:solidFill>
                <a:schemeClr val="tx1"/>
              </a:solidFill>
              <a:prstDash val="solid"/>
              <a:round/>
              <a:headEnd type="none" w="med" len="med"/>
              <a:tailEnd type="none" w="lg" len="lg"/>
            </a:ln>
            <a:effectLst/>
          </p:spPr>
        </p:cxnSp>
        <p:cxnSp>
          <p:nvCxnSpPr>
            <p:cNvPr id="67" name="Straight Connector 66"/>
            <p:cNvCxnSpPr/>
            <p:nvPr/>
          </p:nvCxnSpPr>
          <p:spPr bwMode="auto">
            <a:xfrm flipH="1">
              <a:off x="3712557" y="5985388"/>
              <a:ext cx="132735" cy="132735"/>
            </a:xfrm>
            <a:prstGeom prst="line">
              <a:avLst/>
            </a:prstGeom>
            <a:solidFill>
              <a:schemeClr val="accent1"/>
            </a:solidFill>
            <a:ln w="28575" cap="flat" cmpd="sng" algn="ctr">
              <a:solidFill>
                <a:schemeClr val="tx1"/>
              </a:solidFill>
              <a:prstDash val="solid"/>
              <a:round/>
              <a:headEnd type="none" w="med" len="med"/>
              <a:tailEnd type="none" w="lg" len="lg"/>
            </a:ln>
            <a:effectLst/>
          </p:spPr>
        </p:cxnSp>
        <p:cxnSp>
          <p:nvCxnSpPr>
            <p:cNvPr id="68" name="Straight Connector 67"/>
            <p:cNvCxnSpPr/>
            <p:nvPr/>
          </p:nvCxnSpPr>
          <p:spPr bwMode="auto">
            <a:xfrm flipH="1">
              <a:off x="3863213" y="5985388"/>
              <a:ext cx="132735" cy="132735"/>
            </a:xfrm>
            <a:prstGeom prst="line">
              <a:avLst/>
            </a:prstGeom>
            <a:solidFill>
              <a:schemeClr val="accent1"/>
            </a:solidFill>
            <a:ln w="28575" cap="flat" cmpd="sng" algn="ctr">
              <a:solidFill>
                <a:schemeClr val="tx1"/>
              </a:solidFill>
              <a:prstDash val="solid"/>
              <a:round/>
              <a:headEnd type="none" w="med" len="med"/>
              <a:tailEnd type="none" w="lg" len="lg"/>
            </a:ln>
            <a:effectLst/>
          </p:spPr>
        </p:cxnSp>
        <p:cxnSp>
          <p:nvCxnSpPr>
            <p:cNvPr id="69" name="Straight Connector 68"/>
            <p:cNvCxnSpPr/>
            <p:nvPr/>
          </p:nvCxnSpPr>
          <p:spPr bwMode="auto">
            <a:xfrm flipH="1">
              <a:off x="4013869" y="5985388"/>
              <a:ext cx="132735" cy="132735"/>
            </a:xfrm>
            <a:prstGeom prst="line">
              <a:avLst/>
            </a:prstGeom>
            <a:solidFill>
              <a:schemeClr val="accent1"/>
            </a:solidFill>
            <a:ln w="28575" cap="flat" cmpd="sng" algn="ctr">
              <a:solidFill>
                <a:schemeClr val="tx1"/>
              </a:solidFill>
              <a:prstDash val="solid"/>
              <a:round/>
              <a:headEnd type="none" w="med" len="med"/>
              <a:tailEnd type="none" w="lg" len="lg"/>
            </a:ln>
            <a:effectLst/>
          </p:spPr>
        </p:cxnSp>
        <p:cxnSp>
          <p:nvCxnSpPr>
            <p:cNvPr id="73" name="Straight Connector 72"/>
            <p:cNvCxnSpPr/>
            <p:nvPr/>
          </p:nvCxnSpPr>
          <p:spPr bwMode="auto">
            <a:xfrm flipH="1">
              <a:off x="4164525" y="5985388"/>
              <a:ext cx="132735" cy="132735"/>
            </a:xfrm>
            <a:prstGeom prst="line">
              <a:avLst/>
            </a:prstGeom>
            <a:solidFill>
              <a:schemeClr val="accent1"/>
            </a:solidFill>
            <a:ln w="28575" cap="flat" cmpd="sng" algn="ctr">
              <a:solidFill>
                <a:schemeClr val="tx1"/>
              </a:solidFill>
              <a:prstDash val="solid"/>
              <a:round/>
              <a:headEnd type="none" w="med" len="med"/>
              <a:tailEnd type="none" w="lg" len="lg"/>
            </a:ln>
            <a:effectLst/>
          </p:spPr>
        </p:cxnSp>
        <p:cxnSp>
          <p:nvCxnSpPr>
            <p:cNvPr id="75" name="Straight Connector 74"/>
            <p:cNvCxnSpPr/>
            <p:nvPr/>
          </p:nvCxnSpPr>
          <p:spPr bwMode="auto">
            <a:xfrm flipH="1">
              <a:off x="4315181" y="5985388"/>
              <a:ext cx="132735" cy="132735"/>
            </a:xfrm>
            <a:prstGeom prst="line">
              <a:avLst/>
            </a:prstGeom>
            <a:solidFill>
              <a:schemeClr val="accent1"/>
            </a:solidFill>
            <a:ln w="28575" cap="flat" cmpd="sng" algn="ctr">
              <a:solidFill>
                <a:schemeClr val="tx1"/>
              </a:solidFill>
              <a:prstDash val="solid"/>
              <a:round/>
              <a:headEnd type="none" w="med" len="med"/>
              <a:tailEnd type="none" w="lg" len="lg"/>
            </a:ln>
            <a:effectLst/>
          </p:spPr>
        </p:cxnSp>
        <p:cxnSp>
          <p:nvCxnSpPr>
            <p:cNvPr id="77" name="Straight Connector 76"/>
            <p:cNvCxnSpPr/>
            <p:nvPr/>
          </p:nvCxnSpPr>
          <p:spPr bwMode="auto">
            <a:xfrm flipH="1">
              <a:off x="4465837" y="5985388"/>
              <a:ext cx="132735" cy="132735"/>
            </a:xfrm>
            <a:prstGeom prst="line">
              <a:avLst/>
            </a:prstGeom>
            <a:solidFill>
              <a:schemeClr val="accent1"/>
            </a:solidFill>
            <a:ln w="28575" cap="flat" cmpd="sng" algn="ctr">
              <a:solidFill>
                <a:schemeClr val="tx1"/>
              </a:solidFill>
              <a:prstDash val="solid"/>
              <a:round/>
              <a:headEnd type="none" w="med" len="med"/>
              <a:tailEnd type="none" w="lg" len="lg"/>
            </a:ln>
            <a:effectLst/>
          </p:spPr>
        </p:cxnSp>
        <p:cxnSp>
          <p:nvCxnSpPr>
            <p:cNvPr id="79" name="Straight Connector 78"/>
            <p:cNvCxnSpPr/>
            <p:nvPr/>
          </p:nvCxnSpPr>
          <p:spPr bwMode="auto">
            <a:xfrm flipH="1">
              <a:off x="4616493" y="5985388"/>
              <a:ext cx="132735" cy="132735"/>
            </a:xfrm>
            <a:prstGeom prst="line">
              <a:avLst/>
            </a:prstGeom>
            <a:solidFill>
              <a:schemeClr val="accent1"/>
            </a:solidFill>
            <a:ln w="28575" cap="flat" cmpd="sng" algn="ctr">
              <a:solidFill>
                <a:schemeClr val="tx1"/>
              </a:solidFill>
              <a:prstDash val="solid"/>
              <a:round/>
              <a:headEnd type="none" w="med" len="med"/>
              <a:tailEnd type="none" w="lg" len="lg"/>
            </a:ln>
            <a:effectLst/>
          </p:spPr>
        </p:cxnSp>
        <p:cxnSp>
          <p:nvCxnSpPr>
            <p:cNvPr id="82" name="Straight Connector 81"/>
            <p:cNvCxnSpPr/>
            <p:nvPr/>
          </p:nvCxnSpPr>
          <p:spPr bwMode="auto">
            <a:xfrm flipH="1">
              <a:off x="4767149" y="5985388"/>
              <a:ext cx="132735" cy="132735"/>
            </a:xfrm>
            <a:prstGeom prst="line">
              <a:avLst/>
            </a:prstGeom>
            <a:solidFill>
              <a:schemeClr val="accent1"/>
            </a:solidFill>
            <a:ln w="28575" cap="flat" cmpd="sng" algn="ctr">
              <a:solidFill>
                <a:schemeClr val="tx1"/>
              </a:solidFill>
              <a:prstDash val="solid"/>
              <a:round/>
              <a:headEnd type="none" w="med" len="med"/>
              <a:tailEnd type="none" w="lg" len="lg"/>
            </a:ln>
            <a:effectLst/>
          </p:spPr>
        </p:cxnSp>
        <p:cxnSp>
          <p:nvCxnSpPr>
            <p:cNvPr id="85" name="Straight Connector 84"/>
            <p:cNvCxnSpPr/>
            <p:nvPr/>
          </p:nvCxnSpPr>
          <p:spPr bwMode="auto">
            <a:xfrm flipH="1">
              <a:off x="4917805" y="5985388"/>
              <a:ext cx="132735" cy="132735"/>
            </a:xfrm>
            <a:prstGeom prst="line">
              <a:avLst/>
            </a:prstGeom>
            <a:solidFill>
              <a:schemeClr val="accent1"/>
            </a:solidFill>
            <a:ln w="28575" cap="flat" cmpd="sng" algn="ctr">
              <a:solidFill>
                <a:schemeClr val="tx1"/>
              </a:solidFill>
              <a:prstDash val="solid"/>
              <a:round/>
              <a:headEnd type="none" w="med" len="med"/>
              <a:tailEnd type="none" w="lg" len="lg"/>
            </a:ln>
            <a:effectLst/>
          </p:spPr>
        </p:cxnSp>
        <p:cxnSp>
          <p:nvCxnSpPr>
            <p:cNvPr id="86" name="Straight Connector 85"/>
            <p:cNvCxnSpPr/>
            <p:nvPr/>
          </p:nvCxnSpPr>
          <p:spPr bwMode="auto">
            <a:xfrm flipH="1">
              <a:off x="5068461" y="5985388"/>
              <a:ext cx="132735" cy="132735"/>
            </a:xfrm>
            <a:prstGeom prst="line">
              <a:avLst/>
            </a:prstGeom>
            <a:solidFill>
              <a:schemeClr val="accent1"/>
            </a:solidFill>
            <a:ln w="28575" cap="flat" cmpd="sng" algn="ctr">
              <a:solidFill>
                <a:schemeClr val="tx1"/>
              </a:solidFill>
              <a:prstDash val="solid"/>
              <a:round/>
              <a:headEnd type="none" w="med" len="med"/>
              <a:tailEnd type="none" w="lg" len="lg"/>
            </a:ln>
            <a:effectLst/>
          </p:spPr>
        </p:cxnSp>
        <p:cxnSp>
          <p:nvCxnSpPr>
            <p:cNvPr id="87" name="Straight Connector 86"/>
            <p:cNvCxnSpPr/>
            <p:nvPr/>
          </p:nvCxnSpPr>
          <p:spPr bwMode="auto">
            <a:xfrm flipH="1">
              <a:off x="5219117" y="5985388"/>
              <a:ext cx="132735" cy="132735"/>
            </a:xfrm>
            <a:prstGeom prst="line">
              <a:avLst/>
            </a:prstGeom>
            <a:solidFill>
              <a:schemeClr val="accent1"/>
            </a:solidFill>
            <a:ln w="28575" cap="flat" cmpd="sng" algn="ctr">
              <a:solidFill>
                <a:schemeClr val="tx1"/>
              </a:solidFill>
              <a:prstDash val="solid"/>
              <a:round/>
              <a:headEnd type="none" w="med" len="med"/>
              <a:tailEnd type="none" w="lg" len="lg"/>
            </a:ln>
            <a:effectLst/>
          </p:spPr>
        </p:cxnSp>
        <p:cxnSp>
          <p:nvCxnSpPr>
            <p:cNvPr id="89" name="Straight Connector 88"/>
            <p:cNvCxnSpPr/>
            <p:nvPr/>
          </p:nvCxnSpPr>
          <p:spPr bwMode="auto">
            <a:xfrm flipH="1">
              <a:off x="5369773" y="5985388"/>
              <a:ext cx="132735" cy="132735"/>
            </a:xfrm>
            <a:prstGeom prst="line">
              <a:avLst/>
            </a:prstGeom>
            <a:solidFill>
              <a:schemeClr val="accent1"/>
            </a:solidFill>
            <a:ln w="28575" cap="flat" cmpd="sng" algn="ctr">
              <a:solidFill>
                <a:schemeClr val="tx1"/>
              </a:solidFill>
              <a:prstDash val="solid"/>
              <a:round/>
              <a:headEnd type="none" w="med" len="med"/>
              <a:tailEnd type="none" w="lg" len="lg"/>
            </a:ln>
            <a:effectLst/>
          </p:spPr>
        </p:cxnSp>
        <p:cxnSp>
          <p:nvCxnSpPr>
            <p:cNvPr id="90" name="Straight Connector 89"/>
            <p:cNvCxnSpPr/>
            <p:nvPr/>
          </p:nvCxnSpPr>
          <p:spPr bwMode="auto">
            <a:xfrm flipH="1">
              <a:off x="5520429" y="5985388"/>
              <a:ext cx="132735" cy="132735"/>
            </a:xfrm>
            <a:prstGeom prst="line">
              <a:avLst/>
            </a:prstGeom>
            <a:solidFill>
              <a:schemeClr val="accent1"/>
            </a:solidFill>
            <a:ln w="28575" cap="flat" cmpd="sng" algn="ctr">
              <a:solidFill>
                <a:schemeClr val="tx1"/>
              </a:solidFill>
              <a:prstDash val="solid"/>
              <a:round/>
              <a:headEnd type="none" w="med" len="med"/>
              <a:tailEnd type="none" w="lg" len="lg"/>
            </a:ln>
            <a:effectLst/>
          </p:spPr>
        </p:cxnSp>
        <p:cxnSp>
          <p:nvCxnSpPr>
            <p:cNvPr id="91" name="Straight Connector 90"/>
            <p:cNvCxnSpPr/>
            <p:nvPr/>
          </p:nvCxnSpPr>
          <p:spPr bwMode="auto">
            <a:xfrm flipH="1">
              <a:off x="5671085" y="5985388"/>
              <a:ext cx="132735" cy="132735"/>
            </a:xfrm>
            <a:prstGeom prst="line">
              <a:avLst/>
            </a:prstGeom>
            <a:solidFill>
              <a:schemeClr val="accent1"/>
            </a:solidFill>
            <a:ln w="28575" cap="flat" cmpd="sng" algn="ctr">
              <a:solidFill>
                <a:schemeClr val="tx1"/>
              </a:solidFill>
              <a:prstDash val="solid"/>
              <a:round/>
              <a:headEnd type="none" w="med" len="med"/>
              <a:tailEnd type="none" w="lg" len="lg"/>
            </a:ln>
            <a:effectLst/>
          </p:spPr>
        </p:cxnSp>
        <p:cxnSp>
          <p:nvCxnSpPr>
            <p:cNvPr id="92" name="Straight Connector 91"/>
            <p:cNvCxnSpPr/>
            <p:nvPr/>
          </p:nvCxnSpPr>
          <p:spPr bwMode="auto">
            <a:xfrm flipH="1">
              <a:off x="5821741" y="5985388"/>
              <a:ext cx="132735" cy="132735"/>
            </a:xfrm>
            <a:prstGeom prst="line">
              <a:avLst/>
            </a:prstGeom>
            <a:solidFill>
              <a:schemeClr val="accent1"/>
            </a:solidFill>
            <a:ln w="28575" cap="flat" cmpd="sng" algn="ctr">
              <a:solidFill>
                <a:schemeClr val="tx1"/>
              </a:solidFill>
              <a:prstDash val="solid"/>
              <a:round/>
              <a:headEnd type="none" w="med" len="med"/>
              <a:tailEnd type="none" w="lg" len="lg"/>
            </a:ln>
            <a:effectLst/>
          </p:spPr>
        </p:cxnSp>
        <p:cxnSp>
          <p:nvCxnSpPr>
            <p:cNvPr id="93" name="Straight Connector 92"/>
            <p:cNvCxnSpPr/>
            <p:nvPr/>
          </p:nvCxnSpPr>
          <p:spPr bwMode="auto">
            <a:xfrm flipH="1">
              <a:off x="5972397" y="5985388"/>
              <a:ext cx="132735" cy="132735"/>
            </a:xfrm>
            <a:prstGeom prst="line">
              <a:avLst/>
            </a:prstGeom>
            <a:solidFill>
              <a:schemeClr val="accent1"/>
            </a:solidFill>
            <a:ln w="28575" cap="flat" cmpd="sng" algn="ctr">
              <a:solidFill>
                <a:schemeClr val="tx1"/>
              </a:solidFill>
              <a:prstDash val="solid"/>
              <a:round/>
              <a:headEnd type="none" w="med" len="med"/>
              <a:tailEnd type="none" w="lg" len="lg"/>
            </a:ln>
            <a:effectLst/>
          </p:spPr>
        </p:cxnSp>
        <p:cxnSp>
          <p:nvCxnSpPr>
            <p:cNvPr id="94" name="Straight Connector 93"/>
            <p:cNvCxnSpPr/>
            <p:nvPr/>
          </p:nvCxnSpPr>
          <p:spPr bwMode="auto">
            <a:xfrm flipH="1">
              <a:off x="6123039" y="5985388"/>
              <a:ext cx="132735" cy="132735"/>
            </a:xfrm>
            <a:prstGeom prst="line">
              <a:avLst/>
            </a:prstGeom>
            <a:solidFill>
              <a:schemeClr val="accent1"/>
            </a:solidFill>
            <a:ln w="28575" cap="flat" cmpd="sng" algn="ctr">
              <a:solidFill>
                <a:schemeClr val="tx1"/>
              </a:solidFill>
              <a:prstDash val="solid"/>
              <a:round/>
              <a:headEnd type="none" w="med" len="med"/>
              <a:tailEnd type="none" w="lg" len="lg"/>
            </a:ln>
            <a:effectLst/>
          </p:spPr>
        </p:cxnSp>
      </p:grpSp>
      <p:sp>
        <p:nvSpPr>
          <p:cNvPr id="97" name="TextBox 96"/>
          <p:cNvSpPr txBox="1"/>
          <p:nvPr/>
        </p:nvSpPr>
        <p:spPr>
          <a:xfrm>
            <a:off x="4431890" y="5508523"/>
            <a:ext cx="2315497" cy="461665"/>
          </a:xfrm>
          <a:prstGeom prst="rect">
            <a:avLst/>
          </a:prstGeom>
          <a:noFill/>
        </p:spPr>
        <p:txBody>
          <a:bodyPr wrap="square" rtlCol="0">
            <a:spAutoFit/>
          </a:bodyPr>
          <a:lstStyle/>
          <a:p>
            <a:r>
              <a:rPr lang="en-US" sz="1200" dirty="0" smtClean="0">
                <a:solidFill>
                  <a:srgbClr val="0000FF"/>
                </a:solidFill>
              </a:rPr>
              <a:t>Minimize </a:t>
            </a:r>
            <a:r>
              <a:rPr lang="el-GR" sz="1200" dirty="0" smtClean="0">
                <a:solidFill>
                  <a:srgbClr val="0000FF"/>
                </a:solidFill>
              </a:rPr>
              <a:t>Δ</a:t>
            </a:r>
            <a:r>
              <a:rPr lang="en-US" sz="1200" dirty="0" smtClean="0">
                <a:solidFill>
                  <a:srgbClr val="0000FF"/>
                </a:solidFill>
              </a:rPr>
              <a:t>V and I</a:t>
            </a:r>
            <a:r>
              <a:rPr lang="en-US" sz="1200" baseline="-25000" dirty="0" smtClean="0">
                <a:solidFill>
                  <a:srgbClr val="0000FF"/>
                </a:solidFill>
              </a:rPr>
              <a:t>CM</a:t>
            </a:r>
            <a:r>
              <a:rPr lang="en-US" sz="1200" dirty="0" smtClean="0">
                <a:solidFill>
                  <a:srgbClr val="0000FF"/>
                </a:solidFill>
              </a:rPr>
              <a:t> between box and structure</a:t>
            </a:r>
            <a:endParaRPr lang="en-US" sz="1200" dirty="0">
              <a:solidFill>
                <a:srgbClr val="0000FF"/>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Bonding - NASA-STD-4003</a:t>
            </a:r>
            <a:endParaRPr lang="en-US" dirty="0"/>
          </a:p>
        </p:txBody>
      </p:sp>
      <p:pic>
        <p:nvPicPr>
          <p:cNvPr id="28674" name="Picture 2"/>
          <p:cNvPicPr>
            <a:picLocks noChangeAspect="1" noChangeArrowheads="1"/>
          </p:cNvPicPr>
          <p:nvPr/>
        </p:nvPicPr>
        <p:blipFill>
          <a:blip r:embed="rId2" cstate="print"/>
          <a:srcRect/>
          <a:stretch>
            <a:fillRect/>
          </a:stretch>
        </p:blipFill>
        <p:spPr bwMode="auto">
          <a:xfrm>
            <a:off x="1860395" y="778994"/>
            <a:ext cx="5423210" cy="6079006"/>
          </a:xfrm>
          <a:prstGeom prst="rect">
            <a:avLst/>
          </a:prstGeom>
          <a:noFill/>
          <a:ln w="9525">
            <a:noFill/>
            <a:miter lim="800000"/>
            <a:headEnd/>
            <a:tailEnd/>
          </a:ln>
        </p:spPr>
      </p:pic>
      <p:sp>
        <p:nvSpPr>
          <p:cNvPr id="6" name="Rectangle 5"/>
          <p:cNvSpPr/>
          <p:nvPr/>
        </p:nvSpPr>
        <p:spPr bwMode="auto">
          <a:xfrm>
            <a:off x="3538654" y="1553737"/>
            <a:ext cx="1858536" cy="4482790"/>
          </a:xfrm>
          <a:prstGeom prst="rect">
            <a:avLst/>
          </a:prstGeom>
          <a:noFill/>
          <a:ln w="38100" cap="flat" cmpd="sng" algn="ctr">
            <a:solidFill>
              <a:srgbClr val="FF0000"/>
            </a:solidFill>
            <a:prstDash val="sysDash"/>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Bonding – Class H (Shock and Fault Protection)</a:t>
            </a:r>
            <a:endParaRPr lang="en-US" dirty="0"/>
          </a:p>
        </p:txBody>
      </p:sp>
      <p:sp>
        <p:nvSpPr>
          <p:cNvPr id="3" name="Content Placeholder 2"/>
          <p:cNvSpPr>
            <a:spLocks noGrp="1"/>
          </p:cNvSpPr>
          <p:nvPr>
            <p:ph idx="1"/>
          </p:nvPr>
        </p:nvSpPr>
        <p:spPr/>
        <p:txBody>
          <a:bodyPr/>
          <a:lstStyle/>
          <a:p>
            <a:r>
              <a:rPr lang="en-US" dirty="0" smtClean="0"/>
              <a:t>From NASA-STD-4003, Electrical Bonding for NASA Launch Vehicles, Spacecraft, Payloads, and Flight Equipment:</a:t>
            </a:r>
          </a:p>
          <a:p>
            <a:pPr lvl="1"/>
            <a:r>
              <a:rPr lang="en-US" u="sng" dirty="0" smtClean="0"/>
              <a:t>4.2 Shock and Fault Protection (Class H) – excerpts:</a:t>
            </a:r>
          </a:p>
          <a:p>
            <a:pPr lvl="2"/>
            <a:r>
              <a:rPr lang="en-US" dirty="0" smtClean="0"/>
              <a:t>All electrically conductive equipment cases that may develop potentials due to short circuits shall be electrically bonded to structure.</a:t>
            </a:r>
          </a:p>
          <a:p>
            <a:pPr lvl="2"/>
            <a:r>
              <a:rPr lang="en-US" dirty="0" smtClean="0"/>
              <a:t>Bonding of structural joints in the fault current return path shall provide for the maximum current that may be delivered by the power supply until the fuse or circuit breaker disconnects.</a:t>
            </a:r>
          </a:p>
          <a:p>
            <a:pPr lvl="2"/>
            <a:r>
              <a:rPr lang="en-US" dirty="0" smtClean="0"/>
              <a:t>Exposed cases or chassis of electrical or electronic equipment shall be bonded to structure with a resistance of 0.1 ohm or less. </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Bonding – Class R (Radio Frequency)</a:t>
            </a:r>
            <a:endParaRPr lang="en-US" dirty="0"/>
          </a:p>
        </p:txBody>
      </p:sp>
      <p:sp>
        <p:nvSpPr>
          <p:cNvPr id="3" name="Content Placeholder 2"/>
          <p:cNvSpPr>
            <a:spLocks noGrp="1"/>
          </p:cNvSpPr>
          <p:nvPr>
            <p:ph idx="1"/>
          </p:nvPr>
        </p:nvSpPr>
        <p:spPr/>
        <p:txBody>
          <a:bodyPr/>
          <a:lstStyle/>
          <a:p>
            <a:r>
              <a:rPr lang="en-US" dirty="0" smtClean="0"/>
              <a:t>From NASA-STD-4003, Electrical Bonding for NASA Launch Vehicles, Spacecraft, Payloads, and Flight Equipment:</a:t>
            </a:r>
          </a:p>
          <a:p>
            <a:pPr lvl="1"/>
            <a:r>
              <a:rPr lang="en-US" u="sng" dirty="0" smtClean="0"/>
              <a:t>4.3 Electromagnetic Interference or Radio Frequency (Class R) – excerpts:</a:t>
            </a:r>
          </a:p>
          <a:p>
            <a:pPr lvl="2"/>
            <a:r>
              <a:rPr lang="en-US" dirty="0" smtClean="0"/>
              <a:t>RF bonding is required between all conductive basic structural components of the vehicle. </a:t>
            </a:r>
          </a:p>
          <a:p>
            <a:pPr lvl="2"/>
            <a:r>
              <a:rPr lang="en-US" dirty="0" smtClean="0"/>
              <a:t>The dc resistance across each joint shall not exceed 2.5 milliohms.</a:t>
            </a:r>
          </a:p>
          <a:p>
            <a:pPr lvl="2"/>
            <a:r>
              <a:rPr lang="en-US" dirty="0" smtClean="0"/>
              <a:t>The dc resistance from equipment case to structure shall not exceed 2.5 milliohms.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From NASA-STD-4003, Electrical Bonding for NASA Launch Vehicles, Spacecraft, Payloads, and Flight Equipment:</a:t>
            </a:r>
          </a:p>
          <a:p>
            <a:pPr lvl="1"/>
            <a:r>
              <a:rPr lang="en-US" u="sng" dirty="0" smtClean="0"/>
              <a:t>6.4 Electromagnetic Interference or Radio Frequency (Class R):</a:t>
            </a:r>
          </a:p>
          <a:p>
            <a:pPr lvl="2"/>
            <a:r>
              <a:rPr lang="en-US" sz="1400" dirty="0" smtClean="0"/>
              <a:t>There is no RF design basis for the historical 2.5-milliohm requirement except to ensure a good metal-to-metal contact that can be expected to be consistent.</a:t>
            </a:r>
          </a:p>
          <a:p>
            <a:pPr lvl="2"/>
            <a:r>
              <a:rPr lang="en-US" sz="1400" dirty="0" smtClean="0"/>
              <a:t>If the use of bond straps for RF bonds is unavoidable, strap length should always be limited to a length to width ratio of 5 to 1.</a:t>
            </a:r>
          </a:p>
          <a:p>
            <a:pPr lvl="2"/>
            <a:r>
              <a:rPr lang="en-US" sz="1400" dirty="0" smtClean="0"/>
              <a:t>The 2.5-milliohm, dc resistance requirement is good for a standard, but one should not assume a good RF bond exists just because the dc resistance is less than 2.5 milliohms. Also, extra effort need not be made just to satisfy the dc requirement if the RF impedance is much higher due to the inductance of the configuration. Look at the whole configuration to get the lowest impedance possible at the frequencies of interest to produce a good RF bond.</a:t>
            </a:r>
          </a:p>
        </p:txBody>
      </p:sp>
      <p:sp>
        <p:nvSpPr>
          <p:cNvPr id="5" name="Parallelogram 4"/>
          <p:cNvSpPr/>
          <p:nvPr/>
        </p:nvSpPr>
        <p:spPr bwMode="auto">
          <a:xfrm>
            <a:off x="2612575" y="5475507"/>
            <a:ext cx="3995059" cy="794657"/>
          </a:xfrm>
          <a:prstGeom prst="parallelogram">
            <a:avLst>
              <a:gd name="adj" fmla="val 107293"/>
            </a:avLst>
          </a:prstGeom>
          <a:solidFill>
            <a:schemeClr val="bg1">
              <a:lumMod val="65000"/>
            </a:schemeClr>
          </a:solidFill>
          <a:ln w="1905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Bonding – Class R (cont.)</a:t>
            </a:r>
            <a:endParaRPr lang="en-US" dirty="0"/>
          </a:p>
        </p:txBody>
      </p:sp>
      <p:sp>
        <p:nvSpPr>
          <p:cNvPr id="4" name="Cube 3"/>
          <p:cNvSpPr/>
          <p:nvPr/>
        </p:nvSpPr>
        <p:spPr bwMode="auto">
          <a:xfrm>
            <a:off x="3744691" y="4855022"/>
            <a:ext cx="1752599" cy="1066799"/>
          </a:xfrm>
          <a:prstGeom prst="cube">
            <a:avLst>
              <a:gd name="adj" fmla="val 18243"/>
            </a:avLst>
          </a:prstGeom>
          <a:solidFill>
            <a:schemeClr val="bg1">
              <a:lumMod val="85000"/>
            </a:schemeClr>
          </a:solidFill>
          <a:ln w="1905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6" name="Freeform 5"/>
          <p:cNvSpPr/>
          <p:nvPr/>
        </p:nvSpPr>
        <p:spPr bwMode="auto">
          <a:xfrm>
            <a:off x="3581405" y="5704109"/>
            <a:ext cx="631372" cy="370114"/>
          </a:xfrm>
          <a:custGeom>
            <a:avLst/>
            <a:gdLst>
              <a:gd name="connsiteX0" fmla="*/ 97972 w 511629"/>
              <a:gd name="connsiteY0" fmla="*/ 337457 h 370114"/>
              <a:gd name="connsiteX1" fmla="*/ 283029 w 511629"/>
              <a:gd name="connsiteY1" fmla="*/ 206828 h 370114"/>
              <a:gd name="connsiteX2" fmla="*/ 283029 w 511629"/>
              <a:gd name="connsiteY2" fmla="*/ 0 h 370114"/>
              <a:gd name="connsiteX3" fmla="*/ 511629 w 511629"/>
              <a:gd name="connsiteY3" fmla="*/ 0 h 370114"/>
              <a:gd name="connsiteX4" fmla="*/ 511629 w 511629"/>
              <a:gd name="connsiteY4" fmla="*/ 217714 h 370114"/>
              <a:gd name="connsiteX5" fmla="*/ 315686 w 511629"/>
              <a:gd name="connsiteY5" fmla="*/ 370114 h 370114"/>
              <a:gd name="connsiteX6" fmla="*/ 0 w 511629"/>
              <a:gd name="connsiteY6" fmla="*/ 370114 h 370114"/>
              <a:gd name="connsiteX0" fmla="*/ 32658 w 511629"/>
              <a:gd name="connsiteY0" fmla="*/ 359228 h 370114"/>
              <a:gd name="connsiteX1" fmla="*/ 283029 w 511629"/>
              <a:gd name="connsiteY1" fmla="*/ 206828 h 370114"/>
              <a:gd name="connsiteX2" fmla="*/ 283029 w 511629"/>
              <a:gd name="connsiteY2" fmla="*/ 0 h 370114"/>
              <a:gd name="connsiteX3" fmla="*/ 511629 w 511629"/>
              <a:gd name="connsiteY3" fmla="*/ 0 h 370114"/>
              <a:gd name="connsiteX4" fmla="*/ 511629 w 511629"/>
              <a:gd name="connsiteY4" fmla="*/ 217714 h 370114"/>
              <a:gd name="connsiteX5" fmla="*/ 315686 w 511629"/>
              <a:gd name="connsiteY5" fmla="*/ 370114 h 370114"/>
              <a:gd name="connsiteX6" fmla="*/ 0 w 511629"/>
              <a:gd name="connsiteY6" fmla="*/ 370114 h 370114"/>
              <a:gd name="connsiteX0" fmla="*/ 32658 w 511629"/>
              <a:gd name="connsiteY0" fmla="*/ 359228 h 370114"/>
              <a:gd name="connsiteX1" fmla="*/ 238923 w 511629"/>
              <a:gd name="connsiteY1" fmla="*/ 206828 h 370114"/>
              <a:gd name="connsiteX2" fmla="*/ 283029 w 511629"/>
              <a:gd name="connsiteY2" fmla="*/ 0 h 370114"/>
              <a:gd name="connsiteX3" fmla="*/ 511629 w 511629"/>
              <a:gd name="connsiteY3" fmla="*/ 0 h 370114"/>
              <a:gd name="connsiteX4" fmla="*/ 511629 w 511629"/>
              <a:gd name="connsiteY4" fmla="*/ 217714 h 370114"/>
              <a:gd name="connsiteX5" fmla="*/ 315686 w 511629"/>
              <a:gd name="connsiteY5" fmla="*/ 370114 h 370114"/>
              <a:gd name="connsiteX6" fmla="*/ 0 w 511629"/>
              <a:gd name="connsiteY6" fmla="*/ 370114 h 370114"/>
              <a:gd name="connsiteX0" fmla="*/ 32658 w 511629"/>
              <a:gd name="connsiteY0" fmla="*/ 359228 h 370114"/>
              <a:gd name="connsiteX1" fmla="*/ 238923 w 511629"/>
              <a:gd name="connsiteY1" fmla="*/ 206828 h 370114"/>
              <a:gd name="connsiteX2" fmla="*/ 256566 w 511629"/>
              <a:gd name="connsiteY2" fmla="*/ 0 h 370114"/>
              <a:gd name="connsiteX3" fmla="*/ 511629 w 511629"/>
              <a:gd name="connsiteY3" fmla="*/ 0 h 370114"/>
              <a:gd name="connsiteX4" fmla="*/ 511629 w 511629"/>
              <a:gd name="connsiteY4" fmla="*/ 217714 h 370114"/>
              <a:gd name="connsiteX5" fmla="*/ 315686 w 511629"/>
              <a:gd name="connsiteY5" fmla="*/ 370114 h 370114"/>
              <a:gd name="connsiteX6" fmla="*/ 0 w 511629"/>
              <a:gd name="connsiteY6" fmla="*/ 370114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629" h="370114">
                <a:moveTo>
                  <a:pt x="32658" y="359228"/>
                </a:moveTo>
                <a:lnTo>
                  <a:pt x="238923" y="206828"/>
                </a:lnTo>
                <a:lnTo>
                  <a:pt x="256566" y="0"/>
                </a:lnTo>
                <a:lnTo>
                  <a:pt x="511629" y="0"/>
                </a:lnTo>
                <a:lnTo>
                  <a:pt x="511629" y="217714"/>
                </a:lnTo>
                <a:lnTo>
                  <a:pt x="315686" y="370114"/>
                </a:lnTo>
                <a:lnTo>
                  <a:pt x="0" y="370114"/>
                </a:lnTo>
              </a:path>
            </a:pathLst>
          </a:custGeom>
          <a:solidFill>
            <a:srgbClr val="E0AE20"/>
          </a:solidFill>
          <a:ln w="19050" cap="flat" cmpd="sng" algn="ctr">
            <a:solidFill>
              <a:schemeClr val="tx1"/>
            </a:solidFill>
            <a:prstDash val="solid"/>
            <a:round/>
            <a:headEnd type="none" w="med" len="med"/>
            <a:tailEnd type="none" w="lg" len="lg"/>
          </a:ln>
          <a:effectLst/>
        </p:spPr>
        <p:txBody>
          <a:bodyPr rtlCol="0" anchor="ctr"/>
          <a:lstStyle/>
          <a:p>
            <a:pPr algn="ctr"/>
            <a:endParaRPr lang="en-US"/>
          </a:p>
        </p:txBody>
      </p:sp>
      <p:sp>
        <p:nvSpPr>
          <p:cNvPr id="7" name="TextBox 6"/>
          <p:cNvSpPr txBox="1"/>
          <p:nvPr/>
        </p:nvSpPr>
        <p:spPr>
          <a:xfrm>
            <a:off x="4267205" y="5050966"/>
            <a:ext cx="574196" cy="307777"/>
          </a:xfrm>
          <a:prstGeom prst="rect">
            <a:avLst/>
          </a:prstGeom>
          <a:noFill/>
        </p:spPr>
        <p:txBody>
          <a:bodyPr wrap="none" rtlCol="0">
            <a:spAutoFit/>
          </a:bodyPr>
          <a:lstStyle/>
          <a:p>
            <a:pPr algn="ctr"/>
            <a:r>
              <a:rPr lang="en-US" sz="1400" dirty="0" smtClean="0"/>
              <a:t>BOX</a:t>
            </a:r>
            <a:endParaRPr lang="en-US" sz="1400" dirty="0"/>
          </a:p>
        </p:txBody>
      </p:sp>
      <p:sp>
        <p:nvSpPr>
          <p:cNvPr id="8" name="TextBox 7"/>
          <p:cNvSpPr txBox="1"/>
          <p:nvPr/>
        </p:nvSpPr>
        <p:spPr>
          <a:xfrm>
            <a:off x="6226634" y="5714994"/>
            <a:ext cx="1240971" cy="523220"/>
          </a:xfrm>
          <a:prstGeom prst="rect">
            <a:avLst/>
          </a:prstGeom>
          <a:noFill/>
        </p:spPr>
        <p:txBody>
          <a:bodyPr wrap="square" rtlCol="0">
            <a:spAutoFit/>
          </a:bodyPr>
          <a:lstStyle/>
          <a:p>
            <a:r>
              <a:rPr lang="en-US" sz="1400" dirty="0" smtClean="0"/>
              <a:t>GROUND PLANE</a:t>
            </a:r>
            <a:endParaRPr lang="en-US" sz="1400" dirty="0"/>
          </a:p>
        </p:txBody>
      </p:sp>
      <p:sp>
        <p:nvSpPr>
          <p:cNvPr id="9" name="TextBox 8"/>
          <p:cNvSpPr txBox="1"/>
          <p:nvPr/>
        </p:nvSpPr>
        <p:spPr>
          <a:xfrm>
            <a:off x="1600206" y="5072737"/>
            <a:ext cx="1349828" cy="800219"/>
          </a:xfrm>
          <a:prstGeom prst="rect">
            <a:avLst/>
          </a:prstGeom>
          <a:noFill/>
        </p:spPr>
        <p:txBody>
          <a:bodyPr wrap="square" rtlCol="0">
            <a:spAutoFit/>
          </a:bodyPr>
          <a:lstStyle/>
          <a:p>
            <a:pPr algn="r"/>
            <a:r>
              <a:rPr lang="en-US" sz="1400" dirty="0" smtClean="0">
                <a:solidFill>
                  <a:srgbClr val="FF0000"/>
                </a:solidFill>
              </a:rPr>
              <a:t>GROUND STRAP</a:t>
            </a:r>
          </a:p>
          <a:p>
            <a:pPr algn="r"/>
            <a:r>
              <a:rPr lang="en-US" sz="1800" i="1" dirty="0" smtClean="0">
                <a:solidFill>
                  <a:srgbClr val="FF0000"/>
                </a:solidFill>
                <a:latin typeface="Times New Roman" pitchFamily="18" charset="0"/>
                <a:cs typeface="Times New Roman" pitchFamily="18" charset="0"/>
              </a:rPr>
              <a:t>(l/w  </a:t>
            </a:r>
            <a:r>
              <a:rPr lang="en-US" sz="1800" i="1" u="sng" dirty="0" smtClean="0">
                <a:solidFill>
                  <a:srgbClr val="FF0000"/>
                </a:solidFill>
                <a:latin typeface="Times New Roman" pitchFamily="18" charset="0"/>
                <a:cs typeface="Times New Roman" pitchFamily="18" charset="0"/>
              </a:rPr>
              <a:t>&lt;</a:t>
            </a:r>
            <a:r>
              <a:rPr lang="en-US" sz="1800" i="1" dirty="0" smtClean="0">
                <a:solidFill>
                  <a:srgbClr val="FF0000"/>
                </a:solidFill>
                <a:latin typeface="Times New Roman" pitchFamily="18" charset="0"/>
                <a:cs typeface="Times New Roman" pitchFamily="18" charset="0"/>
              </a:rPr>
              <a:t> 5:1)</a:t>
            </a:r>
            <a:endParaRPr lang="en-US" sz="1800" i="1" dirty="0">
              <a:solidFill>
                <a:srgbClr val="FF0000"/>
              </a:solidFill>
              <a:latin typeface="Times New Roman" pitchFamily="18" charset="0"/>
              <a:cs typeface="Times New Roman" pitchFamily="18" charset="0"/>
            </a:endParaRPr>
          </a:p>
        </p:txBody>
      </p:sp>
      <p:cxnSp>
        <p:nvCxnSpPr>
          <p:cNvPr id="11" name="Straight Arrow Connector 10"/>
          <p:cNvCxnSpPr>
            <a:stCxn id="9" idx="3"/>
          </p:cNvCxnSpPr>
          <p:nvPr/>
        </p:nvCxnSpPr>
        <p:spPr bwMode="auto">
          <a:xfrm>
            <a:off x="2950034" y="5472847"/>
            <a:ext cx="773812" cy="481633"/>
          </a:xfrm>
          <a:prstGeom prst="straightConnector1">
            <a:avLst/>
          </a:prstGeom>
          <a:solidFill>
            <a:schemeClr val="accent1"/>
          </a:solidFill>
          <a:ln w="28575" cap="flat" cmpd="sng" algn="ctr">
            <a:solidFill>
              <a:srgbClr val="FF0000"/>
            </a:solidFill>
            <a:prstDash val="solid"/>
            <a:round/>
            <a:headEnd type="none" w="med" len="med"/>
            <a:tailEnd type="triangle" w="med" len="med"/>
          </a:ln>
          <a:effectLst/>
        </p:spPr>
      </p:cxn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Bonding Summary</a:t>
            </a:r>
            <a:endParaRPr lang="en-US" dirty="0"/>
          </a:p>
        </p:txBody>
      </p:sp>
      <p:sp>
        <p:nvSpPr>
          <p:cNvPr id="3" name="Content Placeholder 2"/>
          <p:cNvSpPr>
            <a:spLocks noGrp="1"/>
          </p:cNvSpPr>
          <p:nvPr>
            <p:ph idx="1"/>
          </p:nvPr>
        </p:nvSpPr>
        <p:spPr/>
        <p:txBody>
          <a:bodyPr/>
          <a:lstStyle/>
          <a:p>
            <a:r>
              <a:rPr lang="en-US" dirty="0" smtClean="0"/>
              <a:t>Class H</a:t>
            </a:r>
          </a:p>
          <a:p>
            <a:pPr lvl="1"/>
            <a:r>
              <a:rPr lang="en-US" dirty="0" smtClean="0"/>
              <a:t>Shock and Fault Protection</a:t>
            </a:r>
          </a:p>
          <a:p>
            <a:pPr lvl="1"/>
            <a:r>
              <a:rPr lang="en-US" dirty="0" smtClean="0"/>
              <a:t>0.1 ohm</a:t>
            </a:r>
          </a:p>
          <a:p>
            <a:pPr lvl="1"/>
            <a:r>
              <a:rPr lang="en-US" dirty="0" smtClean="0"/>
              <a:t>Must have current capacity to withstand worst-case fault current</a:t>
            </a:r>
          </a:p>
          <a:p>
            <a:r>
              <a:rPr lang="en-US" dirty="0" smtClean="0"/>
              <a:t>Class R</a:t>
            </a:r>
          </a:p>
          <a:p>
            <a:pPr lvl="1"/>
            <a:r>
              <a:rPr lang="en-US" dirty="0" smtClean="0"/>
              <a:t>Radio Frequency (RF)</a:t>
            </a:r>
          </a:p>
          <a:p>
            <a:pPr lvl="1"/>
            <a:r>
              <a:rPr lang="en-US" dirty="0" smtClean="0"/>
              <a:t>2.5 milliohms</a:t>
            </a:r>
          </a:p>
          <a:p>
            <a:pPr lvl="1"/>
            <a:r>
              <a:rPr lang="en-US" dirty="0" smtClean="0"/>
              <a:t>Direct metal-to-metal contact preferred</a:t>
            </a:r>
          </a:p>
          <a:p>
            <a:pPr lvl="1"/>
            <a:r>
              <a:rPr lang="en-US" dirty="0" smtClean="0"/>
              <a:t>If a strap is used, use minimum length-to-width ratio of 5:1</a:t>
            </a:r>
          </a:p>
          <a:p>
            <a:pPr lvl="2"/>
            <a:r>
              <a:rPr lang="en-US" dirty="0" smtClean="0"/>
              <a:t>Much less inductance than wire</a:t>
            </a:r>
          </a:p>
          <a:p>
            <a:pPr lvl="2"/>
            <a:r>
              <a:rPr lang="en-US" dirty="0" smtClean="0"/>
              <a:t>Multiple straps recommended (one on each face of box)</a:t>
            </a:r>
          </a:p>
          <a:p>
            <a:pPr lvl="1"/>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Remember Nothing Else From Today…</a:t>
            </a:r>
            <a:endParaRPr lang="en-US" dirty="0"/>
          </a:p>
        </p:txBody>
      </p:sp>
      <p:sp>
        <p:nvSpPr>
          <p:cNvPr id="4" name="TextBox 3"/>
          <p:cNvSpPr txBox="1"/>
          <p:nvPr/>
        </p:nvSpPr>
        <p:spPr>
          <a:xfrm>
            <a:off x="852875" y="1394858"/>
            <a:ext cx="7438251" cy="4524315"/>
          </a:xfrm>
          <a:prstGeom prst="rect">
            <a:avLst/>
          </a:prstGeom>
          <a:noFill/>
        </p:spPr>
        <p:txBody>
          <a:bodyPr wrap="square" rtlCol="0">
            <a:spAutoFit/>
          </a:bodyPr>
          <a:lstStyle/>
          <a:p>
            <a:pPr algn="ctr"/>
            <a:r>
              <a:rPr lang="en-US" sz="7200" dirty="0" smtClean="0">
                <a:solidFill>
                  <a:srgbClr val="FF0000"/>
                </a:solidFill>
              </a:rPr>
              <a:t>DO YOU KNOW WHERE YOUR CURRENTS ARE FLOWING?</a:t>
            </a:r>
            <a:endParaRPr lang="en-US" sz="7200"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in Space?</a:t>
            </a:r>
            <a:endParaRPr lang="en-US" dirty="0"/>
          </a:p>
        </p:txBody>
      </p:sp>
      <p:pic>
        <p:nvPicPr>
          <p:cNvPr id="3" name="Picture 16"/>
          <p:cNvPicPr>
            <a:picLocks noChangeAspect="1" noChangeArrowheads="1"/>
          </p:cNvPicPr>
          <p:nvPr/>
        </p:nvPicPr>
        <p:blipFill>
          <a:blip r:embed="rId2" cstate="print"/>
          <a:srcRect b="8594"/>
          <a:stretch>
            <a:fillRect/>
          </a:stretch>
        </p:blipFill>
        <p:spPr bwMode="auto">
          <a:xfrm>
            <a:off x="3775050" y="3720628"/>
            <a:ext cx="4603475" cy="3144806"/>
          </a:xfrm>
          <a:prstGeom prst="rect">
            <a:avLst/>
          </a:prstGeom>
          <a:noFill/>
          <a:ln w="38100">
            <a:noFill/>
            <a:miter lim="800000"/>
            <a:headEnd/>
            <a:tailEnd type="none" w="lg" len="lg"/>
          </a:ln>
        </p:spPr>
      </p:pic>
      <p:pic>
        <p:nvPicPr>
          <p:cNvPr id="4" name="Picture 18"/>
          <p:cNvPicPr>
            <a:picLocks noChangeAspect="1" noChangeArrowheads="1"/>
          </p:cNvPicPr>
          <p:nvPr/>
        </p:nvPicPr>
        <p:blipFill>
          <a:blip r:embed="rId3" cstate="print"/>
          <a:srcRect/>
          <a:stretch>
            <a:fillRect/>
          </a:stretch>
        </p:blipFill>
        <p:spPr bwMode="auto">
          <a:xfrm>
            <a:off x="765475" y="728546"/>
            <a:ext cx="3387430" cy="2380827"/>
          </a:xfrm>
          <a:prstGeom prst="rect">
            <a:avLst/>
          </a:prstGeom>
          <a:noFill/>
          <a:ln w="38100">
            <a:noFill/>
            <a:miter lim="800000"/>
            <a:headEnd/>
            <a:tailEnd type="none" w="lg" len="lg"/>
          </a:ln>
        </p:spPr>
      </p:pic>
      <p:pic>
        <p:nvPicPr>
          <p:cNvPr id="5" name="Picture 16"/>
          <p:cNvPicPr>
            <a:picLocks noChangeAspect="1" noChangeArrowheads="1"/>
          </p:cNvPicPr>
          <p:nvPr/>
        </p:nvPicPr>
        <p:blipFill>
          <a:blip r:embed="rId4" cstate="print"/>
          <a:srcRect/>
          <a:stretch>
            <a:fillRect/>
          </a:stretch>
        </p:blipFill>
        <p:spPr bwMode="auto">
          <a:xfrm>
            <a:off x="765475" y="3023385"/>
            <a:ext cx="3085413" cy="3842050"/>
          </a:xfrm>
          <a:prstGeom prst="rect">
            <a:avLst/>
          </a:prstGeom>
          <a:noFill/>
          <a:ln w="38100">
            <a:noFill/>
            <a:miter lim="800000"/>
            <a:headEnd/>
            <a:tailEnd type="none" w="lg" len="lg"/>
          </a:ln>
        </p:spPr>
      </p:pic>
      <p:pic>
        <p:nvPicPr>
          <p:cNvPr id="6" name="Picture 17"/>
          <p:cNvPicPr>
            <a:picLocks noChangeAspect="1" noChangeArrowheads="1"/>
          </p:cNvPicPr>
          <p:nvPr/>
        </p:nvPicPr>
        <p:blipFill>
          <a:blip r:embed="rId5" cstate="print"/>
          <a:srcRect/>
          <a:stretch>
            <a:fillRect/>
          </a:stretch>
        </p:blipFill>
        <p:spPr bwMode="auto">
          <a:xfrm>
            <a:off x="3821943" y="728546"/>
            <a:ext cx="4556582" cy="3015039"/>
          </a:xfrm>
          <a:prstGeom prst="rect">
            <a:avLst/>
          </a:prstGeom>
          <a:noFill/>
          <a:ln w="38100">
            <a:noFill/>
            <a:miter lim="800000"/>
            <a:headEnd/>
            <a:tailEnd type="none" w="lg" len="lg"/>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sz="1600" dirty="0" smtClean="0"/>
              <a:t>Documents available on GSFC EMC Working Group XSPACES page (</a:t>
            </a:r>
            <a:r>
              <a:rPr lang="en-US" sz="1600" dirty="0" smtClean="0">
                <a:hlinkClick r:id="rId2"/>
              </a:rPr>
              <a:t>https://xspaces.gsfc.nasa.gov/display/EMCWG/Home</a:t>
            </a:r>
            <a:r>
              <a:rPr lang="en-US" sz="1600" dirty="0" smtClean="0"/>
              <a:t>):</a:t>
            </a:r>
          </a:p>
          <a:p>
            <a:pPr lvl="1"/>
            <a:r>
              <a:rPr lang="en-US" sz="1600" dirty="0" smtClean="0"/>
              <a:t>NASA-HDBK-4001, Electrical Grounding Architecture for Unmanned Spacecraft</a:t>
            </a:r>
          </a:p>
          <a:p>
            <a:pPr lvl="1"/>
            <a:r>
              <a:rPr lang="en-US" sz="1600" dirty="0" smtClean="0"/>
              <a:t>NASA-HDBK-4002A, Mitigating In-Space Charging Effects - a Guideline</a:t>
            </a:r>
          </a:p>
          <a:p>
            <a:pPr lvl="1"/>
            <a:r>
              <a:rPr lang="en-US" sz="1600" dirty="0" smtClean="0"/>
              <a:t>NASA-STD-4003, Electrical Bonding For NASA Launch Vehicles, Spacecraft, Payloads, and Flight Equipment</a:t>
            </a:r>
          </a:p>
          <a:p>
            <a:pPr lvl="1"/>
            <a:r>
              <a:rPr lang="en-US" sz="1600" dirty="0" smtClean="0"/>
              <a:t>NASA-HDBK-419A, Volumes 1 &amp; 2, Grounding, Bonding, and Shielding for Electronic Equipments And Facilities</a:t>
            </a:r>
          </a:p>
          <a:p>
            <a:pPr lvl="1"/>
            <a:r>
              <a:rPr lang="en-US" sz="1600" dirty="0" smtClean="0"/>
              <a:t>IEEE STD 1100™-2005, IEEE Recommended Practice for Powering and Grounding Electronic Equipment (“Emerald Book”)</a:t>
            </a:r>
          </a:p>
          <a:p>
            <a:pPr lvl="1"/>
            <a:r>
              <a:rPr lang="en-US" sz="1600" dirty="0" smtClean="0"/>
              <a:t>NASA-HDBK-8739.21, Workmanship Manual for Electrostatic Discharge Control</a:t>
            </a:r>
          </a:p>
          <a:p>
            <a:pPr lvl="1"/>
            <a:r>
              <a:rPr lang="en-US" sz="1600" dirty="0" smtClean="0"/>
              <a:t>Marshall Space Flight Center Electromagnetic Compatibility Design and Interference Control (MEDIC) Handbook</a:t>
            </a:r>
          </a:p>
          <a:p>
            <a:pPr lvl="1"/>
            <a:r>
              <a:rPr lang="en-US" sz="1600" dirty="0" smtClean="0"/>
              <a:t>MIL-STD-461F, Requirements for the Control of Electromagnetic Interference Characteristics of Subsystems and Equipment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solidFill>
                  <a:srgbClr val="FF0000"/>
                </a:solidFill>
              </a:rPr>
              <a:t>Reasons for “Grounding”</a:t>
            </a:r>
          </a:p>
          <a:p>
            <a:pPr lvl="1"/>
            <a:r>
              <a:rPr lang="en-US" dirty="0" smtClean="0">
                <a:solidFill>
                  <a:srgbClr val="FF0000"/>
                </a:solidFill>
              </a:rPr>
              <a:t>Safety</a:t>
            </a:r>
          </a:p>
          <a:p>
            <a:pPr lvl="1"/>
            <a:r>
              <a:rPr lang="en-US" dirty="0" smtClean="0">
                <a:solidFill>
                  <a:srgbClr val="FF0000"/>
                </a:solidFill>
              </a:rPr>
              <a:t>Lightning protection</a:t>
            </a:r>
          </a:p>
          <a:p>
            <a:pPr lvl="1"/>
            <a:r>
              <a:rPr lang="en-US" dirty="0" smtClean="0">
                <a:solidFill>
                  <a:srgbClr val="FF0000"/>
                </a:solidFill>
              </a:rPr>
              <a:t>Electrostatic Discharge (ESD) mitigation</a:t>
            </a:r>
          </a:p>
          <a:p>
            <a:pPr lvl="1"/>
            <a:r>
              <a:rPr lang="en-US" dirty="0" smtClean="0">
                <a:solidFill>
                  <a:srgbClr val="FF0000"/>
                </a:solidFill>
              </a:rPr>
              <a:t>Common reference potential</a:t>
            </a:r>
          </a:p>
          <a:p>
            <a:pPr lvl="1"/>
            <a:r>
              <a:rPr lang="en-US" dirty="0" smtClean="0">
                <a:solidFill>
                  <a:srgbClr val="FF0000"/>
                </a:solidFill>
              </a:rPr>
              <a:t>Current return path</a:t>
            </a:r>
          </a:p>
          <a:p>
            <a:r>
              <a:rPr lang="en-US" dirty="0" smtClean="0"/>
              <a:t>“Grounding” in the “Real World” (and in “Real Space”)</a:t>
            </a:r>
          </a:p>
          <a:p>
            <a:r>
              <a:rPr lang="en-US" dirty="0" smtClean="0"/>
              <a:t>Bonding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9" name="Straight Connector 128"/>
          <p:cNvCxnSpPr/>
          <p:nvPr/>
        </p:nvCxnSpPr>
        <p:spPr bwMode="auto">
          <a:xfrm>
            <a:off x="1482212" y="4896465"/>
            <a:ext cx="0" cy="427703"/>
          </a:xfrm>
          <a:prstGeom prst="line">
            <a:avLst/>
          </a:prstGeom>
          <a:solidFill>
            <a:schemeClr val="accent1"/>
          </a:solidFill>
          <a:ln w="76200" cap="flat" cmpd="sng" algn="ctr">
            <a:solidFill>
              <a:srgbClr val="E6AF00"/>
            </a:solidFill>
            <a:prstDash val="solid"/>
            <a:round/>
            <a:headEnd type="none" w="med" len="med"/>
            <a:tailEnd type="none" w="lg" len="lg"/>
          </a:ln>
          <a:effectLst/>
        </p:spPr>
      </p:cxnSp>
      <p:cxnSp>
        <p:nvCxnSpPr>
          <p:cNvPr id="131" name="Straight Connector 130"/>
          <p:cNvCxnSpPr/>
          <p:nvPr/>
        </p:nvCxnSpPr>
        <p:spPr bwMode="auto">
          <a:xfrm>
            <a:off x="1482212" y="5324168"/>
            <a:ext cx="0" cy="1165122"/>
          </a:xfrm>
          <a:prstGeom prst="line">
            <a:avLst/>
          </a:prstGeom>
          <a:solidFill>
            <a:schemeClr val="accent1"/>
          </a:solidFill>
          <a:ln w="76200" cap="flat" cmpd="sng" algn="ctr">
            <a:solidFill>
              <a:srgbClr val="E6AF00"/>
            </a:solidFill>
            <a:prstDash val="solid"/>
            <a:round/>
            <a:headEnd type="none" w="med" len="med"/>
            <a:tailEnd type="none" w="lg" len="lg"/>
          </a:ln>
          <a:effectLst/>
        </p:spPr>
      </p:cxnSp>
      <p:sp>
        <p:nvSpPr>
          <p:cNvPr id="2051" name="Title 1"/>
          <p:cNvSpPr>
            <a:spLocks noGrp="1"/>
          </p:cNvSpPr>
          <p:nvPr>
            <p:ph type="title"/>
          </p:nvPr>
        </p:nvSpPr>
        <p:spPr/>
        <p:txBody>
          <a:bodyPr/>
          <a:lstStyle/>
          <a:p>
            <a:r>
              <a:rPr lang="en-US" dirty="0" smtClean="0"/>
              <a:t>Safety Ground – Facility Power (Green Wire)</a:t>
            </a:r>
          </a:p>
        </p:txBody>
      </p:sp>
      <p:sp>
        <p:nvSpPr>
          <p:cNvPr id="75" name="Content Placeholder 74"/>
          <p:cNvSpPr>
            <a:spLocks noGrp="1"/>
          </p:cNvSpPr>
          <p:nvPr>
            <p:ph idx="1"/>
          </p:nvPr>
        </p:nvSpPr>
        <p:spPr>
          <a:xfrm>
            <a:off x="5947318" y="1066800"/>
            <a:ext cx="2966224" cy="5308600"/>
          </a:xfrm>
        </p:spPr>
        <p:txBody>
          <a:bodyPr/>
          <a:lstStyle/>
          <a:p>
            <a:r>
              <a:rPr lang="en-US" sz="1600" b="0" dirty="0" smtClean="0"/>
              <a:t>Provides low impedance path for fault currents back to source</a:t>
            </a:r>
          </a:p>
          <a:p>
            <a:r>
              <a:rPr lang="en-US" sz="1600" b="0" dirty="0" smtClean="0"/>
              <a:t>Must have sufficient current capacity to ensure that breaker clears</a:t>
            </a:r>
          </a:p>
          <a:p>
            <a:r>
              <a:rPr lang="en-US" sz="1600" b="0" dirty="0" smtClean="0"/>
              <a:t>Prevents high potential from developing on chassis (shock hazard)</a:t>
            </a:r>
          </a:p>
        </p:txBody>
      </p:sp>
      <p:sp>
        <p:nvSpPr>
          <p:cNvPr id="2060" name="Rectangle 9"/>
          <p:cNvSpPr>
            <a:spLocks noChangeArrowheads="1"/>
          </p:cNvSpPr>
          <p:nvPr/>
        </p:nvSpPr>
        <p:spPr bwMode="auto">
          <a:xfrm>
            <a:off x="4165600" y="2330245"/>
            <a:ext cx="1033206" cy="1555955"/>
          </a:xfrm>
          <a:prstGeom prst="rect">
            <a:avLst/>
          </a:prstGeom>
          <a:noFill/>
          <a:ln w="12700" algn="ctr">
            <a:solidFill>
              <a:schemeClr val="tx1"/>
            </a:solidFill>
            <a:round/>
            <a:headEnd/>
            <a:tailEnd type="triangle" w="lg" len="lg"/>
          </a:ln>
        </p:spPr>
        <p:txBody>
          <a:bodyPr/>
          <a:lstStyle/>
          <a:p>
            <a:endParaRPr lang="en-US"/>
          </a:p>
        </p:txBody>
      </p:sp>
      <p:sp>
        <p:nvSpPr>
          <p:cNvPr id="2061" name="TextBox 10"/>
          <p:cNvSpPr txBox="1">
            <a:spLocks noChangeArrowheads="1"/>
          </p:cNvSpPr>
          <p:nvPr/>
        </p:nvSpPr>
        <p:spPr bwMode="auto">
          <a:xfrm>
            <a:off x="4320819" y="2129137"/>
            <a:ext cx="753732" cy="246221"/>
          </a:xfrm>
          <a:prstGeom prst="rect">
            <a:avLst/>
          </a:prstGeom>
          <a:noFill/>
          <a:ln w="9525">
            <a:noFill/>
            <a:miter lim="800000"/>
            <a:headEnd/>
            <a:tailEnd/>
          </a:ln>
        </p:spPr>
        <p:txBody>
          <a:bodyPr wrap="none">
            <a:spAutoFit/>
          </a:bodyPr>
          <a:lstStyle/>
          <a:p>
            <a:pPr algn="ctr"/>
            <a:r>
              <a:rPr lang="en-US" sz="1000" dirty="0" smtClean="0"/>
              <a:t>CHASSIS</a:t>
            </a:r>
            <a:endParaRPr lang="en-US" sz="1000" dirty="0"/>
          </a:p>
        </p:txBody>
      </p:sp>
      <p:cxnSp>
        <p:nvCxnSpPr>
          <p:cNvPr id="2069" name="Straight Connector 38"/>
          <p:cNvCxnSpPr>
            <a:cxnSpLocks noChangeShapeType="1"/>
            <a:stCxn id="159" idx="6"/>
          </p:cNvCxnSpPr>
          <p:nvPr/>
        </p:nvCxnSpPr>
        <p:spPr bwMode="auto">
          <a:xfrm>
            <a:off x="2205494" y="3026263"/>
            <a:ext cx="1958519" cy="1100"/>
          </a:xfrm>
          <a:prstGeom prst="line">
            <a:avLst/>
          </a:prstGeom>
          <a:noFill/>
          <a:ln w="38100" algn="ctr">
            <a:solidFill>
              <a:schemeClr val="tx1"/>
            </a:solidFill>
            <a:round/>
            <a:headEnd/>
            <a:tailEnd type="none" w="lg" len="lg"/>
          </a:ln>
        </p:spPr>
      </p:cxnSp>
      <p:cxnSp>
        <p:nvCxnSpPr>
          <p:cNvPr id="2078" name="Straight Connector 52"/>
          <p:cNvCxnSpPr>
            <a:cxnSpLocks noChangeShapeType="1"/>
          </p:cNvCxnSpPr>
          <p:nvPr/>
        </p:nvCxnSpPr>
        <p:spPr bwMode="auto">
          <a:xfrm flipH="1">
            <a:off x="957263" y="5843388"/>
            <a:ext cx="5104324" cy="0"/>
          </a:xfrm>
          <a:prstGeom prst="line">
            <a:avLst/>
          </a:prstGeom>
          <a:noFill/>
          <a:ln w="28575" algn="ctr">
            <a:solidFill>
              <a:schemeClr val="tx1"/>
            </a:solidFill>
            <a:round/>
            <a:headEnd/>
            <a:tailEnd type="none" w="lg" len="lg"/>
          </a:ln>
        </p:spPr>
      </p:cxnSp>
      <p:cxnSp>
        <p:nvCxnSpPr>
          <p:cNvPr id="2096" name="Straight Connector 71"/>
          <p:cNvCxnSpPr>
            <a:cxnSpLocks noChangeShapeType="1"/>
          </p:cNvCxnSpPr>
          <p:nvPr/>
        </p:nvCxnSpPr>
        <p:spPr bwMode="auto">
          <a:xfrm rot="5400000">
            <a:off x="5808663" y="5843388"/>
            <a:ext cx="123825" cy="123825"/>
          </a:xfrm>
          <a:prstGeom prst="line">
            <a:avLst/>
          </a:prstGeom>
          <a:noFill/>
          <a:ln w="28575" algn="ctr">
            <a:solidFill>
              <a:schemeClr val="tx1"/>
            </a:solidFill>
            <a:round/>
            <a:headEnd/>
            <a:tailEnd type="none" w="lg" len="lg"/>
          </a:ln>
        </p:spPr>
      </p:cxnSp>
      <p:cxnSp>
        <p:nvCxnSpPr>
          <p:cNvPr id="2097" name="Straight Connector 72"/>
          <p:cNvCxnSpPr>
            <a:cxnSpLocks noChangeShapeType="1"/>
          </p:cNvCxnSpPr>
          <p:nvPr/>
        </p:nvCxnSpPr>
        <p:spPr bwMode="auto">
          <a:xfrm rot="5400000">
            <a:off x="5662613" y="5843388"/>
            <a:ext cx="123825" cy="123825"/>
          </a:xfrm>
          <a:prstGeom prst="line">
            <a:avLst/>
          </a:prstGeom>
          <a:noFill/>
          <a:ln w="28575" algn="ctr">
            <a:solidFill>
              <a:schemeClr val="tx1"/>
            </a:solidFill>
            <a:round/>
            <a:headEnd/>
            <a:tailEnd type="none" w="lg" len="lg"/>
          </a:ln>
        </p:spPr>
      </p:cxnSp>
      <p:cxnSp>
        <p:nvCxnSpPr>
          <p:cNvPr id="2098" name="Straight Connector 73"/>
          <p:cNvCxnSpPr>
            <a:cxnSpLocks noChangeShapeType="1"/>
          </p:cNvCxnSpPr>
          <p:nvPr/>
        </p:nvCxnSpPr>
        <p:spPr bwMode="auto">
          <a:xfrm rot="5400000">
            <a:off x="5516563" y="5843388"/>
            <a:ext cx="123825" cy="123825"/>
          </a:xfrm>
          <a:prstGeom prst="line">
            <a:avLst/>
          </a:prstGeom>
          <a:noFill/>
          <a:ln w="28575" algn="ctr">
            <a:solidFill>
              <a:schemeClr val="tx1"/>
            </a:solidFill>
            <a:round/>
            <a:headEnd/>
            <a:tailEnd type="none" w="lg" len="lg"/>
          </a:ln>
        </p:spPr>
      </p:cxnSp>
      <p:cxnSp>
        <p:nvCxnSpPr>
          <p:cNvPr id="2099" name="Straight Connector 74"/>
          <p:cNvCxnSpPr>
            <a:cxnSpLocks noChangeShapeType="1"/>
          </p:cNvCxnSpPr>
          <p:nvPr/>
        </p:nvCxnSpPr>
        <p:spPr bwMode="auto">
          <a:xfrm rot="5400000">
            <a:off x="5370513" y="5843388"/>
            <a:ext cx="123825" cy="123825"/>
          </a:xfrm>
          <a:prstGeom prst="line">
            <a:avLst/>
          </a:prstGeom>
          <a:noFill/>
          <a:ln w="28575" algn="ctr">
            <a:solidFill>
              <a:schemeClr val="tx1"/>
            </a:solidFill>
            <a:round/>
            <a:headEnd/>
            <a:tailEnd type="none" w="lg" len="lg"/>
          </a:ln>
        </p:spPr>
      </p:cxnSp>
      <p:cxnSp>
        <p:nvCxnSpPr>
          <p:cNvPr id="2100" name="Straight Connector 75"/>
          <p:cNvCxnSpPr>
            <a:cxnSpLocks noChangeShapeType="1"/>
          </p:cNvCxnSpPr>
          <p:nvPr/>
        </p:nvCxnSpPr>
        <p:spPr bwMode="auto">
          <a:xfrm rot="5400000">
            <a:off x="5224463" y="5843388"/>
            <a:ext cx="123825" cy="123825"/>
          </a:xfrm>
          <a:prstGeom prst="line">
            <a:avLst/>
          </a:prstGeom>
          <a:noFill/>
          <a:ln w="28575" algn="ctr">
            <a:solidFill>
              <a:schemeClr val="tx1"/>
            </a:solidFill>
            <a:round/>
            <a:headEnd/>
            <a:tailEnd type="none" w="lg" len="lg"/>
          </a:ln>
        </p:spPr>
      </p:cxnSp>
      <p:cxnSp>
        <p:nvCxnSpPr>
          <p:cNvPr id="2101" name="Straight Connector 76"/>
          <p:cNvCxnSpPr>
            <a:cxnSpLocks noChangeShapeType="1"/>
          </p:cNvCxnSpPr>
          <p:nvPr/>
        </p:nvCxnSpPr>
        <p:spPr bwMode="auto">
          <a:xfrm rot="5400000">
            <a:off x="5078413" y="5843388"/>
            <a:ext cx="123825" cy="123825"/>
          </a:xfrm>
          <a:prstGeom prst="line">
            <a:avLst/>
          </a:prstGeom>
          <a:noFill/>
          <a:ln w="28575" algn="ctr">
            <a:solidFill>
              <a:schemeClr val="tx1"/>
            </a:solidFill>
            <a:round/>
            <a:headEnd/>
            <a:tailEnd type="none" w="lg" len="lg"/>
          </a:ln>
        </p:spPr>
      </p:cxnSp>
      <p:cxnSp>
        <p:nvCxnSpPr>
          <p:cNvPr id="2102" name="Straight Connector 77"/>
          <p:cNvCxnSpPr>
            <a:cxnSpLocks noChangeShapeType="1"/>
          </p:cNvCxnSpPr>
          <p:nvPr/>
        </p:nvCxnSpPr>
        <p:spPr bwMode="auto">
          <a:xfrm rot="5400000">
            <a:off x="4932363" y="5843388"/>
            <a:ext cx="123825" cy="123825"/>
          </a:xfrm>
          <a:prstGeom prst="line">
            <a:avLst/>
          </a:prstGeom>
          <a:noFill/>
          <a:ln w="28575" algn="ctr">
            <a:solidFill>
              <a:schemeClr val="tx1"/>
            </a:solidFill>
            <a:round/>
            <a:headEnd/>
            <a:tailEnd type="none" w="lg" len="lg"/>
          </a:ln>
        </p:spPr>
      </p:cxnSp>
      <p:cxnSp>
        <p:nvCxnSpPr>
          <p:cNvPr id="2103" name="Straight Connector 78"/>
          <p:cNvCxnSpPr>
            <a:cxnSpLocks noChangeShapeType="1"/>
          </p:cNvCxnSpPr>
          <p:nvPr/>
        </p:nvCxnSpPr>
        <p:spPr bwMode="auto">
          <a:xfrm rot="5400000">
            <a:off x="4786313" y="5843388"/>
            <a:ext cx="123825" cy="123825"/>
          </a:xfrm>
          <a:prstGeom prst="line">
            <a:avLst/>
          </a:prstGeom>
          <a:noFill/>
          <a:ln w="28575" algn="ctr">
            <a:solidFill>
              <a:schemeClr val="tx1"/>
            </a:solidFill>
            <a:round/>
            <a:headEnd/>
            <a:tailEnd type="none" w="lg" len="lg"/>
          </a:ln>
        </p:spPr>
      </p:cxnSp>
      <p:cxnSp>
        <p:nvCxnSpPr>
          <p:cNvPr id="2104" name="Straight Connector 79"/>
          <p:cNvCxnSpPr>
            <a:cxnSpLocks noChangeShapeType="1"/>
          </p:cNvCxnSpPr>
          <p:nvPr/>
        </p:nvCxnSpPr>
        <p:spPr bwMode="auto">
          <a:xfrm rot="5400000">
            <a:off x="4640263" y="5843388"/>
            <a:ext cx="123825" cy="123825"/>
          </a:xfrm>
          <a:prstGeom prst="line">
            <a:avLst/>
          </a:prstGeom>
          <a:noFill/>
          <a:ln w="28575" algn="ctr">
            <a:solidFill>
              <a:schemeClr val="tx1"/>
            </a:solidFill>
            <a:round/>
            <a:headEnd/>
            <a:tailEnd type="none" w="lg" len="lg"/>
          </a:ln>
        </p:spPr>
      </p:cxnSp>
      <p:cxnSp>
        <p:nvCxnSpPr>
          <p:cNvPr id="2105" name="Straight Connector 80"/>
          <p:cNvCxnSpPr>
            <a:cxnSpLocks noChangeShapeType="1"/>
          </p:cNvCxnSpPr>
          <p:nvPr/>
        </p:nvCxnSpPr>
        <p:spPr bwMode="auto">
          <a:xfrm rot="5400000">
            <a:off x="4494213" y="5843388"/>
            <a:ext cx="123825" cy="123825"/>
          </a:xfrm>
          <a:prstGeom prst="line">
            <a:avLst/>
          </a:prstGeom>
          <a:noFill/>
          <a:ln w="28575" algn="ctr">
            <a:solidFill>
              <a:schemeClr val="tx1"/>
            </a:solidFill>
            <a:round/>
            <a:headEnd/>
            <a:tailEnd type="none" w="lg" len="lg"/>
          </a:ln>
        </p:spPr>
      </p:cxnSp>
      <p:cxnSp>
        <p:nvCxnSpPr>
          <p:cNvPr id="2106" name="Straight Connector 81"/>
          <p:cNvCxnSpPr>
            <a:cxnSpLocks noChangeShapeType="1"/>
          </p:cNvCxnSpPr>
          <p:nvPr/>
        </p:nvCxnSpPr>
        <p:spPr bwMode="auto">
          <a:xfrm rot="5400000">
            <a:off x="4348163" y="5843388"/>
            <a:ext cx="123825" cy="123825"/>
          </a:xfrm>
          <a:prstGeom prst="line">
            <a:avLst/>
          </a:prstGeom>
          <a:noFill/>
          <a:ln w="28575" algn="ctr">
            <a:solidFill>
              <a:schemeClr val="tx1"/>
            </a:solidFill>
            <a:round/>
            <a:headEnd/>
            <a:tailEnd type="none" w="lg" len="lg"/>
          </a:ln>
        </p:spPr>
      </p:cxnSp>
      <p:cxnSp>
        <p:nvCxnSpPr>
          <p:cNvPr id="2107" name="Straight Connector 82"/>
          <p:cNvCxnSpPr>
            <a:cxnSpLocks noChangeShapeType="1"/>
          </p:cNvCxnSpPr>
          <p:nvPr/>
        </p:nvCxnSpPr>
        <p:spPr bwMode="auto">
          <a:xfrm rot="5400000">
            <a:off x="4202113" y="5843388"/>
            <a:ext cx="123825" cy="123825"/>
          </a:xfrm>
          <a:prstGeom prst="line">
            <a:avLst/>
          </a:prstGeom>
          <a:noFill/>
          <a:ln w="28575" algn="ctr">
            <a:solidFill>
              <a:schemeClr val="tx1"/>
            </a:solidFill>
            <a:round/>
            <a:headEnd/>
            <a:tailEnd type="none" w="lg" len="lg"/>
          </a:ln>
        </p:spPr>
      </p:cxnSp>
      <p:cxnSp>
        <p:nvCxnSpPr>
          <p:cNvPr id="2108" name="Straight Connector 83"/>
          <p:cNvCxnSpPr>
            <a:cxnSpLocks noChangeShapeType="1"/>
          </p:cNvCxnSpPr>
          <p:nvPr/>
        </p:nvCxnSpPr>
        <p:spPr bwMode="auto">
          <a:xfrm rot="5400000">
            <a:off x="4056063" y="5843388"/>
            <a:ext cx="123825" cy="123825"/>
          </a:xfrm>
          <a:prstGeom prst="line">
            <a:avLst/>
          </a:prstGeom>
          <a:noFill/>
          <a:ln w="28575" algn="ctr">
            <a:solidFill>
              <a:schemeClr val="tx1"/>
            </a:solidFill>
            <a:round/>
            <a:headEnd/>
            <a:tailEnd type="none" w="lg" len="lg"/>
          </a:ln>
        </p:spPr>
      </p:cxnSp>
      <p:cxnSp>
        <p:nvCxnSpPr>
          <p:cNvPr id="2109" name="Straight Connector 84"/>
          <p:cNvCxnSpPr>
            <a:cxnSpLocks noChangeShapeType="1"/>
          </p:cNvCxnSpPr>
          <p:nvPr/>
        </p:nvCxnSpPr>
        <p:spPr bwMode="auto">
          <a:xfrm rot="5400000">
            <a:off x="3910013" y="5843388"/>
            <a:ext cx="123825" cy="123825"/>
          </a:xfrm>
          <a:prstGeom prst="line">
            <a:avLst/>
          </a:prstGeom>
          <a:noFill/>
          <a:ln w="28575" algn="ctr">
            <a:solidFill>
              <a:schemeClr val="tx1"/>
            </a:solidFill>
            <a:round/>
            <a:headEnd/>
            <a:tailEnd type="none" w="lg" len="lg"/>
          </a:ln>
        </p:spPr>
      </p:cxnSp>
      <p:cxnSp>
        <p:nvCxnSpPr>
          <p:cNvPr id="2110" name="Straight Connector 85"/>
          <p:cNvCxnSpPr>
            <a:cxnSpLocks noChangeShapeType="1"/>
          </p:cNvCxnSpPr>
          <p:nvPr/>
        </p:nvCxnSpPr>
        <p:spPr bwMode="auto">
          <a:xfrm rot="5400000">
            <a:off x="3763963" y="5843388"/>
            <a:ext cx="123825" cy="123825"/>
          </a:xfrm>
          <a:prstGeom prst="line">
            <a:avLst/>
          </a:prstGeom>
          <a:noFill/>
          <a:ln w="28575" algn="ctr">
            <a:solidFill>
              <a:schemeClr val="tx1"/>
            </a:solidFill>
            <a:round/>
            <a:headEnd/>
            <a:tailEnd type="none" w="lg" len="lg"/>
          </a:ln>
        </p:spPr>
      </p:cxnSp>
      <p:cxnSp>
        <p:nvCxnSpPr>
          <p:cNvPr id="2111" name="Straight Connector 86"/>
          <p:cNvCxnSpPr>
            <a:cxnSpLocks noChangeShapeType="1"/>
          </p:cNvCxnSpPr>
          <p:nvPr/>
        </p:nvCxnSpPr>
        <p:spPr bwMode="auto">
          <a:xfrm rot="5400000">
            <a:off x="3617913" y="5843388"/>
            <a:ext cx="123825" cy="123825"/>
          </a:xfrm>
          <a:prstGeom prst="line">
            <a:avLst/>
          </a:prstGeom>
          <a:noFill/>
          <a:ln w="28575" algn="ctr">
            <a:solidFill>
              <a:schemeClr val="tx1"/>
            </a:solidFill>
            <a:round/>
            <a:headEnd/>
            <a:tailEnd type="none" w="lg" len="lg"/>
          </a:ln>
        </p:spPr>
      </p:cxnSp>
      <p:cxnSp>
        <p:nvCxnSpPr>
          <p:cNvPr id="2112" name="Straight Connector 87"/>
          <p:cNvCxnSpPr>
            <a:cxnSpLocks noChangeShapeType="1"/>
          </p:cNvCxnSpPr>
          <p:nvPr/>
        </p:nvCxnSpPr>
        <p:spPr bwMode="auto">
          <a:xfrm rot="5400000">
            <a:off x="3471863" y="5843388"/>
            <a:ext cx="123825" cy="123825"/>
          </a:xfrm>
          <a:prstGeom prst="line">
            <a:avLst/>
          </a:prstGeom>
          <a:noFill/>
          <a:ln w="28575" algn="ctr">
            <a:solidFill>
              <a:schemeClr val="tx1"/>
            </a:solidFill>
            <a:round/>
            <a:headEnd/>
            <a:tailEnd type="none" w="lg" len="lg"/>
          </a:ln>
        </p:spPr>
      </p:cxnSp>
      <p:cxnSp>
        <p:nvCxnSpPr>
          <p:cNvPr id="2113" name="Straight Connector 88"/>
          <p:cNvCxnSpPr>
            <a:cxnSpLocks noChangeShapeType="1"/>
          </p:cNvCxnSpPr>
          <p:nvPr/>
        </p:nvCxnSpPr>
        <p:spPr bwMode="auto">
          <a:xfrm rot="5400000">
            <a:off x="3325813" y="5843388"/>
            <a:ext cx="123825" cy="123825"/>
          </a:xfrm>
          <a:prstGeom prst="line">
            <a:avLst/>
          </a:prstGeom>
          <a:noFill/>
          <a:ln w="28575" algn="ctr">
            <a:solidFill>
              <a:schemeClr val="tx1"/>
            </a:solidFill>
            <a:round/>
            <a:headEnd/>
            <a:tailEnd type="none" w="lg" len="lg"/>
          </a:ln>
        </p:spPr>
      </p:cxnSp>
      <p:cxnSp>
        <p:nvCxnSpPr>
          <p:cNvPr id="2114" name="Straight Connector 89"/>
          <p:cNvCxnSpPr>
            <a:cxnSpLocks noChangeShapeType="1"/>
          </p:cNvCxnSpPr>
          <p:nvPr/>
        </p:nvCxnSpPr>
        <p:spPr bwMode="auto">
          <a:xfrm rot="5400000">
            <a:off x="3179763" y="5843388"/>
            <a:ext cx="123825" cy="123825"/>
          </a:xfrm>
          <a:prstGeom prst="line">
            <a:avLst/>
          </a:prstGeom>
          <a:noFill/>
          <a:ln w="28575" algn="ctr">
            <a:solidFill>
              <a:schemeClr val="tx1"/>
            </a:solidFill>
            <a:round/>
            <a:headEnd/>
            <a:tailEnd type="none" w="lg" len="lg"/>
          </a:ln>
        </p:spPr>
      </p:cxnSp>
      <p:cxnSp>
        <p:nvCxnSpPr>
          <p:cNvPr id="2115" name="Straight Connector 90"/>
          <p:cNvCxnSpPr>
            <a:cxnSpLocks noChangeShapeType="1"/>
          </p:cNvCxnSpPr>
          <p:nvPr/>
        </p:nvCxnSpPr>
        <p:spPr bwMode="auto">
          <a:xfrm rot="5400000">
            <a:off x="3033713" y="5843388"/>
            <a:ext cx="123825" cy="123825"/>
          </a:xfrm>
          <a:prstGeom prst="line">
            <a:avLst/>
          </a:prstGeom>
          <a:noFill/>
          <a:ln w="28575" algn="ctr">
            <a:solidFill>
              <a:schemeClr val="tx1"/>
            </a:solidFill>
            <a:round/>
            <a:headEnd/>
            <a:tailEnd type="none" w="lg" len="lg"/>
          </a:ln>
        </p:spPr>
      </p:cxnSp>
      <p:cxnSp>
        <p:nvCxnSpPr>
          <p:cNvPr id="2116" name="Straight Connector 91"/>
          <p:cNvCxnSpPr>
            <a:cxnSpLocks noChangeShapeType="1"/>
          </p:cNvCxnSpPr>
          <p:nvPr/>
        </p:nvCxnSpPr>
        <p:spPr bwMode="auto">
          <a:xfrm rot="5400000">
            <a:off x="2887663" y="5843388"/>
            <a:ext cx="123825" cy="123825"/>
          </a:xfrm>
          <a:prstGeom prst="line">
            <a:avLst/>
          </a:prstGeom>
          <a:noFill/>
          <a:ln w="28575" algn="ctr">
            <a:solidFill>
              <a:schemeClr val="tx1"/>
            </a:solidFill>
            <a:round/>
            <a:headEnd/>
            <a:tailEnd type="none" w="lg" len="lg"/>
          </a:ln>
        </p:spPr>
      </p:cxnSp>
      <p:cxnSp>
        <p:nvCxnSpPr>
          <p:cNvPr id="2117" name="Straight Connector 92"/>
          <p:cNvCxnSpPr>
            <a:cxnSpLocks noChangeShapeType="1"/>
          </p:cNvCxnSpPr>
          <p:nvPr/>
        </p:nvCxnSpPr>
        <p:spPr bwMode="auto">
          <a:xfrm rot="5400000">
            <a:off x="2741613" y="5843388"/>
            <a:ext cx="123825" cy="123825"/>
          </a:xfrm>
          <a:prstGeom prst="line">
            <a:avLst/>
          </a:prstGeom>
          <a:noFill/>
          <a:ln w="28575" algn="ctr">
            <a:solidFill>
              <a:schemeClr val="tx1"/>
            </a:solidFill>
            <a:round/>
            <a:headEnd/>
            <a:tailEnd type="none" w="lg" len="lg"/>
          </a:ln>
        </p:spPr>
      </p:cxnSp>
      <p:cxnSp>
        <p:nvCxnSpPr>
          <p:cNvPr id="2118" name="Straight Connector 93"/>
          <p:cNvCxnSpPr>
            <a:cxnSpLocks noChangeShapeType="1"/>
          </p:cNvCxnSpPr>
          <p:nvPr/>
        </p:nvCxnSpPr>
        <p:spPr bwMode="auto">
          <a:xfrm rot="5400000">
            <a:off x="2595563" y="5843388"/>
            <a:ext cx="123825" cy="123825"/>
          </a:xfrm>
          <a:prstGeom prst="line">
            <a:avLst/>
          </a:prstGeom>
          <a:noFill/>
          <a:ln w="28575" algn="ctr">
            <a:solidFill>
              <a:schemeClr val="tx1"/>
            </a:solidFill>
            <a:round/>
            <a:headEnd/>
            <a:tailEnd type="none" w="lg" len="lg"/>
          </a:ln>
        </p:spPr>
      </p:cxnSp>
      <p:cxnSp>
        <p:nvCxnSpPr>
          <p:cNvPr id="2119" name="Straight Connector 94"/>
          <p:cNvCxnSpPr>
            <a:cxnSpLocks noChangeShapeType="1"/>
          </p:cNvCxnSpPr>
          <p:nvPr/>
        </p:nvCxnSpPr>
        <p:spPr bwMode="auto">
          <a:xfrm rot="5400000">
            <a:off x="2449513" y="5843388"/>
            <a:ext cx="123825" cy="123825"/>
          </a:xfrm>
          <a:prstGeom prst="line">
            <a:avLst/>
          </a:prstGeom>
          <a:noFill/>
          <a:ln w="28575" algn="ctr">
            <a:solidFill>
              <a:schemeClr val="tx1"/>
            </a:solidFill>
            <a:round/>
            <a:headEnd/>
            <a:tailEnd type="none" w="lg" len="lg"/>
          </a:ln>
        </p:spPr>
      </p:cxnSp>
      <p:cxnSp>
        <p:nvCxnSpPr>
          <p:cNvPr id="2120" name="Straight Connector 95"/>
          <p:cNvCxnSpPr>
            <a:cxnSpLocks noChangeShapeType="1"/>
          </p:cNvCxnSpPr>
          <p:nvPr/>
        </p:nvCxnSpPr>
        <p:spPr bwMode="auto">
          <a:xfrm rot="5400000">
            <a:off x="2303463" y="5843388"/>
            <a:ext cx="123825" cy="123825"/>
          </a:xfrm>
          <a:prstGeom prst="line">
            <a:avLst/>
          </a:prstGeom>
          <a:noFill/>
          <a:ln w="28575" algn="ctr">
            <a:solidFill>
              <a:schemeClr val="tx1"/>
            </a:solidFill>
            <a:round/>
            <a:headEnd/>
            <a:tailEnd type="none" w="lg" len="lg"/>
          </a:ln>
        </p:spPr>
      </p:cxnSp>
      <p:cxnSp>
        <p:nvCxnSpPr>
          <p:cNvPr id="2121" name="Straight Connector 96"/>
          <p:cNvCxnSpPr>
            <a:cxnSpLocks noChangeShapeType="1"/>
          </p:cNvCxnSpPr>
          <p:nvPr/>
        </p:nvCxnSpPr>
        <p:spPr bwMode="auto">
          <a:xfrm rot="5400000">
            <a:off x="2157413" y="5843388"/>
            <a:ext cx="123825" cy="123825"/>
          </a:xfrm>
          <a:prstGeom prst="line">
            <a:avLst/>
          </a:prstGeom>
          <a:noFill/>
          <a:ln w="28575" algn="ctr">
            <a:solidFill>
              <a:schemeClr val="tx1"/>
            </a:solidFill>
            <a:round/>
            <a:headEnd/>
            <a:tailEnd type="none" w="lg" len="lg"/>
          </a:ln>
        </p:spPr>
      </p:cxnSp>
      <p:cxnSp>
        <p:nvCxnSpPr>
          <p:cNvPr id="2122" name="Straight Connector 97"/>
          <p:cNvCxnSpPr>
            <a:cxnSpLocks noChangeShapeType="1"/>
          </p:cNvCxnSpPr>
          <p:nvPr/>
        </p:nvCxnSpPr>
        <p:spPr bwMode="auto">
          <a:xfrm rot="5400000">
            <a:off x="2011363" y="5843388"/>
            <a:ext cx="123825" cy="123825"/>
          </a:xfrm>
          <a:prstGeom prst="line">
            <a:avLst/>
          </a:prstGeom>
          <a:noFill/>
          <a:ln w="28575" algn="ctr">
            <a:solidFill>
              <a:schemeClr val="tx1"/>
            </a:solidFill>
            <a:round/>
            <a:headEnd/>
            <a:tailEnd type="none" w="lg" len="lg"/>
          </a:ln>
        </p:spPr>
      </p:cxnSp>
      <p:cxnSp>
        <p:nvCxnSpPr>
          <p:cNvPr id="2123" name="Straight Connector 98"/>
          <p:cNvCxnSpPr>
            <a:cxnSpLocks noChangeShapeType="1"/>
          </p:cNvCxnSpPr>
          <p:nvPr/>
        </p:nvCxnSpPr>
        <p:spPr bwMode="auto">
          <a:xfrm rot="5400000">
            <a:off x="1865313" y="5843388"/>
            <a:ext cx="123825" cy="123825"/>
          </a:xfrm>
          <a:prstGeom prst="line">
            <a:avLst/>
          </a:prstGeom>
          <a:noFill/>
          <a:ln w="28575" algn="ctr">
            <a:solidFill>
              <a:schemeClr val="tx1"/>
            </a:solidFill>
            <a:round/>
            <a:headEnd/>
            <a:tailEnd type="none" w="lg" len="lg"/>
          </a:ln>
        </p:spPr>
      </p:cxnSp>
      <p:cxnSp>
        <p:nvCxnSpPr>
          <p:cNvPr id="2124" name="Straight Connector 99"/>
          <p:cNvCxnSpPr>
            <a:cxnSpLocks noChangeShapeType="1"/>
          </p:cNvCxnSpPr>
          <p:nvPr/>
        </p:nvCxnSpPr>
        <p:spPr bwMode="auto">
          <a:xfrm rot="5400000">
            <a:off x="1719263" y="5843388"/>
            <a:ext cx="123825" cy="123825"/>
          </a:xfrm>
          <a:prstGeom prst="line">
            <a:avLst/>
          </a:prstGeom>
          <a:noFill/>
          <a:ln w="28575" algn="ctr">
            <a:solidFill>
              <a:schemeClr val="tx1"/>
            </a:solidFill>
            <a:round/>
            <a:headEnd/>
            <a:tailEnd type="none" w="lg" len="lg"/>
          </a:ln>
        </p:spPr>
      </p:cxnSp>
      <p:cxnSp>
        <p:nvCxnSpPr>
          <p:cNvPr id="2125" name="Straight Connector 100"/>
          <p:cNvCxnSpPr>
            <a:cxnSpLocks noChangeShapeType="1"/>
          </p:cNvCxnSpPr>
          <p:nvPr/>
        </p:nvCxnSpPr>
        <p:spPr bwMode="auto">
          <a:xfrm rot="5400000">
            <a:off x="1573213" y="5843388"/>
            <a:ext cx="123825" cy="123825"/>
          </a:xfrm>
          <a:prstGeom prst="line">
            <a:avLst/>
          </a:prstGeom>
          <a:noFill/>
          <a:ln w="28575" algn="ctr">
            <a:solidFill>
              <a:schemeClr val="tx1"/>
            </a:solidFill>
            <a:round/>
            <a:headEnd/>
            <a:tailEnd type="none" w="lg" len="lg"/>
          </a:ln>
        </p:spPr>
      </p:cxnSp>
      <p:cxnSp>
        <p:nvCxnSpPr>
          <p:cNvPr id="2126" name="Straight Connector 101"/>
          <p:cNvCxnSpPr>
            <a:cxnSpLocks noChangeShapeType="1"/>
          </p:cNvCxnSpPr>
          <p:nvPr/>
        </p:nvCxnSpPr>
        <p:spPr bwMode="auto">
          <a:xfrm rot="5400000">
            <a:off x="1427163" y="5843388"/>
            <a:ext cx="123825" cy="123825"/>
          </a:xfrm>
          <a:prstGeom prst="line">
            <a:avLst/>
          </a:prstGeom>
          <a:noFill/>
          <a:ln w="28575" algn="ctr">
            <a:solidFill>
              <a:schemeClr val="tx1"/>
            </a:solidFill>
            <a:round/>
            <a:headEnd/>
            <a:tailEnd type="none" w="lg" len="lg"/>
          </a:ln>
        </p:spPr>
      </p:cxnSp>
      <p:cxnSp>
        <p:nvCxnSpPr>
          <p:cNvPr id="2127" name="Straight Connector 102"/>
          <p:cNvCxnSpPr>
            <a:cxnSpLocks noChangeShapeType="1"/>
          </p:cNvCxnSpPr>
          <p:nvPr/>
        </p:nvCxnSpPr>
        <p:spPr bwMode="auto">
          <a:xfrm rot="5400000">
            <a:off x="1281113" y="5843388"/>
            <a:ext cx="123825" cy="123825"/>
          </a:xfrm>
          <a:prstGeom prst="line">
            <a:avLst/>
          </a:prstGeom>
          <a:noFill/>
          <a:ln w="28575" algn="ctr">
            <a:solidFill>
              <a:schemeClr val="tx1"/>
            </a:solidFill>
            <a:round/>
            <a:headEnd/>
            <a:tailEnd type="none" w="lg" len="lg"/>
          </a:ln>
        </p:spPr>
      </p:cxnSp>
      <p:cxnSp>
        <p:nvCxnSpPr>
          <p:cNvPr id="2128" name="Straight Connector 103"/>
          <p:cNvCxnSpPr>
            <a:cxnSpLocks noChangeShapeType="1"/>
          </p:cNvCxnSpPr>
          <p:nvPr/>
        </p:nvCxnSpPr>
        <p:spPr bwMode="auto">
          <a:xfrm rot="5400000">
            <a:off x="1135063" y="5843388"/>
            <a:ext cx="123825" cy="123825"/>
          </a:xfrm>
          <a:prstGeom prst="line">
            <a:avLst/>
          </a:prstGeom>
          <a:noFill/>
          <a:ln w="28575" algn="ctr">
            <a:solidFill>
              <a:schemeClr val="tx1"/>
            </a:solidFill>
            <a:round/>
            <a:headEnd/>
            <a:tailEnd type="none" w="lg" len="lg"/>
          </a:ln>
        </p:spPr>
      </p:cxnSp>
      <p:cxnSp>
        <p:nvCxnSpPr>
          <p:cNvPr id="2129" name="Straight Connector 104"/>
          <p:cNvCxnSpPr>
            <a:cxnSpLocks noChangeShapeType="1"/>
          </p:cNvCxnSpPr>
          <p:nvPr/>
        </p:nvCxnSpPr>
        <p:spPr bwMode="auto">
          <a:xfrm rot="5400000">
            <a:off x="989013" y="5843388"/>
            <a:ext cx="123825" cy="123825"/>
          </a:xfrm>
          <a:prstGeom prst="line">
            <a:avLst/>
          </a:prstGeom>
          <a:noFill/>
          <a:ln w="28575" algn="ctr">
            <a:solidFill>
              <a:schemeClr val="tx1"/>
            </a:solidFill>
            <a:round/>
            <a:headEnd/>
            <a:tailEnd type="none" w="lg" len="lg"/>
          </a:ln>
        </p:spPr>
      </p:cxnSp>
      <p:sp>
        <p:nvSpPr>
          <p:cNvPr id="133" name="TextBox 132"/>
          <p:cNvSpPr txBox="1"/>
          <p:nvPr/>
        </p:nvSpPr>
        <p:spPr>
          <a:xfrm>
            <a:off x="942975" y="1263650"/>
            <a:ext cx="1585913" cy="415925"/>
          </a:xfrm>
          <a:prstGeom prst="rect">
            <a:avLst/>
          </a:prstGeom>
          <a:noFill/>
        </p:spPr>
        <p:txBody>
          <a:bodyPr>
            <a:spAutoFit/>
          </a:bodyPr>
          <a:lstStyle/>
          <a:p>
            <a:pPr algn="ctr">
              <a:defRPr/>
            </a:pPr>
            <a:r>
              <a:rPr lang="en-US" sz="1050" dirty="0"/>
              <a:t>SERVICE ENTRANCE PANEL</a:t>
            </a:r>
          </a:p>
        </p:txBody>
      </p:sp>
      <p:sp>
        <p:nvSpPr>
          <p:cNvPr id="2134" name="Rectangle 116"/>
          <p:cNvSpPr>
            <a:spLocks noChangeArrowheads="1"/>
          </p:cNvSpPr>
          <p:nvPr/>
        </p:nvSpPr>
        <p:spPr bwMode="auto">
          <a:xfrm>
            <a:off x="963613" y="1277938"/>
            <a:ext cx="1558925" cy="4044950"/>
          </a:xfrm>
          <a:prstGeom prst="rect">
            <a:avLst/>
          </a:prstGeom>
          <a:noFill/>
          <a:ln w="19050" algn="ctr">
            <a:solidFill>
              <a:schemeClr val="tx1"/>
            </a:solidFill>
            <a:prstDash val="dash"/>
            <a:round/>
            <a:headEnd/>
            <a:tailEnd type="triangle" w="lg" len="lg"/>
          </a:ln>
        </p:spPr>
        <p:txBody>
          <a:bodyPr/>
          <a:lstStyle/>
          <a:p>
            <a:endParaRPr lang="en-US"/>
          </a:p>
        </p:txBody>
      </p:sp>
      <p:sp>
        <p:nvSpPr>
          <p:cNvPr id="111" name="Rectangle 110"/>
          <p:cNvSpPr/>
          <p:nvPr/>
        </p:nvSpPr>
        <p:spPr bwMode="auto">
          <a:xfrm>
            <a:off x="1401097" y="2101644"/>
            <a:ext cx="154858" cy="3016045"/>
          </a:xfrm>
          <a:prstGeom prst="rect">
            <a:avLst/>
          </a:prstGeom>
          <a:solidFill>
            <a:srgbClr val="E6AF00"/>
          </a:solidFill>
          <a:ln w="127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12" name="Rectangle 111"/>
          <p:cNvSpPr/>
          <p:nvPr/>
        </p:nvSpPr>
        <p:spPr bwMode="auto">
          <a:xfrm>
            <a:off x="1686218" y="1818968"/>
            <a:ext cx="147484" cy="2794820"/>
          </a:xfrm>
          <a:prstGeom prst="rect">
            <a:avLst/>
          </a:prstGeom>
          <a:solidFill>
            <a:schemeClr val="tx1"/>
          </a:solidFill>
          <a:ln w="127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cxnSp>
        <p:nvCxnSpPr>
          <p:cNvPr id="41" name="Straight Connector 40"/>
          <p:cNvCxnSpPr/>
          <p:nvPr/>
        </p:nvCxnSpPr>
        <p:spPr bwMode="auto">
          <a:xfrm>
            <a:off x="1467465" y="3254375"/>
            <a:ext cx="2690198" cy="0"/>
          </a:xfrm>
          <a:prstGeom prst="line">
            <a:avLst/>
          </a:prstGeom>
          <a:solidFill>
            <a:schemeClr val="accent1"/>
          </a:solidFill>
          <a:ln w="38100" cap="flat" cmpd="sng" algn="ctr">
            <a:solidFill>
              <a:schemeClr val="bg1">
                <a:lumMod val="75000"/>
              </a:schemeClr>
            </a:solidFill>
            <a:prstDash val="solid"/>
            <a:round/>
            <a:headEnd type="none" w="med" len="med"/>
            <a:tailEnd type="none" w="lg" len="lg"/>
          </a:ln>
          <a:effectLst/>
        </p:spPr>
      </p:cxnSp>
      <p:sp>
        <p:nvSpPr>
          <p:cNvPr id="132" name="Oval 131"/>
          <p:cNvSpPr/>
          <p:nvPr/>
        </p:nvSpPr>
        <p:spPr bwMode="auto">
          <a:xfrm>
            <a:off x="1401096" y="5235678"/>
            <a:ext cx="162232" cy="162232"/>
          </a:xfrm>
          <a:prstGeom prst="ellipse">
            <a:avLst/>
          </a:prstGeom>
          <a:solidFill>
            <a:schemeClr val="tx1"/>
          </a:solidFill>
          <a:ln w="952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cxnSp>
        <p:nvCxnSpPr>
          <p:cNvPr id="157" name="Straight Connector 156"/>
          <p:cNvCxnSpPr/>
          <p:nvPr/>
        </p:nvCxnSpPr>
        <p:spPr bwMode="auto">
          <a:xfrm>
            <a:off x="1817120" y="3026262"/>
            <a:ext cx="162232" cy="0"/>
          </a:xfrm>
          <a:prstGeom prst="line">
            <a:avLst/>
          </a:prstGeom>
          <a:solidFill>
            <a:schemeClr val="accent1"/>
          </a:solidFill>
          <a:ln w="38100" cap="flat" cmpd="sng" algn="ctr">
            <a:solidFill>
              <a:schemeClr val="tx1"/>
            </a:solidFill>
            <a:prstDash val="solid"/>
            <a:round/>
            <a:headEnd type="none" w="med" len="med"/>
            <a:tailEnd type="none" w="lg" len="lg"/>
          </a:ln>
          <a:effectLst/>
        </p:spPr>
      </p:cxnSp>
      <p:sp>
        <p:nvSpPr>
          <p:cNvPr id="158" name="Oval 157"/>
          <p:cNvSpPr/>
          <p:nvPr/>
        </p:nvSpPr>
        <p:spPr bwMode="auto">
          <a:xfrm>
            <a:off x="1986727" y="2993079"/>
            <a:ext cx="66367" cy="66367"/>
          </a:xfrm>
          <a:prstGeom prst="ellipse">
            <a:avLst/>
          </a:prstGeom>
          <a:solidFill>
            <a:schemeClr val="tx1"/>
          </a:solidFill>
          <a:ln w="381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59" name="Oval 158"/>
          <p:cNvSpPr/>
          <p:nvPr/>
        </p:nvSpPr>
        <p:spPr bwMode="auto">
          <a:xfrm>
            <a:off x="2139127" y="2993079"/>
            <a:ext cx="66367" cy="66367"/>
          </a:xfrm>
          <a:prstGeom prst="ellipse">
            <a:avLst/>
          </a:prstGeom>
          <a:solidFill>
            <a:schemeClr val="tx1"/>
          </a:solidFill>
          <a:ln w="381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70" name="TextBox 169"/>
          <p:cNvSpPr txBox="1"/>
          <p:nvPr/>
        </p:nvSpPr>
        <p:spPr>
          <a:xfrm>
            <a:off x="730043" y="5471651"/>
            <a:ext cx="780968" cy="400110"/>
          </a:xfrm>
          <a:prstGeom prst="rect">
            <a:avLst/>
          </a:prstGeom>
          <a:noFill/>
        </p:spPr>
        <p:txBody>
          <a:bodyPr wrap="square" rtlCol="0">
            <a:spAutoFit/>
          </a:bodyPr>
          <a:lstStyle/>
          <a:p>
            <a:pPr algn="r"/>
            <a:r>
              <a:rPr lang="en-US" sz="1000" dirty="0" smtClean="0">
                <a:solidFill>
                  <a:srgbClr val="E6AF00"/>
                </a:solidFill>
              </a:rPr>
              <a:t>GROUND ROD</a:t>
            </a:r>
            <a:endParaRPr lang="en-US" sz="1000" dirty="0">
              <a:solidFill>
                <a:srgbClr val="E6AF00"/>
              </a:solidFill>
            </a:endParaRPr>
          </a:p>
        </p:txBody>
      </p:sp>
      <p:sp>
        <p:nvSpPr>
          <p:cNvPr id="171" name="Rectangle 170"/>
          <p:cNvSpPr/>
          <p:nvPr/>
        </p:nvSpPr>
        <p:spPr bwMode="auto">
          <a:xfrm>
            <a:off x="4409768" y="2883310"/>
            <a:ext cx="162232" cy="508819"/>
          </a:xfrm>
          <a:prstGeom prst="rect">
            <a:avLst/>
          </a:prstGeom>
          <a:noFill/>
          <a:ln w="127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72" name="Freeform 171"/>
          <p:cNvSpPr/>
          <p:nvPr/>
        </p:nvSpPr>
        <p:spPr bwMode="auto">
          <a:xfrm>
            <a:off x="4166419" y="2772467"/>
            <a:ext cx="331839" cy="258096"/>
          </a:xfrm>
          <a:custGeom>
            <a:avLst/>
            <a:gdLst>
              <a:gd name="connsiteX0" fmla="*/ 0 w 331839"/>
              <a:gd name="connsiteY0" fmla="*/ 258096 h 258096"/>
              <a:gd name="connsiteX1" fmla="*/ 103239 w 331839"/>
              <a:gd name="connsiteY1" fmla="*/ 258096 h 258096"/>
              <a:gd name="connsiteX2" fmla="*/ 103239 w 331839"/>
              <a:gd name="connsiteY2" fmla="*/ 0 h 258096"/>
              <a:gd name="connsiteX3" fmla="*/ 331839 w 331839"/>
              <a:gd name="connsiteY3" fmla="*/ 0 h 258096"/>
              <a:gd name="connsiteX4" fmla="*/ 331839 w 331839"/>
              <a:gd name="connsiteY4" fmla="*/ 103238 h 258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39" h="258096">
                <a:moveTo>
                  <a:pt x="0" y="258096"/>
                </a:moveTo>
                <a:lnTo>
                  <a:pt x="103239" y="258096"/>
                </a:lnTo>
                <a:lnTo>
                  <a:pt x="103239" y="0"/>
                </a:lnTo>
                <a:lnTo>
                  <a:pt x="331839" y="0"/>
                </a:lnTo>
                <a:lnTo>
                  <a:pt x="331839" y="103238"/>
                </a:lnTo>
              </a:path>
            </a:pathLst>
          </a:custGeom>
          <a:noFill/>
          <a:ln w="38100" cap="flat" cmpd="sng" algn="ctr">
            <a:solidFill>
              <a:schemeClr val="tx1"/>
            </a:solidFill>
            <a:prstDash val="solid"/>
            <a:round/>
            <a:headEnd type="none" w="med" len="med"/>
            <a:tailEnd type="none" w="lg" len="lg"/>
          </a:ln>
          <a:effectLst/>
        </p:spPr>
        <p:txBody>
          <a:bodyPr rtlCol="0" anchor="ctr"/>
          <a:lstStyle/>
          <a:p>
            <a:pPr algn="ctr"/>
            <a:endParaRPr lang="en-US"/>
          </a:p>
        </p:txBody>
      </p:sp>
      <p:sp>
        <p:nvSpPr>
          <p:cNvPr id="173" name="Freeform 172"/>
          <p:cNvSpPr/>
          <p:nvPr/>
        </p:nvSpPr>
        <p:spPr bwMode="auto">
          <a:xfrm>
            <a:off x="4166419" y="3259163"/>
            <a:ext cx="331839" cy="228600"/>
          </a:xfrm>
          <a:custGeom>
            <a:avLst/>
            <a:gdLst>
              <a:gd name="connsiteX0" fmla="*/ 0 w 331839"/>
              <a:gd name="connsiteY0" fmla="*/ 0 h 228600"/>
              <a:gd name="connsiteX1" fmla="*/ 103239 w 331839"/>
              <a:gd name="connsiteY1" fmla="*/ 0 h 228600"/>
              <a:gd name="connsiteX2" fmla="*/ 103239 w 331839"/>
              <a:gd name="connsiteY2" fmla="*/ 228600 h 228600"/>
              <a:gd name="connsiteX3" fmla="*/ 331839 w 331839"/>
              <a:gd name="connsiteY3" fmla="*/ 228600 h 228600"/>
              <a:gd name="connsiteX4" fmla="*/ 331839 w 331839"/>
              <a:gd name="connsiteY4" fmla="*/ 14011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39" h="228600">
                <a:moveTo>
                  <a:pt x="0" y="0"/>
                </a:moveTo>
                <a:lnTo>
                  <a:pt x="103239" y="0"/>
                </a:lnTo>
                <a:lnTo>
                  <a:pt x="103239" y="228600"/>
                </a:lnTo>
                <a:lnTo>
                  <a:pt x="331839" y="228600"/>
                </a:lnTo>
                <a:lnTo>
                  <a:pt x="331839" y="140110"/>
                </a:lnTo>
              </a:path>
            </a:pathLst>
          </a:custGeom>
          <a:noFill/>
          <a:ln w="38100" cap="flat" cmpd="sng" algn="ctr">
            <a:solidFill>
              <a:schemeClr val="bg1">
                <a:lumMod val="75000"/>
              </a:schemeClr>
            </a:solidFill>
            <a:prstDash val="solid"/>
            <a:round/>
            <a:headEnd type="none" w="med" len="med"/>
            <a:tailEnd type="none" w="lg" len="lg"/>
          </a:ln>
          <a:effectLst/>
        </p:spPr>
        <p:txBody>
          <a:bodyPr rtlCol="0" anchor="ctr"/>
          <a:lstStyle/>
          <a:p>
            <a:pPr algn="ctr"/>
            <a:endParaRPr lang="en-US"/>
          </a:p>
        </p:txBody>
      </p:sp>
      <p:sp>
        <p:nvSpPr>
          <p:cNvPr id="178" name="TextBox 177"/>
          <p:cNvSpPr txBox="1"/>
          <p:nvPr/>
        </p:nvSpPr>
        <p:spPr>
          <a:xfrm>
            <a:off x="4505634" y="3008671"/>
            <a:ext cx="548548" cy="246221"/>
          </a:xfrm>
          <a:prstGeom prst="rect">
            <a:avLst/>
          </a:prstGeom>
          <a:noFill/>
        </p:spPr>
        <p:txBody>
          <a:bodyPr wrap="none" rtlCol="0">
            <a:spAutoFit/>
          </a:bodyPr>
          <a:lstStyle/>
          <a:p>
            <a:r>
              <a:rPr lang="en-US" sz="1000" dirty="0" smtClean="0"/>
              <a:t>LOAD</a:t>
            </a:r>
            <a:endParaRPr lang="en-US" sz="1000" dirty="0"/>
          </a:p>
        </p:txBody>
      </p:sp>
      <p:sp>
        <p:nvSpPr>
          <p:cNvPr id="180" name="TextBox 179"/>
          <p:cNvSpPr txBox="1"/>
          <p:nvPr/>
        </p:nvSpPr>
        <p:spPr>
          <a:xfrm>
            <a:off x="2492480" y="2824314"/>
            <a:ext cx="1194558" cy="215444"/>
          </a:xfrm>
          <a:prstGeom prst="rect">
            <a:avLst/>
          </a:prstGeom>
          <a:noFill/>
        </p:spPr>
        <p:txBody>
          <a:bodyPr wrap="none" rtlCol="0">
            <a:spAutoFit/>
          </a:bodyPr>
          <a:lstStyle/>
          <a:p>
            <a:r>
              <a:rPr lang="en-US" sz="800" i="1" dirty="0" smtClean="0"/>
              <a:t>120 V @ 60 Hz (HOT)</a:t>
            </a:r>
            <a:endParaRPr lang="en-US" sz="800" i="1" dirty="0"/>
          </a:p>
        </p:txBody>
      </p:sp>
      <p:sp>
        <p:nvSpPr>
          <p:cNvPr id="181" name="TextBox 180"/>
          <p:cNvSpPr txBox="1"/>
          <p:nvPr/>
        </p:nvSpPr>
        <p:spPr>
          <a:xfrm>
            <a:off x="2492481" y="3067664"/>
            <a:ext cx="673582" cy="215444"/>
          </a:xfrm>
          <a:prstGeom prst="rect">
            <a:avLst/>
          </a:prstGeom>
          <a:noFill/>
        </p:spPr>
        <p:txBody>
          <a:bodyPr wrap="none" rtlCol="0">
            <a:spAutoFit/>
          </a:bodyPr>
          <a:lstStyle/>
          <a:p>
            <a:r>
              <a:rPr lang="en-US" sz="800" i="1" dirty="0" smtClean="0">
                <a:solidFill>
                  <a:schemeClr val="bg1">
                    <a:lumMod val="50000"/>
                  </a:schemeClr>
                </a:solidFill>
              </a:rPr>
              <a:t>NEUTRAL</a:t>
            </a:r>
            <a:endParaRPr lang="en-US" sz="800" i="1" dirty="0">
              <a:solidFill>
                <a:schemeClr val="bg1">
                  <a:lumMod val="50000"/>
                </a:schemeClr>
              </a:solidFill>
            </a:endParaRPr>
          </a:p>
        </p:txBody>
      </p:sp>
      <p:sp>
        <p:nvSpPr>
          <p:cNvPr id="64" name="TextBox 63"/>
          <p:cNvSpPr txBox="1"/>
          <p:nvPr/>
        </p:nvSpPr>
        <p:spPr>
          <a:xfrm>
            <a:off x="5213550" y="2794819"/>
            <a:ext cx="606256" cy="246221"/>
          </a:xfrm>
          <a:prstGeom prst="rect">
            <a:avLst/>
          </a:prstGeom>
          <a:noFill/>
        </p:spPr>
        <p:txBody>
          <a:bodyPr wrap="none" rtlCol="0">
            <a:spAutoFit/>
          </a:bodyPr>
          <a:lstStyle/>
          <a:p>
            <a:r>
              <a:rPr lang="en-US" sz="1000" dirty="0" smtClean="0">
                <a:solidFill>
                  <a:srgbClr val="0000FF"/>
                </a:solidFill>
              </a:rPr>
              <a:t>FAULT</a:t>
            </a:r>
            <a:endParaRPr lang="en-US" sz="1000" dirty="0">
              <a:solidFill>
                <a:srgbClr val="0000FF"/>
              </a:solidFill>
            </a:endParaRPr>
          </a:p>
        </p:txBody>
      </p:sp>
      <p:sp>
        <p:nvSpPr>
          <p:cNvPr id="65" name="Freeform 64"/>
          <p:cNvSpPr/>
          <p:nvPr/>
        </p:nvSpPr>
        <p:spPr bwMode="auto">
          <a:xfrm>
            <a:off x="4579374" y="2816942"/>
            <a:ext cx="501445" cy="110613"/>
          </a:xfrm>
          <a:custGeom>
            <a:avLst/>
            <a:gdLst>
              <a:gd name="connsiteX0" fmla="*/ 0 w 575187"/>
              <a:gd name="connsiteY0" fmla="*/ 0 h 103239"/>
              <a:gd name="connsiteX1" fmla="*/ 0 w 575187"/>
              <a:gd name="connsiteY1" fmla="*/ 0 h 103239"/>
              <a:gd name="connsiteX2" fmla="*/ 317091 w 575187"/>
              <a:gd name="connsiteY2" fmla="*/ 22123 h 103239"/>
              <a:gd name="connsiteX3" fmla="*/ 117987 w 575187"/>
              <a:gd name="connsiteY3" fmla="*/ 88490 h 103239"/>
              <a:gd name="connsiteX4" fmla="*/ 575187 w 575187"/>
              <a:gd name="connsiteY4" fmla="*/ 103239 h 103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87" h="103239">
                <a:moveTo>
                  <a:pt x="0" y="0"/>
                </a:moveTo>
                <a:lnTo>
                  <a:pt x="0" y="0"/>
                </a:lnTo>
                <a:lnTo>
                  <a:pt x="317091" y="22123"/>
                </a:lnTo>
                <a:lnTo>
                  <a:pt x="117987" y="88490"/>
                </a:lnTo>
                <a:lnTo>
                  <a:pt x="575187" y="103239"/>
                </a:lnTo>
              </a:path>
            </a:pathLst>
          </a:custGeom>
          <a:noFill/>
          <a:ln w="12700" cap="flat" cmpd="sng" algn="ctr">
            <a:solidFill>
              <a:srgbClr val="0000FF"/>
            </a:solidFill>
            <a:prstDash val="solid"/>
            <a:round/>
            <a:headEnd type="none" w="med" len="med"/>
            <a:tailEnd type="triangle" w="med" len="med"/>
          </a:ln>
          <a:effectLst/>
        </p:spPr>
        <p:txBody>
          <a:bodyPr rtlCol="0" anchor="ctr"/>
          <a:lstStyle/>
          <a:p>
            <a:pPr algn="ctr"/>
            <a:endParaRPr lang="en-US"/>
          </a:p>
        </p:txBody>
      </p:sp>
      <p:sp>
        <p:nvSpPr>
          <p:cNvPr id="72" name="TextBox 71"/>
          <p:cNvSpPr txBox="1"/>
          <p:nvPr/>
        </p:nvSpPr>
        <p:spPr>
          <a:xfrm>
            <a:off x="2905431" y="3937819"/>
            <a:ext cx="1673943" cy="830997"/>
          </a:xfrm>
          <a:prstGeom prst="rect">
            <a:avLst/>
          </a:prstGeom>
          <a:noFill/>
        </p:spPr>
        <p:txBody>
          <a:bodyPr wrap="square" rtlCol="0">
            <a:spAutoFit/>
          </a:bodyPr>
          <a:lstStyle/>
          <a:p>
            <a:pPr algn="ctr"/>
            <a:r>
              <a:rPr lang="en-US" sz="1200" dirty="0" smtClean="0">
                <a:solidFill>
                  <a:srgbClr val="FF0000"/>
                </a:solidFill>
              </a:rPr>
              <a:t>FAULT CURRENT PATH</a:t>
            </a:r>
          </a:p>
          <a:p>
            <a:pPr algn="ctr"/>
            <a:r>
              <a:rPr lang="en-US" sz="1200" dirty="0" smtClean="0">
                <a:solidFill>
                  <a:srgbClr val="FF0000"/>
                </a:solidFill>
              </a:rPr>
              <a:t>(raison d’être of Green Wire)</a:t>
            </a:r>
            <a:endParaRPr lang="en-US" sz="1200" dirty="0">
              <a:solidFill>
                <a:srgbClr val="FF0000"/>
              </a:solidFill>
            </a:endParaRPr>
          </a:p>
        </p:txBody>
      </p:sp>
      <p:sp>
        <p:nvSpPr>
          <p:cNvPr id="74" name="TextBox 21"/>
          <p:cNvSpPr txBox="1">
            <a:spLocks noChangeArrowheads="1"/>
          </p:cNvSpPr>
          <p:nvPr/>
        </p:nvSpPr>
        <p:spPr bwMode="auto">
          <a:xfrm>
            <a:off x="5965467" y="5822546"/>
            <a:ext cx="656559" cy="246221"/>
          </a:xfrm>
          <a:prstGeom prst="rect">
            <a:avLst/>
          </a:prstGeom>
          <a:noFill/>
          <a:ln w="9525">
            <a:noFill/>
            <a:miter lim="800000"/>
            <a:headEnd/>
            <a:tailEnd/>
          </a:ln>
        </p:spPr>
        <p:txBody>
          <a:bodyPr wrap="square">
            <a:spAutoFit/>
          </a:bodyPr>
          <a:lstStyle/>
          <a:p>
            <a:r>
              <a:rPr lang="en-US" sz="1000" dirty="0" smtClean="0"/>
              <a:t>EARTH</a:t>
            </a:r>
            <a:endParaRPr lang="en-US" sz="1000" dirty="0"/>
          </a:p>
        </p:txBody>
      </p:sp>
      <p:cxnSp>
        <p:nvCxnSpPr>
          <p:cNvPr id="73" name="Straight Connector 72"/>
          <p:cNvCxnSpPr/>
          <p:nvPr/>
        </p:nvCxnSpPr>
        <p:spPr bwMode="auto">
          <a:xfrm flipH="1">
            <a:off x="1482213" y="3790335"/>
            <a:ext cx="2684206" cy="0"/>
          </a:xfrm>
          <a:prstGeom prst="line">
            <a:avLst/>
          </a:prstGeom>
          <a:solidFill>
            <a:schemeClr val="accent1"/>
          </a:solidFill>
          <a:ln w="38100" cap="flat" cmpd="sng" algn="ctr">
            <a:solidFill>
              <a:srgbClr val="00FF00"/>
            </a:solidFill>
            <a:prstDash val="solid"/>
            <a:round/>
            <a:headEnd type="none" w="med" len="med"/>
            <a:tailEnd type="none" w="lg" len="lg"/>
          </a:ln>
          <a:effectLst/>
        </p:spPr>
      </p:cxnSp>
      <p:sp>
        <p:nvSpPr>
          <p:cNvPr id="77" name="TextBox 76"/>
          <p:cNvSpPr txBox="1"/>
          <p:nvPr/>
        </p:nvSpPr>
        <p:spPr>
          <a:xfrm>
            <a:off x="2492480" y="3591235"/>
            <a:ext cx="1141659" cy="215444"/>
          </a:xfrm>
          <a:prstGeom prst="rect">
            <a:avLst/>
          </a:prstGeom>
          <a:noFill/>
        </p:spPr>
        <p:txBody>
          <a:bodyPr wrap="none" rtlCol="0">
            <a:spAutoFit/>
          </a:bodyPr>
          <a:lstStyle/>
          <a:p>
            <a:r>
              <a:rPr lang="en-US" sz="800" i="1" dirty="0" smtClean="0">
                <a:solidFill>
                  <a:srgbClr val="00FF00"/>
                </a:solidFill>
              </a:rPr>
              <a:t>GROUND (SAFETY)</a:t>
            </a:r>
            <a:endParaRPr lang="en-US" sz="800" i="1" dirty="0">
              <a:solidFill>
                <a:srgbClr val="00FF00"/>
              </a:solidFill>
            </a:endParaRPr>
          </a:p>
        </p:txBody>
      </p:sp>
      <p:sp>
        <p:nvSpPr>
          <p:cNvPr id="79" name="Freeform 78"/>
          <p:cNvSpPr/>
          <p:nvPr/>
        </p:nvSpPr>
        <p:spPr bwMode="auto">
          <a:xfrm>
            <a:off x="1294171" y="2622754"/>
            <a:ext cx="3882513" cy="1275737"/>
          </a:xfrm>
          <a:custGeom>
            <a:avLst/>
            <a:gdLst>
              <a:gd name="connsiteX0" fmla="*/ 695632 w 3925529"/>
              <a:gd name="connsiteY0" fmla="*/ 194188 h 1281882"/>
              <a:gd name="connsiteX1" fmla="*/ 2553929 w 3925529"/>
              <a:gd name="connsiteY1" fmla="*/ 179440 h 1281882"/>
              <a:gd name="connsiteX2" fmla="*/ 2966884 w 3925529"/>
              <a:gd name="connsiteY2" fmla="*/ 24581 h 1281882"/>
              <a:gd name="connsiteX3" fmla="*/ 3416710 w 3925529"/>
              <a:gd name="connsiteY3" fmla="*/ 31956 h 1281882"/>
              <a:gd name="connsiteX4" fmla="*/ 3822290 w 3925529"/>
              <a:gd name="connsiteY4" fmla="*/ 135194 h 1281882"/>
              <a:gd name="connsiteX5" fmla="*/ 3888658 w 3925529"/>
              <a:gd name="connsiteY5" fmla="*/ 644014 h 1281882"/>
              <a:gd name="connsiteX6" fmla="*/ 3837039 w 3925529"/>
              <a:gd name="connsiteY6" fmla="*/ 1115962 h 1281882"/>
              <a:gd name="connsiteX7" fmla="*/ 3357716 w 3925529"/>
              <a:gd name="connsiteY7" fmla="*/ 1197078 h 1281882"/>
              <a:gd name="connsiteX8" fmla="*/ 2472813 w 3925529"/>
              <a:gd name="connsiteY8" fmla="*/ 1248698 h 1281882"/>
              <a:gd name="connsiteX9" fmla="*/ 378542 w 3925529"/>
              <a:gd name="connsiteY9" fmla="*/ 1256072 h 1281882"/>
              <a:gd name="connsiteX10" fmla="*/ 201561 w 3925529"/>
              <a:gd name="connsiteY10" fmla="*/ 1093840 h 1281882"/>
              <a:gd name="connsiteX11" fmla="*/ 208935 w 3925529"/>
              <a:gd name="connsiteY11" fmla="*/ 496530 h 1281882"/>
              <a:gd name="connsiteX0" fmla="*/ 592393 w 3822290"/>
              <a:gd name="connsiteY0" fmla="*/ 194188 h 1274508"/>
              <a:gd name="connsiteX1" fmla="*/ 2450690 w 3822290"/>
              <a:gd name="connsiteY1" fmla="*/ 179440 h 1274508"/>
              <a:gd name="connsiteX2" fmla="*/ 2863645 w 3822290"/>
              <a:gd name="connsiteY2" fmla="*/ 24581 h 1274508"/>
              <a:gd name="connsiteX3" fmla="*/ 3313471 w 3822290"/>
              <a:gd name="connsiteY3" fmla="*/ 31956 h 1274508"/>
              <a:gd name="connsiteX4" fmla="*/ 3719051 w 3822290"/>
              <a:gd name="connsiteY4" fmla="*/ 135194 h 1274508"/>
              <a:gd name="connsiteX5" fmla="*/ 3785419 w 3822290"/>
              <a:gd name="connsiteY5" fmla="*/ 644014 h 1274508"/>
              <a:gd name="connsiteX6" fmla="*/ 3733800 w 3822290"/>
              <a:gd name="connsiteY6" fmla="*/ 1115962 h 1274508"/>
              <a:gd name="connsiteX7" fmla="*/ 3254477 w 3822290"/>
              <a:gd name="connsiteY7" fmla="*/ 1197078 h 1274508"/>
              <a:gd name="connsiteX8" fmla="*/ 2369574 w 3822290"/>
              <a:gd name="connsiteY8" fmla="*/ 1248698 h 1274508"/>
              <a:gd name="connsiteX9" fmla="*/ 378542 w 3822290"/>
              <a:gd name="connsiteY9" fmla="*/ 1248698 h 1274508"/>
              <a:gd name="connsiteX10" fmla="*/ 98322 w 3822290"/>
              <a:gd name="connsiteY10" fmla="*/ 1093840 h 1274508"/>
              <a:gd name="connsiteX11" fmla="*/ 105696 w 3822290"/>
              <a:gd name="connsiteY11" fmla="*/ 496530 h 1274508"/>
              <a:gd name="connsiteX0" fmla="*/ 594851 w 3824748"/>
              <a:gd name="connsiteY0" fmla="*/ 194188 h 1276966"/>
              <a:gd name="connsiteX1" fmla="*/ 2453148 w 3824748"/>
              <a:gd name="connsiteY1" fmla="*/ 179440 h 1276966"/>
              <a:gd name="connsiteX2" fmla="*/ 2866103 w 3824748"/>
              <a:gd name="connsiteY2" fmla="*/ 24581 h 1276966"/>
              <a:gd name="connsiteX3" fmla="*/ 3315929 w 3824748"/>
              <a:gd name="connsiteY3" fmla="*/ 31956 h 1276966"/>
              <a:gd name="connsiteX4" fmla="*/ 3721509 w 3824748"/>
              <a:gd name="connsiteY4" fmla="*/ 135194 h 1276966"/>
              <a:gd name="connsiteX5" fmla="*/ 3787877 w 3824748"/>
              <a:gd name="connsiteY5" fmla="*/ 644014 h 1276966"/>
              <a:gd name="connsiteX6" fmla="*/ 3736258 w 3824748"/>
              <a:gd name="connsiteY6" fmla="*/ 1115962 h 1276966"/>
              <a:gd name="connsiteX7" fmla="*/ 3256935 w 3824748"/>
              <a:gd name="connsiteY7" fmla="*/ 1197078 h 1276966"/>
              <a:gd name="connsiteX8" fmla="*/ 2372032 w 3824748"/>
              <a:gd name="connsiteY8" fmla="*/ 1248698 h 1276966"/>
              <a:gd name="connsiteX9" fmla="*/ 381000 w 3824748"/>
              <a:gd name="connsiteY9" fmla="*/ 1248698 h 1276966"/>
              <a:gd name="connsiteX10" fmla="*/ 86032 w 3824748"/>
              <a:gd name="connsiteY10" fmla="*/ 1079092 h 1276966"/>
              <a:gd name="connsiteX11" fmla="*/ 108154 w 3824748"/>
              <a:gd name="connsiteY11" fmla="*/ 496530 h 1276966"/>
              <a:gd name="connsiteX0" fmla="*/ 594851 w 3824748"/>
              <a:gd name="connsiteY0" fmla="*/ 194188 h 1276966"/>
              <a:gd name="connsiteX1" fmla="*/ 2453148 w 3824748"/>
              <a:gd name="connsiteY1" fmla="*/ 179440 h 1276966"/>
              <a:gd name="connsiteX2" fmla="*/ 2866103 w 3824748"/>
              <a:gd name="connsiteY2" fmla="*/ 24581 h 1276966"/>
              <a:gd name="connsiteX3" fmla="*/ 3315929 w 3824748"/>
              <a:gd name="connsiteY3" fmla="*/ 31956 h 1276966"/>
              <a:gd name="connsiteX4" fmla="*/ 3721509 w 3824748"/>
              <a:gd name="connsiteY4" fmla="*/ 135194 h 1276966"/>
              <a:gd name="connsiteX5" fmla="*/ 3787877 w 3824748"/>
              <a:gd name="connsiteY5" fmla="*/ 644014 h 1276966"/>
              <a:gd name="connsiteX6" fmla="*/ 3736258 w 3824748"/>
              <a:gd name="connsiteY6" fmla="*/ 1115962 h 1276966"/>
              <a:gd name="connsiteX7" fmla="*/ 3256935 w 3824748"/>
              <a:gd name="connsiteY7" fmla="*/ 1197078 h 1276966"/>
              <a:gd name="connsiteX8" fmla="*/ 2372032 w 3824748"/>
              <a:gd name="connsiteY8" fmla="*/ 1248698 h 1276966"/>
              <a:gd name="connsiteX9" fmla="*/ 381000 w 3824748"/>
              <a:gd name="connsiteY9" fmla="*/ 1248698 h 1276966"/>
              <a:gd name="connsiteX10" fmla="*/ 86032 w 3824748"/>
              <a:gd name="connsiteY10" fmla="*/ 1079092 h 1276966"/>
              <a:gd name="connsiteX11" fmla="*/ 108154 w 3824748"/>
              <a:gd name="connsiteY11" fmla="*/ 496530 h 1276966"/>
              <a:gd name="connsiteX0" fmla="*/ 594851 w 3824748"/>
              <a:gd name="connsiteY0" fmla="*/ 194188 h 1274508"/>
              <a:gd name="connsiteX1" fmla="*/ 2453148 w 3824748"/>
              <a:gd name="connsiteY1" fmla="*/ 179440 h 1274508"/>
              <a:gd name="connsiteX2" fmla="*/ 2866103 w 3824748"/>
              <a:gd name="connsiteY2" fmla="*/ 24581 h 1274508"/>
              <a:gd name="connsiteX3" fmla="*/ 3315929 w 3824748"/>
              <a:gd name="connsiteY3" fmla="*/ 31956 h 1274508"/>
              <a:gd name="connsiteX4" fmla="*/ 3721509 w 3824748"/>
              <a:gd name="connsiteY4" fmla="*/ 135194 h 1274508"/>
              <a:gd name="connsiteX5" fmla="*/ 3787877 w 3824748"/>
              <a:gd name="connsiteY5" fmla="*/ 644014 h 1274508"/>
              <a:gd name="connsiteX6" fmla="*/ 3736258 w 3824748"/>
              <a:gd name="connsiteY6" fmla="*/ 1115962 h 1274508"/>
              <a:gd name="connsiteX7" fmla="*/ 3256935 w 3824748"/>
              <a:gd name="connsiteY7" fmla="*/ 1197078 h 1274508"/>
              <a:gd name="connsiteX8" fmla="*/ 2372032 w 3824748"/>
              <a:gd name="connsiteY8" fmla="*/ 1248698 h 1274508"/>
              <a:gd name="connsiteX9" fmla="*/ 381000 w 3824748"/>
              <a:gd name="connsiteY9" fmla="*/ 1248698 h 1274508"/>
              <a:gd name="connsiteX10" fmla="*/ 86032 w 3824748"/>
              <a:gd name="connsiteY10" fmla="*/ 1093840 h 1274508"/>
              <a:gd name="connsiteX11" fmla="*/ 108154 w 3824748"/>
              <a:gd name="connsiteY11" fmla="*/ 496530 h 1274508"/>
              <a:gd name="connsiteX0" fmla="*/ 635409 w 3865306"/>
              <a:gd name="connsiteY0" fmla="*/ 194188 h 1275737"/>
              <a:gd name="connsiteX1" fmla="*/ 2493706 w 3865306"/>
              <a:gd name="connsiteY1" fmla="*/ 179440 h 1275737"/>
              <a:gd name="connsiteX2" fmla="*/ 2906661 w 3865306"/>
              <a:gd name="connsiteY2" fmla="*/ 24581 h 1275737"/>
              <a:gd name="connsiteX3" fmla="*/ 3356487 w 3865306"/>
              <a:gd name="connsiteY3" fmla="*/ 31956 h 1275737"/>
              <a:gd name="connsiteX4" fmla="*/ 3762067 w 3865306"/>
              <a:gd name="connsiteY4" fmla="*/ 135194 h 1275737"/>
              <a:gd name="connsiteX5" fmla="*/ 3828435 w 3865306"/>
              <a:gd name="connsiteY5" fmla="*/ 644014 h 1275737"/>
              <a:gd name="connsiteX6" fmla="*/ 3776816 w 3865306"/>
              <a:gd name="connsiteY6" fmla="*/ 1115962 h 1275737"/>
              <a:gd name="connsiteX7" fmla="*/ 3297493 w 3865306"/>
              <a:gd name="connsiteY7" fmla="*/ 1197078 h 1275737"/>
              <a:gd name="connsiteX8" fmla="*/ 2412590 w 3865306"/>
              <a:gd name="connsiteY8" fmla="*/ 1248698 h 1275737"/>
              <a:gd name="connsiteX9" fmla="*/ 421558 w 3865306"/>
              <a:gd name="connsiteY9" fmla="*/ 1248698 h 1275737"/>
              <a:gd name="connsiteX10" fmla="*/ 45474 w 3865306"/>
              <a:gd name="connsiteY10" fmla="*/ 1086466 h 1275737"/>
              <a:gd name="connsiteX11" fmla="*/ 148712 w 3865306"/>
              <a:gd name="connsiteY11" fmla="*/ 496530 h 1275737"/>
              <a:gd name="connsiteX0" fmla="*/ 652616 w 3882513"/>
              <a:gd name="connsiteY0" fmla="*/ 194188 h 1275737"/>
              <a:gd name="connsiteX1" fmla="*/ 2510913 w 3882513"/>
              <a:gd name="connsiteY1" fmla="*/ 179440 h 1275737"/>
              <a:gd name="connsiteX2" fmla="*/ 2923868 w 3882513"/>
              <a:gd name="connsiteY2" fmla="*/ 24581 h 1275737"/>
              <a:gd name="connsiteX3" fmla="*/ 3373694 w 3882513"/>
              <a:gd name="connsiteY3" fmla="*/ 31956 h 1275737"/>
              <a:gd name="connsiteX4" fmla="*/ 3779274 w 3882513"/>
              <a:gd name="connsiteY4" fmla="*/ 135194 h 1275737"/>
              <a:gd name="connsiteX5" fmla="*/ 3845642 w 3882513"/>
              <a:gd name="connsiteY5" fmla="*/ 644014 h 1275737"/>
              <a:gd name="connsiteX6" fmla="*/ 3794023 w 3882513"/>
              <a:gd name="connsiteY6" fmla="*/ 1115962 h 1275737"/>
              <a:gd name="connsiteX7" fmla="*/ 3314700 w 3882513"/>
              <a:gd name="connsiteY7" fmla="*/ 1197078 h 1275737"/>
              <a:gd name="connsiteX8" fmla="*/ 2429797 w 3882513"/>
              <a:gd name="connsiteY8" fmla="*/ 1248698 h 1275737"/>
              <a:gd name="connsiteX9" fmla="*/ 438765 w 3882513"/>
              <a:gd name="connsiteY9" fmla="*/ 1248698 h 1275737"/>
              <a:gd name="connsiteX10" fmla="*/ 62681 w 3882513"/>
              <a:gd name="connsiteY10" fmla="*/ 1086466 h 1275737"/>
              <a:gd name="connsiteX11" fmla="*/ 62680 w 3882513"/>
              <a:gd name="connsiteY11" fmla="*/ 326924 h 127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82513" h="1275737">
                <a:moveTo>
                  <a:pt x="652616" y="194188"/>
                </a:moveTo>
                <a:lnTo>
                  <a:pt x="2510913" y="179440"/>
                </a:lnTo>
                <a:cubicBezTo>
                  <a:pt x="2889455" y="151172"/>
                  <a:pt x="2780071" y="49162"/>
                  <a:pt x="2923868" y="24581"/>
                </a:cubicBezTo>
                <a:cubicBezTo>
                  <a:pt x="3067665" y="0"/>
                  <a:pt x="3231126" y="13521"/>
                  <a:pt x="3373694" y="31956"/>
                </a:cubicBezTo>
                <a:cubicBezTo>
                  <a:pt x="3516262" y="50391"/>
                  <a:pt x="3700616" y="33184"/>
                  <a:pt x="3779274" y="135194"/>
                </a:cubicBezTo>
                <a:cubicBezTo>
                  <a:pt x="3857932" y="237204"/>
                  <a:pt x="3843184" y="480553"/>
                  <a:pt x="3845642" y="644014"/>
                </a:cubicBezTo>
                <a:cubicBezTo>
                  <a:pt x="3848100" y="807475"/>
                  <a:pt x="3882513" y="1023785"/>
                  <a:pt x="3794023" y="1115962"/>
                </a:cubicBezTo>
                <a:cubicBezTo>
                  <a:pt x="3705533" y="1208139"/>
                  <a:pt x="3542071" y="1174955"/>
                  <a:pt x="3314700" y="1197078"/>
                </a:cubicBezTo>
                <a:cubicBezTo>
                  <a:pt x="3087329" y="1219201"/>
                  <a:pt x="2909119" y="1240095"/>
                  <a:pt x="2429797" y="1248698"/>
                </a:cubicBezTo>
                <a:cubicBezTo>
                  <a:pt x="1950475" y="1257301"/>
                  <a:pt x="833284" y="1275737"/>
                  <a:pt x="438765" y="1248698"/>
                </a:cubicBezTo>
                <a:cubicBezTo>
                  <a:pt x="44246" y="1221659"/>
                  <a:pt x="125362" y="1240095"/>
                  <a:pt x="62681" y="1086466"/>
                </a:cubicBezTo>
                <a:cubicBezTo>
                  <a:pt x="0" y="932837"/>
                  <a:pt x="44859" y="562284"/>
                  <a:pt x="62680" y="326924"/>
                </a:cubicBezTo>
              </a:path>
            </a:pathLst>
          </a:custGeom>
          <a:noFill/>
          <a:ln w="12700" cap="flat" cmpd="sng" algn="ctr">
            <a:solidFill>
              <a:srgbClr val="FF0000"/>
            </a:solidFill>
            <a:prstDash val="solid"/>
            <a:round/>
            <a:headEnd type="none" w="med" len="med"/>
            <a:tailEnd type="triangle" w="med" len="med"/>
          </a:ln>
          <a:effectLst/>
        </p:spPr>
        <p:txBody>
          <a:bodyPr rtlCol="0" anchor="ctr"/>
          <a:lstStyle/>
          <a:p>
            <a:pPr algn="ctr"/>
            <a:endParaRPr lang="en-US"/>
          </a:p>
        </p:txBody>
      </p:sp>
      <p:sp>
        <p:nvSpPr>
          <p:cNvPr id="80" name="Oval 79"/>
          <p:cNvSpPr/>
          <p:nvPr/>
        </p:nvSpPr>
        <p:spPr bwMode="auto">
          <a:xfrm>
            <a:off x="1887794" y="2861188"/>
            <a:ext cx="427703" cy="331838"/>
          </a:xfrm>
          <a:prstGeom prst="ellipse">
            <a:avLst/>
          </a:prstGeom>
          <a:noFill/>
          <a:ln w="12700" cap="flat" cmpd="sng" algn="ctr">
            <a:solidFill>
              <a:srgbClr val="0000FF"/>
            </a:solidFill>
            <a:prstDash val="sysDash"/>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81" name="TextBox 80"/>
          <p:cNvSpPr txBox="1"/>
          <p:nvPr/>
        </p:nvSpPr>
        <p:spPr>
          <a:xfrm>
            <a:off x="2684207" y="2013155"/>
            <a:ext cx="1106128" cy="646331"/>
          </a:xfrm>
          <a:prstGeom prst="rect">
            <a:avLst/>
          </a:prstGeom>
          <a:noFill/>
        </p:spPr>
        <p:txBody>
          <a:bodyPr wrap="square" rtlCol="0">
            <a:spAutoFit/>
          </a:bodyPr>
          <a:lstStyle/>
          <a:p>
            <a:r>
              <a:rPr lang="en-US" sz="1200" dirty="0" smtClean="0">
                <a:solidFill>
                  <a:srgbClr val="0000FF"/>
                </a:solidFill>
              </a:rPr>
              <a:t>BREAKER TRIPS</a:t>
            </a:r>
          </a:p>
          <a:p>
            <a:r>
              <a:rPr lang="en-US" sz="1200" dirty="0" smtClean="0">
                <a:solidFill>
                  <a:srgbClr val="0000FF"/>
                </a:solidFill>
              </a:rPr>
              <a:t>(GOOD)</a:t>
            </a:r>
            <a:endParaRPr lang="en-US" sz="1200" dirty="0">
              <a:solidFill>
                <a:srgbClr val="0000FF"/>
              </a:solidFill>
            </a:endParaRPr>
          </a:p>
        </p:txBody>
      </p:sp>
      <p:cxnSp>
        <p:nvCxnSpPr>
          <p:cNvPr id="83" name="Straight Arrow Connector 82"/>
          <p:cNvCxnSpPr>
            <a:endCxn id="80" idx="7"/>
          </p:cNvCxnSpPr>
          <p:nvPr/>
        </p:nvCxnSpPr>
        <p:spPr bwMode="auto">
          <a:xfrm flipH="1">
            <a:off x="2252861" y="2352368"/>
            <a:ext cx="490339" cy="557417"/>
          </a:xfrm>
          <a:prstGeom prst="straightConnector1">
            <a:avLst/>
          </a:prstGeom>
          <a:solidFill>
            <a:schemeClr val="accent1"/>
          </a:solidFill>
          <a:ln w="9525" cap="flat" cmpd="sng" algn="ctr">
            <a:solidFill>
              <a:srgbClr val="0000FF"/>
            </a:solidFill>
            <a:prstDash val="solid"/>
            <a:round/>
            <a:headEnd type="none" w="med" len="med"/>
            <a:tailEnd type="triangle" w="med" len="med"/>
          </a:ln>
          <a:effectLst/>
        </p:spPr>
      </p:cxnSp>
      <p:cxnSp>
        <p:nvCxnSpPr>
          <p:cNvPr id="78" name="Straight Connector 77"/>
          <p:cNvCxnSpPr/>
          <p:nvPr/>
        </p:nvCxnSpPr>
        <p:spPr bwMode="auto">
          <a:xfrm flipV="1">
            <a:off x="2051825" y="2936488"/>
            <a:ext cx="74341" cy="59472"/>
          </a:xfrm>
          <a:prstGeom prst="line">
            <a:avLst/>
          </a:prstGeom>
          <a:solidFill>
            <a:schemeClr val="accent1"/>
          </a:solidFill>
          <a:ln w="12700" cap="flat" cmpd="sng" algn="ctr">
            <a:solidFill>
              <a:schemeClr val="tx1"/>
            </a:solidFill>
            <a:prstDash val="solid"/>
            <a:round/>
            <a:headEnd type="none" w="med" len="med"/>
            <a:tailEnd type="none" w="lg" len="lg"/>
          </a:ln>
          <a:effec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triangle"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none" w="lg" len="lg"/>
        </a:ln>
        <a:effectLst/>
      </a:spPr>
      <a:body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31822</TotalTime>
  <Words>2573</Words>
  <Application>Microsoft Office PowerPoint</Application>
  <PresentationFormat>On-screen Show (4:3)</PresentationFormat>
  <Paragraphs>439</Paragraphs>
  <Slides>57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Blank Presentation</vt:lpstr>
      <vt:lpstr>Equation</vt:lpstr>
      <vt:lpstr>Fundamentals of EMC  Grounding</vt:lpstr>
      <vt:lpstr>Topics</vt:lpstr>
      <vt:lpstr>The Ground Mystery</vt:lpstr>
      <vt:lpstr>The Ground Mystery (cont.)</vt:lpstr>
      <vt:lpstr>Origin of the Term “GROUND”</vt:lpstr>
      <vt:lpstr>“Ground” in Space?</vt:lpstr>
      <vt:lpstr>References</vt:lpstr>
      <vt:lpstr>Topics</vt:lpstr>
      <vt:lpstr>Safety Ground – Facility Power (Green Wire)</vt:lpstr>
      <vt:lpstr>Safety Ground – Facility Power (cont.)</vt:lpstr>
      <vt:lpstr>Safety Ground – Spacecraft Power (Structure)</vt:lpstr>
      <vt:lpstr>Safety Ground – Spacecraft Power (Structure)</vt:lpstr>
      <vt:lpstr>Safety Ground Summary</vt:lpstr>
      <vt:lpstr>Lightning Protection</vt:lpstr>
      <vt:lpstr>Electrostatic Discharge (ESD) Mitigation</vt:lpstr>
      <vt:lpstr>ESD Mitigation (cont.)</vt:lpstr>
      <vt:lpstr>Common Reference Potential</vt:lpstr>
      <vt:lpstr>Current Return Path</vt:lpstr>
      <vt:lpstr>Topics</vt:lpstr>
      <vt:lpstr>NASA-HDBK-4001</vt:lpstr>
      <vt:lpstr>Single Point Ground</vt:lpstr>
      <vt:lpstr>Single Point Ground (cont.)</vt:lpstr>
      <vt:lpstr>Single Point Ground (cont.)</vt:lpstr>
      <vt:lpstr>Single Point Ground (cont.)</vt:lpstr>
      <vt:lpstr>Multi-Point Ground</vt:lpstr>
      <vt:lpstr>Ground Bounce</vt:lpstr>
      <vt:lpstr>Ground Bounce (cont.)</vt:lpstr>
      <vt:lpstr>Ground Bounce (cont.)</vt:lpstr>
      <vt:lpstr>Ground Bounce (cont.)</vt:lpstr>
      <vt:lpstr>Current Return (cont.)</vt:lpstr>
      <vt:lpstr>If You Remember Nothing Else From Today…</vt:lpstr>
      <vt:lpstr>Current Return (cont.)</vt:lpstr>
      <vt:lpstr>Differential Interface Examples</vt:lpstr>
      <vt:lpstr>Demo 6:  Current Return Path</vt:lpstr>
      <vt:lpstr>Demo 6:  Current Return Path</vt:lpstr>
      <vt:lpstr>Demo 6:  Current Return Path (cont.)</vt:lpstr>
      <vt:lpstr>Demo 6:  Current Return Path (cont.)</vt:lpstr>
      <vt:lpstr>Demo 6:  Current Return Path (cont.)</vt:lpstr>
      <vt:lpstr>Demo 6:  Current Return Path (cont.)</vt:lpstr>
      <vt:lpstr>Demo 6:  Current Return Path (cont.)</vt:lpstr>
      <vt:lpstr>Demo 6:  Current Return Path (cont.)</vt:lpstr>
      <vt:lpstr>Demo 6:  Current Return Path (cont.)</vt:lpstr>
      <vt:lpstr>Demo 6:  Current Return Path (cont.)</vt:lpstr>
      <vt:lpstr>Demo 6:  Current Return Path (cont.)</vt:lpstr>
      <vt:lpstr>Demo 6:  Current Return Path (cont.)</vt:lpstr>
      <vt:lpstr>Kirchhoff’s Current Law</vt:lpstr>
      <vt:lpstr>Current Return Path Observations</vt:lpstr>
      <vt:lpstr>If You Remember Nothing Else From Today…</vt:lpstr>
      <vt:lpstr>Topics</vt:lpstr>
      <vt:lpstr>Bonding</vt:lpstr>
      <vt:lpstr>Bonding (cont.)</vt:lpstr>
      <vt:lpstr>Bonding - NASA-STD-4003</vt:lpstr>
      <vt:lpstr>Bonding – Class H (Shock and Fault Protection)</vt:lpstr>
      <vt:lpstr>Bonding – Class R (Radio Frequency)</vt:lpstr>
      <vt:lpstr>Bonding – Class R (cont.)</vt:lpstr>
      <vt:lpstr>Bonding Summary</vt:lpstr>
      <vt:lpstr>If You Remember Nothing Else From Today…</vt:lpstr>
    </vt:vector>
  </TitlesOfParts>
  <Company>NASA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HSTNet User</dc:creator>
  <cp:lastModifiedBy>jcmcclos</cp:lastModifiedBy>
  <cp:revision>1184</cp:revision>
  <cp:lastPrinted>2003-08-21T14:26:29Z</cp:lastPrinted>
  <dcterms:created xsi:type="dcterms:W3CDTF">2003-05-13T12:20:03Z</dcterms:created>
  <dcterms:modified xsi:type="dcterms:W3CDTF">2014-10-26T20:25:37Z</dcterms:modified>
</cp:coreProperties>
</file>